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5"/>
  </p:notesMasterIdLst>
  <p:sldIdLst>
    <p:sldId id="442" r:id="rId2"/>
    <p:sldId id="259" r:id="rId3"/>
    <p:sldId id="443" r:id="rId4"/>
    <p:sldId id="257" r:id="rId5"/>
    <p:sldId id="260" r:id="rId6"/>
    <p:sldId id="444" r:id="rId7"/>
    <p:sldId id="445" r:id="rId8"/>
    <p:sldId id="446" r:id="rId9"/>
    <p:sldId id="261" r:id="rId10"/>
    <p:sldId id="447" r:id="rId11"/>
    <p:sldId id="448" r:id="rId12"/>
    <p:sldId id="258" r:id="rId13"/>
    <p:sldId id="449" r:id="rId14"/>
    <p:sldId id="256" r:id="rId15"/>
    <p:sldId id="262" r:id="rId16"/>
    <p:sldId id="291" r:id="rId17"/>
    <p:sldId id="302" r:id="rId18"/>
    <p:sldId id="325" r:id="rId19"/>
    <p:sldId id="326" r:id="rId20"/>
    <p:sldId id="327" r:id="rId21"/>
    <p:sldId id="328" r:id="rId22"/>
    <p:sldId id="329" r:id="rId23"/>
    <p:sldId id="330" r:id="rId24"/>
    <p:sldId id="331" r:id="rId25"/>
    <p:sldId id="332" r:id="rId26"/>
    <p:sldId id="333" r:id="rId27"/>
    <p:sldId id="303" r:id="rId28"/>
    <p:sldId id="334" r:id="rId29"/>
    <p:sldId id="335" r:id="rId30"/>
    <p:sldId id="336" r:id="rId31"/>
    <p:sldId id="433" r:id="rId32"/>
    <p:sldId id="263" r:id="rId33"/>
    <p:sldId id="268" r:id="rId34"/>
    <p:sldId id="282" r:id="rId35"/>
    <p:sldId id="284" r:id="rId36"/>
    <p:sldId id="286" r:id="rId37"/>
    <p:sldId id="285" r:id="rId38"/>
    <p:sldId id="340" r:id="rId39"/>
    <p:sldId id="339" r:id="rId40"/>
    <p:sldId id="341" r:id="rId41"/>
    <p:sldId id="342" r:id="rId42"/>
    <p:sldId id="264" r:id="rId43"/>
    <p:sldId id="343" r:id="rId44"/>
    <p:sldId id="344" r:id="rId45"/>
    <p:sldId id="287" r:id="rId46"/>
    <p:sldId id="294" r:id="rId47"/>
    <p:sldId id="265" r:id="rId48"/>
    <p:sldId id="266" r:id="rId49"/>
    <p:sldId id="269" r:id="rId50"/>
    <p:sldId id="295" r:id="rId51"/>
    <p:sldId id="296" r:id="rId52"/>
    <p:sldId id="297" r:id="rId53"/>
    <p:sldId id="298" r:id="rId54"/>
    <p:sldId id="267" r:id="rId55"/>
    <p:sldId id="270" r:id="rId56"/>
    <p:sldId id="345" r:id="rId57"/>
    <p:sldId id="272" r:id="rId58"/>
    <p:sldId id="273" r:id="rId59"/>
    <p:sldId id="290" r:id="rId60"/>
    <p:sldId id="434" r:id="rId61"/>
    <p:sldId id="289" r:id="rId62"/>
    <p:sldId id="306" r:id="rId63"/>
    <p:sldId id="304" r:id="rId64"/>
    <p:sldId id="435" r:id="rId65"/>
    <p:sldId id="318" r:id="rId66"/>
    <p:sldId id="436" r:id="rId67"/>
    <p:sldId id="292" r:id="rId68"/>
    <p:sldId id="293" r:id="rId69"/>
    <p:sldId id="319" r:id="rId70"/>
    <p:sldId id="305" r:id="rId71"/>
    <p:sldId id="320" r:id="rId72"/>
    <p:sldId id="322" r:id="rId73"/>
    <p:sldId id="323" r:id="rId74"/>
    <p:sldId id="437" r:id="rId75"/>
    <p:sldId id="321" r:id="rId76"/>
    <p:sldId id="438" r:id="rId77"/>
    <p:sldId id="324" r:id="rId78"/>
    <p:sldId id="439" r:id="rId79"/>
    <p:sldId id="440" r:id="rId80"/>
    <p:sldId id="441" r:id="rId81"/>
    <p:sldId id="299" r:id="rId82"/>
    <p:sldId id="300" r:id="rId83"/>
    <p:sldId id="337"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DB1E8A-D8CA-4D1E-BBD4-D39E7B2BD513}">
          <p14:sldIdLst>
            <p14:sldId id="442"/>
            <p14:sldId id="259"/>
            <p14:sldId id="443"/>
            <p14:sldId id="257"/>
            <p14:sldId id="260"/>
            <p14:sldId id="444"/>
            <p14:sldId id="445"/>
            <p14:sldId id="446"/>
            <p14:sldId id="261"/>
            <p14:sldId id="447"/>
            <p14:sldId id="448"/>
            <p14:sldId id="258"/>
            <p14:sldId id="449"/>
            <p14:sldId id="256"/>
            <p14:sldId id="262"/>
            <p14:sldId id="291"/>
            <p14:sldId id="302"/>
            <p14:sldId id="325"/>
            <p14:sldId id="326"/>
            <p14:sldId id="327"/>
            <p14:sldId id="328"/>
            <p14:sldId id="329"/>
            <p14:sldId id="330"/>
            <p14:sldId id="331"/>
            <p14:sldId id="332"/>
            <p14:sldId id="333"/>
            <p14:sldId id="303"/>
            <p14:sldId id="334"/>
            <p14:sldId id="335"/>
            <p14:sldId id="336"/>
            <p14:sldId id="433"/>
            <p14:sldId id="263"/>
            <p14:sldId id="268"/>
            <p14:sldId id="282"/>
            <p14:sldId id="284"/>
            <p14:sldId id="286"/>
            <p14:sldId id="285"/>
            <p14:sldId id="340"/>
            <p14:sldId id="339"/>
            <p14:sldId id="341"/>
            <p14:sldId id="342"/>
            <p14:sldId id="264"/>
            <p14:sldId id="343"/>
            <p14:sldId id="344"/>
            <p14:sldId id="287"/>
            <p14:sldId id="294"/>
            <p14:sldId id="265"/>
            <p14:sldId id="266"/>
            <p14:sldId id="269"/>
            <p14:sldId id="295"/>
            <p14:sldId id="296"/>
            <p14:sldId id="297"/>
            <p14:sldId id="298"/>
            <p14:sldId id="267"/>
            <p14:sldId id="270"/>
            <p14:sldId id="345"/>
            <p14:sldId id="272"/>
            <p14:sldId id="273"/>
            <p14:sldId id="290"/>
            <p14:sldId id="434"/>
            <p14:sldId id="289"/>
            <p14:sldId id="306"/>
            <p14:sldId id="304"/>
            <p14:sldId id="435"/>
            <p14:sldId id="318"/>
            <p14:sldId id="436"/>
            <p14:sldId id="292"/>
            <p14:sldId id="293"/>
            <p14:sldId id="319"/>
            <p14:sldId id="305"/>
            <p14:sldId id="320"/>
            <p14:sldId id="322"/>
            <p14:sldId id="323"/>
            <p14:sldId id="437"/>
            <p14:sldId id="321"/>
            <p14:sldId id="438"/>
            <p14:sldId id="324"/>
            <p14:sldId id="439"/>
            <p14:sldId id="440"/>
            <p14:sldId id="441"/>
            <p14:sldId id="299"/>
            <p14:sldId id="300"/>
            <p14:sldId id="33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e Schulz" initials="SS" lastIdx="1" clrIdx="0">
    <p:extLst>
      <p:ext uri="{19B8F6BF-5375-455C-9EA6-DF929625EA0E}">
        <p15:presenceInfo xmlns:p15="http://schemas.microsoft.com/office/powerpoint/2012/main" userId="S-1-5-21-3513227098-3452254184-3322676778-41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1" autoAdjust="0"/>
    <p:restoredTop sz="81553" autoAdjust="0"/>
  </p:normalViewPr>
  <p:slideViewPr>
    <p:cSldViewPr snapToGrid="0">
      <p:cViewPr varScale="1">
        <p:scale>
          <a:sx n="93" d="100"/>
          <a:sy n="93" d="100"/>
        </p:scale>
        <p:origin x="984"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A5E0E8-E015-4E56-89A7-C8FEDD09707A}" type="datetimeFigureOut">
              <a:rPr lang="en-US" smtClean="0"/>
              <a:t>5/4/2021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4BFA7-76C5-48D9-86AE-E26A80877B73}" type="slidenum">
              <a:rPr lang="en-US" smtClean="0"/>
              <a:t>‹#›</a:t>
            </a:fld>
            <a:endParaRPr lang="en-US"/>
          </a:p>
        </p:txBody>
      </p:sp>
    </p:spTree>
    <p:extLst>
      <p:ext uri="{BB962C8B-B14F-4D97-AF65-F5344CB8AC3E}">
        <p14:creationId xmlns:p14="http://schemas.microsoft.com/office/powerpoint/2010/main" val="1054766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r>
              <a:rPr lang="en-US" altLang="en-US">
                <a:latin typeface="Arial" pitchFamily="34" charset="0"/>
              </a:rPr>
              <a:t>Minnesota is a large diverse state and the soils vary-so do market conditions. </a:t>
            </a:r>
          </a:p>
        </p:txBody>
      </p:sp>
      <p:sp>
        <p:nvSpPr>
          <p:cNvPr id="40964"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ECC27729-7582-4DE9-81D4-21E1CF8A0854}" type="slidenum">
              <a:rPr lang="en-US" altLang="en-US" sz="1200"/>
              <a:pPr/>
              <a:t>34</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r>
              <a:rPr lang="en-US" altLang="en-US">
                <a:latin typeface="Arial" pitchFamily="34" charset="0"/>
              </a:rPr>
              <a:t>If market conditions indicate properties that are irrigated-one may consider some type of multiplier.</a:t>
            </a:r>
          </a:p>
        </p:txBody>
      </p:sp>
      <p:sp>
        <p:nvSpPr>
          <p:cNvPr id="45060"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D351BAB1-9CD0-4DE1-A738-FE84CC494EA1}" type="slidenum">
              <a:rPr lang="en-US" altLang="en-US" sz="1200"/>
              <a:pPr/>
              <a:t>64</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219AB5BB-4F47-43AC-98E4-517A6D8FB211}" type="slidenum">
              <a:rPr lang="en-US" altLang="en-US" sz="1200"/>
              <a:pPr/>
              <a:t>67</a:t>
            </a:fld>
            <a:endParaRPr lang="en-US" alt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r>
              <a:rPr lang="en-US" altLang="en-US">
                <a:latin typeface="Arial" pitchFamily="34" charset="0"/>
              </a:rPr>
              <a:t>TRAVELING IRRIGATON GUN</a:t>
            </a:r>
            <a:endParaRPr lang="en-US" altLang="en-US" sz="500">
              <a:latin typeface="Arial" pitchFamily="34" charset="0"/>
            </a:endParaRPr>
          </a:p>
          <a:p>
            <a:pPr eaLnBrk="1" hangingPunct="1"/>
            <a:r>
              <a:rPr lang="en-US" altLang="en-US" sz="500">
                <a:latin typeface="Arial" pitchFamily="34" charset="0"/>
              </a:rPr>
              <a:t>This is referred to as a travelling gun for irrigation. It is anchored by a cable – usually to a tractor, and winches it way across the field, while applying water. Much more labor intensive than a center pivot system. But it doesn't leave a non-irrigated wedge in the corners of the field like a center pivot system.</a:t>
            </a:r>
            <a:br>
              <a:rPr lang="en-US" altLang="en-US" sz="500">
                <a:latin typeface="Arial" pitchFamily="34" charset="0"/>
              </a:rPr>
            </a:br>
            <a:endParaRPr lang="en-US" altLang="en-US" sz="50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5EA388E9-FF88-454D-99F1-5EE84018ABFB}" type="slidenum">
              <a:rPr lang="en-US" altLang="en-US" sz="1200"/>
              <a:pPr/>
              <a:t>68</a:t>
            </a:fld>
            <a:endParaRPr lang="en-US" alt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altLang="en-US" sz="800">
                <a:latin typeface="Arial" pitchFamily="34" charset="0"/>
              </a:rPr>
              <a:t>This is the path from a travelling gun irrigation system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on smaller</a:t>
            </a:r>
            <a:r>
              <a:rPr lang="en-US" baseline="0" dirty="0"/>
              <a:t> acreages mostly</a:t>
            </a:r>
            <a:endParaRPr lang="en-US" dirty="0"/>
          </a:p>
        </p:txBody>
      </p:sp>
      <p:sp>
        <p:nvSpPr>
          <p:cNvPr id="4" name="Slide Number Placeholder 3"/>
          <p:cNvSpPr>
            <a:spLocks noGrp="1"/>
          </p:cNvSpPr>
          <p:nvPr>
            <p:ph type="sldNum" sz="quarter" idx="10"/>
          </p:nvPr>
        </p:nvSpPr>
        <p:spPr/>
        <p:txBody>
          <a:bodyPr/>
          <a:lstStyle/>
          <a:p>
            <a:fld id="{C75B806B-418B-4704-871C-C21EE1646678}" type="slidenum">
              <a:rPr lang="en-US" smtClean="0"/>
              <a:t>69</a:t>
            </a:fld>
            <a:endParaRPr lang="en-US"/>
          </a:p>
        </p:txBody>
      </p:sp>
    </p:spTree>
    <p:extLst>
      <p:ext uri="{BB962C8B-B14F-4D97-AF65-F5344CB8AC3E}">
        <p14:creationId xmlns:p14="http://schemas.microsoft.com/office/powerpoint/2010/main" val="2958784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E6C518EB-8D73-4C59-BA40-0E900B5D97C7}" type="slidenum">
              <a:rPr lang="en-US" altLang="en-US" sz="1200"/>
              <a:pPr/>
              <a:t>74</a:t>
            </a:fld>
            <a:endParaRPr lang="en-US" alt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r>
              <a:rPr lang="en-US" altLang="en-US">
                <a:latin typeface="Arial" pitchFamily="34" charset="0"/>
              </a:rPr>
              <a:t>This tile inlet acts much like the drain on your bathtub. It allows excess surface water to drain into the underground tile. Most crops will die if covered with water for more than 24 hours. The post with a plastic jug on top is to mark this tile inlet-so the farmer doesn’t drive over it with large equipment.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1C970283-9078-43E3-B4C4-A384EDDA02B6}" type="slidenum">
              <a:rPr lang="en-US" altLang="en-US" sz="1200"/>
              <a:pPr/>
              <a:t>76</a:t>
            </a:fld>
            <a:endParaRPr lang="en-US"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en-US" sz="800">
                <a:latin typeface="Arial" pitchFamily="34" charset="0"/>
              </a:rPr>
              <a:t>Tile outlet-this shows where a tile line drains into a drainage ditch.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9B0288DC-8B32-4D79-85C6-575B52F626D8}" type="slidenum">
              <a:rPr lang="en-US" altLang="en-US" sz="1200"/>
              <a:pPr/>
              <a:t>78</a:t>
            </a:fld>
            <a:endParaRPr lang="en-US"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US" altLang="en-US" dirty="0">
                <a:latin typeface="Arial" pitchFamily="34" charset="0"/>
              </a:rPr>
              <a:t>This terrace is a berm constructed parallel to the slope to reduce erosion. Water will collect and drain out thru the tile inlet in the center of the lowest point upstream of the terrace. These are often funded by the SCS.</a:t>
            </a:r>
          </a:p>
          <a:p>
            <a:pPr eaLnBrk="1" hangingPunct="1"/>
            <a:r>
              <a:rPr lang="en-US" altLang="en-US" dirty="0">
                <a:latin typeface="Arial" pitchFamily="34" charset="0"/>
              </a:rPr>
              <a:t>Since hay is or can be cut on the terrace-this is 2a land.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450CBDE9-9887-4536-A544-4B25FF286302}" type="slidenum">
              <a:rPr lang="en-US" altLang="en-US" sz="1200"/>
              <a:pPr/>
              <a:t>79</a:t>
            </a:fld>
            <a:endParaRPr lang="en-US" alt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buSzPct val="70000"/>
            </a:pPr>
            <a:r>
              <a:rPr lang="en-US" altLang="en-US">
                <a:latin typeface="Arial" pitchFamily="34" charset="0"/>
              </a:rPr>
              <a:t>On soils that have steep slopes erosion can be a real issue. If the land is farmed following the contour of the hill this erosion can be greatly reduced. The water can be redirected to a grassed waterway, where it flows away. Very often the soil conservation service offers cost sharing dollars and design help with these projects. These can also receive cost share funding.</a:t>
            </a:r>
          </a:p>
          <a:p>
            <a:pPr eaLnBrk="1" hangingPunct="1">
              <a:buSzPct val="70000"/>
            </a:pPr>
            <a:r>
              <a:rPr lang="en-US" altLang="en-US">
                <a:latin typeface="Arial" pitchFamily="34" charset="0"/>
              </a:rPr>
              <a:t>2a impractical to separate. 	</a:t>
            </a:r>
          </a:p>
          <a:p>
            <a:pPr eaLnBrk="1" hangingPunct="1"/>
            <a:endParaRPr lang="en-US" altLang="en-US">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1B7ED1A0-8D6D-4A09-94B6-604234A13303}" type="slidenum">
              <a:rPr lang="en-US" altLang="en-US" sz="1200"/>
              <a:pPr/>
              <a:t>80</a:t>
            </a:fld>
            <a:endParaRPr lang="en-US" altLang="en-US"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en-US" altLang="en-US">
                <a:latin typeface="Arial" pitchFamily="34" charset="0"/>
              </a:rPr>
              <a:t>This illustrates what water can do when left to run its course. Think of this as a very small grand canyon. This steep slope coupled with a gully is the primary reason this land is in pasture and not tilled Sometimes this type of land may qualify for a program to take it out of production to reduce erosion.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C6A5E02E-0966-43F4-81F0-82EE755C1A19}" type="slidenum">
              <a:rPr lang="en-US" altLang="en-US" sz="1200"/>
              <a:pPr/>
              <a:t>81</a:t>
            </a:fld>
            <a:endParaRPr lang="en-US" alt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a:latin typeface="Arial" pitchFamily="34" charset="0"/>
              </a:rPr>
              <a:t>Fields are laid out to parallel to the slope-this reduces runoff and erosion on steep slope. Frequently these strip also have grassed waterways to allow excess rainfall to run off without eroding the soil. These can also receive government funding.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r>
              <a:rPr lang="en-US" altLang="en-US">
                <a:latin typeface="Arial" pitchFamily="34" charset="0"/>
              </a:rPr>
              <a:t>They may even have subgroups within these ABC grades.</a:t>
            </a:r>
          </a:p>
        </p:txBody>
      </p:sp>
      <p:sp>
        <p:nvSpPr>
          <p:cNvPr id="41988"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36406059-E4FB-4422-ABE7-D06E166987F1}" type="slidenum">
              <a:rPr lang="en-US" altLang="en-US" sz="1200"/>
              <a:pPr/>
              <a:t>35</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0A5A019A-3883-45EB-A297-ACA99859AF54}" type="slidenum">
              <a:rPr lang="en-US" altLang="en-US" sz="1200"/>
              <a:pPr/>
              <a:t>82</a:t>
            </a:fld>
            <a:endParaRPr lang="en-US" altLang="en-US"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US" altLang="en-US">
                <a:latin typeface="Arial" pitchFamily="34" charset="0"/>
              </a:rPr>
              <a:t>These productivity ratings are based on each soil type ability to produce a major crop,</a:t>
            </a:r>
          </a:p>
        </p:txBody>
      </p:sp>
      <p:sp>
        <p:nvSpPr>
          <p:cNvPr id="43012"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6A000C5B-3594-4B67-A4E1-8BF1E28C3909}" type="slidenum">
              <a:rPr lang="en-US" altLang="en-US" sz="1200"/>
              <a:pPr/>
              <a:t>37</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to use windows 2.0, we used to use horses to pull farm machinery, we used kerosene lamps to light our homes, and we used land lines for phone service-this is just another technological change that</a:t>
            </a:r>
            <a:r>
              <a:rPr lang="en-US" baseline="0" dirty="0"/>
              <a:t> we can utilize to improve our assessment practices.</a:t>
            </a:r>
            <a:endParaRPr lang="en-US" dirty="0"/>
          </a:p>
        </p:txBody>
      </p:sp>
      <p:sp>
        <p:nvSpPr>
          <p:cNvPr id="4" name="Slide Number Placeholder 3"/>
          <p:cNvSpPr>
            <a:spLocks noGrp="1"/>
          </p:cNvSpPr>
          <p:nvPr>
            <p:ph type="sldNum" sz="quarter" idx="10"/>
          </p:nvPr>
        </p:nvSpPr>
        <p:spPr/>
        <p:txBody>
          <a:bodyPr/>
          <a:lstStyle/>
          <a:p>
            <a:fld id="{54CF26C9-28C6-4866-981B-66E33F172DAD}" type="slidenum">
              <a:rPr lang="en-US" smtClean="0"/>
              <a:t>38</a:t>
            </a:fld>
            <a:endParaRPr lang="en-US"/>
          </a:p>
        </p:txBody>
      </p:sp>
    </p:spTree>
    <p:extLst>
      <p:ext uri="{BB962C8B-B14F-4D97-AF65-F5344CB8AC3E}">
        <p14:creationId xmlns:p14="http://schemas.microsoft.com/office/powerpoint/2010/main" val="2053903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a:t>
            </a:r>
            <a:r>
              <a:rPr lang="en-US" baseline="0" dirty="0"/>
              <a:t> 40 acre tract had an assigned CER rating-regardless of whether till or woods.</a:t>
            </a:r>
          </a:p>
          <a:p>
            <a:r>
              <a:rPr lang="en-US" baseline="0" dirty="0"/>
              <a:t>Anyone remember getting FSA aerial photos and overlaying a little plastic sheet on a parcel and counting the dots to determine the acreage of a field?</a:t>
            </a:r>
            <a:endParaRPr lang="en-US" dirty="0"/>
          </a:p>
        </p:txBody>
      </p:sp>
      <p:sp>
        <p:nvSpPr>
          <p:cNvPr id="4" name="Slide Number Placeholder 3"/>
          <p:cNvSpPr>
            <a:spLocks noGrp="1"/>
          </p:cNvSpPr>
          <p:nvPr>
            <p:ph type="sldNum" sz="quarter" idx="10"/>
          </p:nvPr>
        </p:nvSpPr>
        <p:spPr/>
        <p:txBody>
          <a:bodyPr/>
          <a:lstStyle/>
          <a:p>
            <a:fld id="{54CF26C9-28C6-4866-981B-66E33F172DAD}" type="slidenum">
              <a:rPr lang="en-US" smtClean="0"/>
              <a:t>40</a:t>
            </a:fld>
            <a:endParaRPr lang="en-US"/>
          </a:p>
        </p:txBody>
      </p:sp>
    </p:spTree>
    <p:extLst>
      <p:ext uri="{BB962C8B-B14F-4D97-AF65-F5344CB8AC3E}">
        <p14:creationId xmlns:p14="http://schemas.microsoft.com/office/powerpoint/2010/main" val="3345385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 the mostly widely grown crop in the state formed the basis for these CPI soil ratings.</a:t>
            </a:r>
          </a:p>
        </p:txBody>
      </p:sp>
      <p:sp>
        <p:nvSpPr>
          <p:cNvPr id="4" name="Slide Number Placeholder 3"/>
          <p:cNvSpPr>
            <a:spLocks noGrp="1"/>
          </p:cNvSpPr>
          <p:nvPr>
            <p:ph type="sldNum" sz="quarter" idx="10"/>
          </p:nvPr>
        </p:nvSpPr>
        <p:spPr/>
        <p:txBody>
          <a:bodyPr/>
          <a:lstStyle/>
          <a:p>
            <a:fld id="{54CF26C9-28C6-4866-981B-66E33F172DAD}" type="slidenum">
              <a:rPr lang="en-US" smtClean="0"/>
              <a:t>41</a:t>
            </a:fld>
            <a:endParaRPr lang="en-US"/>
          </a:p>
        </p:txBody>
      </p:sp>
    </p:spTree>
    <p:extLst>
      <p:ext uri="{BB962C8B-B14F-4D97-AF65-F5344CB8AC3E}">
        <p14:creationId xmlns:p14="http://schemas.microsoft.com/office/powerpoint/2010/main" val="269271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far none of the townships converted has seen the aggregate value change by more than 2%-however some individual parcels may move up or down more than that. </a:t>
            </a:r>
          </a:p>
          <a:p>
            <a:endParaRPr lang="en-US" dirty="0"/>
          </a:p>
        </p:txBody>
      </p:sp>
      <p:sp>
        <p:nvSpPr>
          <p:cNvPr id="4" name="Slide Number Placeholder 3"/>
          <p:cNvSpPr>
            <a:spLocks noGrp="1"/>
          </p:cNvSpPr>
          <p:nvPr>
            <p:ph type="sldNum" sz="quarter" idx="10"/>
          </p:nvPr>
        </p:nvSpPr>
        <p:spPr/>
        <p:txBody>
          <a:bodyPr/>
          <a:lstStyle/>
          <a:p>
            <a:fld id="{54CF26C9-28C6-4866-981B-66E33F172DAD}" type="slidenum">
              <a:rPr lang="en-US" smtClean="0"/>
              <a:t>43</a:t>
            </a:fld>
            <a:endParaRPr lang="en-US"/>
          </a:p>
        </p:txBody>
      </p:sp>
    </p:spTree>
    <p:extLst>
      <p:ext uri="{BB962C8B-B14F-4D97-AF65-F5344CB8AC3E}">
        <p14:creationId xmlns:p14="http://schemas.microsoft.com/office/powerpoint/2010/main" val="2047717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bracketing process is critical to a successful CPI conversion if you use an ABC soil rating system-think it thru!</a:t>
            </a:r>
          </a:p>
          <a:p>
            <a:r>
              <a:rPr lang="en-US" dirty="0"/>
              <a:t>Each county is unique-if your</a:t>
            </a:r>
            <a:r>
              <a:rPr lang="en-US" baseline="0" dirty="0"/>
              <a:t> highest CPI rating is 80 and you utilize an ABC type of breakdown-80 would be A soil.</a:t>
            </a:r>
          </a:p>
          <a:p>
            <a:r>
              <a:rPr lang="en-US" baseline="0" dirty="0"/>
              <a:t>Even though CPI soil rating are consistent throughout the state- xyz loam has a CPI of 97-each county has unique markets.</a:t>
            </a:r>
            <a:endParaRPr lang="en-US" dirty="0"/>
          </a:p>
        </p:txBody>
      </p:sp>
      <p:sp>
        <p:nvSpPr>
          <p:cNvPr id="4" name="Slide Number Placeholder 3"/>
          <p:cNvSpPr>
            <a:spLocks noGrp="1"/>
          </p:cNvSpPr>
          <p:nvPr>
            <p:ph type="sldNum" sz="quarter" idx="10"/>
          </p:nvPr>
        </p:nvSpPr>
        <p:spPr/>
        <p:txBody>
          <a:bodyPr/>
          <a:lstStyle/>
          <a:p>
            <a:fld id="{54CF26C9-28C6-4866-981B-66E33F172DAD}" type="slidenum">
              <a:rPr lang="en-US" smtClean="0"/>
              <a:t>57</a:t>
            </a:fld>
            <a:endParaRPr lang="en-US"/>
          </a:p>
        </p:txBody>
      </p:sp>
    </p:spTree>
    <p:extLst>
      <p:ext uri="{BB962C8B-B14F-4D97-AF65-F5344CB8AC3E}">
        <p14:creationId xmlns:p14="http://schemas.microsoft.com/office/powerpoint/2010/main" val="282818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we keep the aggregate CPI soil</a:t>
            </a:r>
            <a:r>
              <a:rPr lang="en-US" baseline="0" dirty="0"/>
              <a:t> rating of the tillable land on each parcel.</a:t>
            </a:r>
          </a:p>
          <a:p>
            <a:endParaRPr lang="en-US" dirty="0"/>
          </a:p>
        </p:txBody>
      </p:sp>
      <p:sp>
        <p:nvSpPr>
          <p:cNvPr id="4" name="Slide Number Placeholder 3"/>
          <p:cNvSpPr>
            <a:spLocks noGrp="1"/>
          </p:cNvSpPr>
          <p:nvPr>
            <p:ph type="sldNum" sz="quarter" idx="10"/>
          </p:nvPr>
        </p:nvSpPr>
        <p:spPr/>
        <p:txBody>
          <a:bodyPr/>
          <a:lstStyle/>
          <a:p>
            <a:fld id="{54CF26C9-28C6-4866-981B-66E33F172DAD}" type="slidenum">
              <a:rPr lang="en-US" smtClean="0"/>
              <a:t>58</a:t>
            </a:fld>
            <a:endParaRPr lang="en-US"/>
          </a:p>
        </p:txBody>
      </p:sp>
    </p:spTree>
    <p:extLst>
      <p:ext uri="{BB962C8B-B14F-4D97-AF65-F5344CB8AC3E}">
        <p14:creationId xmlns:p14="http://schemas.microsoft.com/office/powerpoint/2010/main" val="868318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F54E-2D71-445E-B34E-7378685EF8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4045D5-E9A6-44D6-85BE-C7BDC31ECA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30D1CE-42CC-42B4-A377-A3BA5B4AA6EE}"/>
              </a:ext>
            </a:extLst>
          </p:cNvPr>
          <p:cNvSpPr>
            <a:spLocks noGrp="1"/>
          </p:cNvSpPr>
          <p:nvPr>
            <p:ph type="dt" sz="half" idx="10"/>
          </p:nvPr>
        </p:nvSpPr>
        <p:spPr/>
        <p:txBody>
          <a:bodyPr/>
          <a:lstStyle/>
          <a:p>
            <a:fld id="{30135FD1-6A4F-4134-875A-E0B42A958EC9}" type="datetimeFigureOut">
              <a:rPr lang="en-US" smtClean="0"/>
              <a:t>5/4/2021</a:t>
            </a:fld>
            <a:endParaRPr lang="en-US"/>
          </a:p>
        </p:txBody>
      </p:sp>
      <p:sp>
        <p:nvSpPr>
          <p:cNvPr id="5" name="Footer Placeholder 4">
            <a:extLst>
              <a:ext uri="{FF2B5EF4-FFF2-40B4-BE49-F238E27FC236}">
                <a16:creationId xmlns:a16="http://schemas.microsoft.com/office/drawing/2014/main" id="{3C3AC424-AC85-4167-8B78-3E6D15AEF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E1EA1-BD9D-4C10-A603-27BD6EE90127}"/>
              </a:ext>
            </a:extLst>
          </p:cNvPr>
          <p:cNvSpPr>
            <a:spLocks noGrp="1"/>
          </p:cNvSpPr>
          <p:nvPr>
            <p:ph type="sldNum" sz="quarter" idx="12"/>
          </p:nvPr>
        </p:nvSpPr>
        <p:spPr/>
        <p:txBody>
          <a:bodyPr/>
          <a:lstStyle/>
          <a:p>
            <a:fld id="{D2897220-629C-4E66-ACBA-A71AB9B95AC2}" type="slidenum">
              <a:rPr lang="en-US" smtClean="0"/>
              <a:t>‹#›</a:t>
            </a:fld>
            <a:endParaRPr lang="en-US"/>
          </a:p>
        </p:txBody>
      </p:sp>
    </p:spTree>
    <p:extLst>
      <p:ext uri="{BB962C8B-B14F-4D97-AF65-F5344CB8AC3E}">
        <p14:creationId xmlns:p14="http://schemas.microsoft.com/office/powerpoint/2010/main" val="3649279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684E-2F0B-4159-8165-EE6251EEA0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74D3B6-04B6-4DE2-9C36-D10DF90089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FF94E-630E-4979-8893-0489BD7DA9FA}"/>
              </a:ext>
            </a:extLst>
          </p:cNvPr>
          <p:cNvSpPr>
            <a:spLocks noGrp="1"/>
          </p:cNvSpPr>
          <p:nvPr>
            <p:ph type="dt" sz="half" idx="10"/>
          </p:nvPr>
        </p:nvSpPr>
        <p:spPr/>
        <p:txBody>
          <a:bodyPr/>
          <a:lstStyle/>
          <a:p>
            <a:fld id="{30135FD1-6A4F-4134-875A-E0B42A958EC9}" type="datetimeFigureOut">
              <a:rPr lang="en-US" smtClean="0"/>
              <a:t>5/4/2021</a:t>
            </a:fld>
            <a:endParaRPr lang="en-US"/>
          </a:p>
        </p:txBody>
      </p:sp>
      <p:sp>
        <p:nvSpPr>
          <p:cNvPr id="5" name="Footer Placeholder 4">
            <a:extLst>
              <a:ext uri="{FF2B5EF4-FFF2-40B4-BE49-F238E27FC236}">
                <a16:creationId xmlns:a16="http://schemas.microsoft.com/office/drawing/2014/main" id="{FC00D48D-211B-43C8-9028-072DEF2E5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72947-F1FD-4E68-ACA2-E0DC424C33A5}"/>
              </a:ext>
            </a:extLst>
          </p:cNvPr>
          <p:cNvSpPr>
            <a:spLocks noGrp="1"/>
          </p:cNvSpPr>
          <p:nvPr>
            <p:ph type="sldNum" sz="quarter" idx="12"/>
          </p:nvPr>
        </p:nvSpPr>
        <p:spPr/>
        <p:txBody>
          <a:bodyPr/>
          <a:lstStyle/>
          <a:p>
            <a:fld id="{D2897220-629C-4E66-ACBA-A71AB9B95AC2}" type="slidenum">
              <a:rPr lang="en-US" smtClean="0"/>
              <a:t>‹#›</a:t>
            </a:fld>
            <a:endParaRPr lang="en-US"/>
          </a:p>
        </p:txBody>
      </p:sp>
    </p:spTree>
    <p:extLst>
      <p:ext uri="{BB962C8B-B14F-4D97-AF65-F5344CB8AC3E}">
        <p14:creationId xmlns:p14="http://schemas.microsoft.com/office/powerpoint/2010/main" val="1615345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F425A0-3A0A-4622-8330-674EBE6BB1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18A1D5-2CCE-4FE7-8297-55A27C5852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036B5-6623-4B0F-B4DD-7464C3090563}"/>
              </a:ext>
            </a:extLst>
          </p:cNvPr>
          <p:cNvSpPr>
            <a:spLocks noGrp="1"/>
          </p:cNvSpPr>
          <p:nvPr>
            <p:ph type="dt" sz="half" idx="10"/>
          </p:nvPr>
        </p:nvSpPr>
        <p:spPr/>
        <p:txBody>
          <a:bodyPr/>
          <a:lstStyle/>
          <a:p>
            <a:fld id="{30135FD1-6A4F-4134-875A-E0B42A958EC9}" type="datetimeFigureOut">
              <a:rPr lang="en-US" smtClean="0"/>
              <a:t>5/4/2021</a:t>
            </a:fld>
            <a:endParaRPr lang="en-US"/>
          </a:p>
        </p:txBody>
      </p:sp>
      <p:sp>
        <p:nvSpPr>
          <p:cNvPr id="5" name="Footer Placeholder 4">
            <a:extLst>
              <a:ext uri="{FF2B5EF4-FFF2-40B4-BE49-F238E27FC236}">
                <a16:creationId xmlns:a16="http://schemas.microsoft.com/office/drawing/2014/main" id="{0C628CC6-B3D8-41D7-A82D-1154FC1E9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64C09F-CE14-41B1-8266-AE76696FDE10}"/>
              </a:ext>
            </a:extLst>
          </p:cNvPr>
          <p:cNvSpPr>
            <a:spLocks noGrp="1"/>
          </p:cNvSpPr>
          <p:nvPr>
            <p:ph type="sldNum" sz="quarter" idx="12"/>
          </p:nvPr>
        </p:nvSpPr>
        <p:spPr/>
        <p:txBody>
          <a:bodyPr/>
          <a:lstStyle/>
          <a:p>
            <a:fld id="{D2897220-629C-4E66-ACBA-A71AB9B95AC2}" type="slidenum">
              <a:rPr lang="en-US" smtClean="0"/>
              <a:t>‹#›</a:t>
            </a:fld>
            <a:endParaRPr lang="en-US"/>
          </a:p>
        </p:txBody>
      </p:sp>
    </p:spTree>
    <p:extLst>
      <p:ext uri="{BB962C8B-B14F-4D97-AF65-F5344CB8AC3E}">
        <p14:creationId xmlns:p14="http://schemas.microsoft.com/office/powerpoint/2010/main" val="217021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CF014-C8B9-42B0-85CC-8729064C28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FB929A-9334-40DB-9CE5-BBCCEAEA04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41928-38A4-49A0-A993-C6C0C1D082A9}"/>
              </a:ext>
            </a:extLst>
          </p:cNvPr>
          <p:cNvSpPr>
            <a:spLocks noGrp="1"/>
          </p:cNvSpPr>
          <p:nvPr>
            <p:ph type="dt" sz="half" idx="10"/>
          </p:nvPr>
        </p:nvSpPr>
        <p:spPr/>
        <p:txBody>
          <a:bodyPr/>
          <a:lstStyle/>
          <a:p>
            <a:fld id="{30135FD1-6A4F-4134-875A-E0B42A958EC9}" type="datetimeFigureOut">
              <a:rPr lang="en-US" smtClean="0"/>
              <a:t>5/4/2021</a:t>
            </a:fld>
            <a:endParaRPr lang="en-US"/>
          </a:p>
        </p:txBody>
      </p:sp>
      <p:sp>
        <p:nvSpPr>
          <p:cNvPr id="5" name="Footer Placeholder 4">
            <a:extLst>
              <a:ext uri="{FF2B5EF4-FFF2-40B4-BE49-F238E27FC236}">
                <a16:creationId xmlns:a16="http://schemas.microsoft.com/office/drawing/2014/main" id="{CC014650-2A96-42B8-8747-0AE9E0D9E8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E318E-127A-447F-A8D4-A1CBB551073A}"/>
              </a:ext>
            </a:extLst>
          </p:cNvPr>
          <p:cNvSpPr>
            <a:spLocks noGrp="1"/>
          </p:cNvSpPr>
          <p:nvPr>
            <p:ph type="sldNum" sz="quarter" idx="12"/>
          </p:nvPr>
        </p:nvSpPr>
        <p:spPr/>
        <p:txBody>
          <a:bodyPr/>
          <a:lstStyle/>
          <a:p>
            <a:fld id="{D2897220-629C-4E66-ACBA-A71AB9B95AC2}" type="slidenum">
              <a:rPr lang="en-US" smtClean="0"/>
              <a:t>‹#›</a:t>
            </a:fld>
            <a:endParaRPr lang="en-US"/>
          </a:p>
        </p:txBody>
      </p:sp>
    </p:spTree>
    <p:extLst>
      <p:ext uri="{BB962C8B-B14F-4D97-AF65-F5344CB8AC3E}">
        <p14:creationId xmlns:p14="http://schemas.microsoft.com/office/powerpoint/2010/main" val="3801750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8694-65B0-4369-A6C3-988A785C71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8786A9-AC37-4EF2-8BF3-C69C31AE51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C45A14-5C1B-4337-AFB7-51B3980B96B6}"/>
              </a:ext>
            </a:extLst>
          </p:cNvPr>
          <p:cNvSpPr>
            <a:spLocks noGrp="1"/>
          </p:cNvSpPr>
          <p:nvPr>
            <p:ph type="dt" sz="half" idx="10"/>
          </p:nvPr>
        </p:nvSpPr>
        <p:spPr/>
        <p:txBody>
          <a:bodyPr/>
          <a:lstStyle/>
          <a:p>
            <a:fld id="{30135FD1-6A4F-4134-875A-E0B42A958EC9}" type="datetimeFigureOut">
              <a:rPr lang="en-US" smtClean="0"/>
              <a:t>5/4/2021</a:t>
            </a:fld>
            <a:endParaRPr lang="en-US"/>
          </a:p>
        </p:txBody>
      </p:sp>
      <p:sp>
        <p:nvSpPr>
          <p:cNvPr id="5" name="Footer Placeholder 4">
            <a:extLst>
              <a:ext uri="{FF2B5EF4-FFF2-40B4-BE49-F238E27FC236}">
                <a16:creationId xmlns:a16="http://schemas.microsoft.com/office/drawing/2014/main" id="{E6873294-4C21-42F0-85DA-5D9E8EC12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A6367-AE27-4EC3-8209-1610B25BB566}"/>
              </a:ext>
            </a:extLst>
          </p:cNvPr>
          <p:cNvSpPr>
            <a:spLocks noGrp="1"/>
          </p:cNvSpPr>
          <p:nvPr>
            <p:ph type="sldNum" sz="quarter" idx="12"/>
          </p:nvPr>
        </p:nvSpPr>
        <p:spPr/>
        <p:txBody>
          <a:bodyPr/>
          <a:lstStyle/>
          <a:p>
            <a:fld id="{D2897220-629C-4E66-ACBA-A71AB9B95AC2}" type="slidenum">
              <a:rPr lang="en-US" smtClean="0"/>
              <a:t>‹#›</a:t>
            </a:fld>
            <a:endParaRPr lang="en-US"/>
          </a:p>
        </p:txBody>
      </p:sp>
    </p:spTree>
    <p:extLst>
      <p:ext uri="{BB962C8B-B14F-4D97-AF65-F5344CB8AC3E}">
        <p14:creationId xmlns:p14="http://schemas.microsoft.com/office/powerpoint/2010/main" val="409488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68CC-3B91-4337-A2D0-6BACFAC61C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3E6419-7DD3-4D72-9A77-7A6A5D3AFCC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F0A7D9-6DA3-4FEE-BA7E-C13E9814A0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046178-9147-4944-8399-6ABDEBF8C536}"/>
              </a:ext>
            </a:extLst>
          </p:cNvPr>
          <p:cNvSpPr>
            <a:spLocks noGrp="1"/>
          </p:cNvSpPr>
          <p:nvPr>
            <p:ph type="dt" sz="half" idx="10"/>
          </p:nvPr>
        </p:nvSpPr>
        <p:spPr/>
        <p:txBody>
          <a:bodyPr/>
          <a:lstStyle/>
          <a:p>
            <a:fld id="{30135FD1-6A4F-4134-875A-E0B42A958EC9}" type="datetimeFigureOut">
              <a:rPr lang="en-US" smtClean="0"/>
              <a:t>5/4/2021</a:t>
            </a:fld>
            <a:endParaRPr lang="en-US"/>
          </a:p>
        </p:txBody>
      </p:sp>
      <p:sp>
        <p:nvSpPr>
          <p:cNvPr id="6" name="Footer Placeholder 5">
            <a:extLst>
              <a:ext uri="{FF2B5EF4-FFF2-40B4-BE49-F238E27FC236}">
                <a16:creationId xmlns:a16="http://schemas.microsoft.com/office/drawing/2014/main" id="{6C88E7DF-E6C3-4265-9E67-569E99924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55DFC1-91B4-4D35-BF96-DD42C340F153}"/>
              </a:ext>
            </a:extLst>
          </p:cNvPr>
          <p:cNvSpPr>
            <a:spLocks noGrp="1"/>
          </p:cNvSpPr>
          <p:nvPr>
            <p:ph type="sldNum" sz="quarter" idx="12"/>
          </p:nvPr>
        </p:nvSpPr>
        <p:spPr/>
        <p:txBody>
          <a:bodyPr/>
          <a:lstStyle/>
          <a:p>
            <a:fld id="{D2897220-629C-4E66-ACBA-A71AB9B95AC2}" type="slidenum">
              <a:rPr lang="en-US" smtClean="0"/>
              <a:t>‹#›</a:t>
            </a:fld>
            <a:endParaRPr lang="en-US"/>
          </a:p>
        </p:txBody>
      </p:sp>
    </p:spTree>
    <p:extLst>
      <p:ext uri="{BB962C8B-B14F-4D97-AF65-F5344CB8AC3E}">
        <p14:creationId xmlns:p14="http://schemas.microsoft.com/office/powerpoint/2010/main" val="1027493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1F16D-AE91-47D6-A31A-B26516922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D84602-557E-4D6E-AD2D-592B98E46F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C70CB1-492D-4D1E-8214-CB89B33D957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8A7DA3-13C6-4021-84AB-5271BEA217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8BB7B2-CEA4-44B1-81C2-2203CB78C9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214090-29B6-41B4-8705-48D8923AC769}"/>
              </a:ext>
            </a:extLst>
          </p:cNvPr>
          <p:cNvSpPr>
            <a:spLocks noGrp="1"/>
          </p:cNvSpPr>
          <p:nvPr>
            <p:ph type="dt" sz="half" idx="10"/>
          </p:nvPr>
        </p:nvSpPr>
        <p:spPr/>
        <p:txBody>
          <a:bodyPr/>
          <a:lstStyle/>
          <a:p>
            <a:fld id="{30135FD1-6A4F-4134-875A-E0B42A958EC9}" type="datetimeFigureOut">
              <a:rPr lang="en-US" smtClean="0"/>
              <a:t>5/4/2021</a:t>
            </a:fld>
            <a:endParaRPr lang="en-US"/>
          </a:p>
        </p:txBody>
      </p:sp>
      <p:sp>
        <p:nvSpPr>
          <p:cNvPr id="8" name="Footer Placeholder 7">
            <a:extLst>
              <a:ext uri="{FF2B5EF4-FFF2-40B4-BE49-F238E27FC236}">
                <a16:creationId xmlns:a16="http://schemas.microsoft.com/office/drawing/2014/main" id="{DB97938D-F4CD-417A-ADF9-6AB886B4D4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C53480-9413-4454-83D1-4D8C82A1E84D}"/>
              </a:ext>
            </a:extLst>
          </p:cNvPr>
          <p:cNvSpPr>
            <a:spLocks noGrp="1"/>
          </p:cNvSpPr>
          <p:nvPr>
            <p:ph type="sldNum" sz="quarter" idx="12"/>
          </p:nvPr>
        </p:nvSpPr>
        <p:spPr/>
        <p:txBody>
          <a:bodyPr/>
          <a:lstStyle/>
          <a:p>
            <a:fld id="{D2897220-629C-4E66-ACBA-A71AB9B95AC2}" type="slidenum">
              <a:rPr lang="en-US" smtClean="0"/>
              <a:t>‹#›</a:t>
            </a:fld>
            <a:endParaRPr lang="en-US"/>
          </a:p>
        </p:txBody>
      </p:sp>
    </p:spTree>
    <p:extLst>
      <p:ext uri="{BB962C8B-B14F-4D97-AF65-F5344CB8AC3E}">
        <p14:creationId xmlns:p14="http://schemas.microsoft.com/office/powerpoint/2010/main" val="114320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86212-693B-40E7-8A35-B2CB14D83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D60B2-C775-4CC7-885D-B360F128433A}"/>
              </a:ext>
            </a:extLst>
          </p:cNvPr>
          <p:cNvSpPr>
            <a:spLocks noGrp="1"/>
          </p:cNvSpPr>
          <p:nvPr>
            <p:ph type="dt" sz="half" idx="10"/>
          </p:nvPr>
        </p:nvSpPr>
        <p:spPr/>
        <p:txBody>
          <a:bodyPr/>
          <a:lstStyle/>
          <a:p>
            <a:fld id="{30135FD1-6A4F-4134-875A-E0B42A958EC9}" type="datetimeFigureOut">
              <a:rPr lang="en-US" smtClean="0"/>
              <a:t>5/4/2021</a:t>
            </a:fld>
            <a:endParaRPr lang="en-US"/>
          </a:p>
        </p:txBody>
      </p:sp>
      <p:sp>
        <p:nvSpPr>
          <p:cNvPr id="4" name="Footer Placeholder 3">
            <a:extLst>
              <a:ext uri="{FF2B5EF4-FFF2-40B4-BE49-F238E27FC236}">
                <a16:creationId xmlns:a16="http://schemas.microsoft.com/office/drawing/2014/main" id="{E1EF619F-D069-4D0A-AE99-B620DE2B33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DF00B8-80E2-460D-BD7B-901776726F99}"/>
              </a:ext>
            </a:extLst>
          </p:cNvPr>
          <p:cNvSpPr>
            <a:spLocks noGrp="1"/>
          </p:cNvSpPr>
          <p:nvPr>
            <p:ph type="sldNum" sz="quarter" idx="12"/>
          </p:nvPr>
        </p:nvSpPr>
        <p:spPr/>
        <p:txBody>
          <a:bodyPr/>
          <a:lstStyle/>
          <a:p>
            <a:fld id="{D2897220-629C-4E66-ACBA-A71AB9B95AC2}" type="slidenum">
              <a:rPr lang="en-US" smtClean="0"/>
              <a:t>‹#›</a:t>
            </a:fld>
            <a:endParaRPr lang="en-US"/>
          </a:p>
        </p:txBody>
      </p:sp>
    </p:spTree>
    <p:extLst>
      <p:ext uri="{BB962C8B-B14F-4D97-AF65-F5344CB8AC3E}">
        <p14:creationId xmlns:p14="http://schemas.microsoft.com/office/powerpoint/2010/main" val="2452073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A4751-2271-48AD-8D92-7B23C7BBF0B7}"/>
              </a:ext>
            </a:extLst>
          </p:cNvPr>
          <p:cNvSpPr>
            <a:spLocks noGrp="1"/>
          </p:cNvSpPr>
          <p:nvPr>
            <p:ph type="dt" sz="half" idx="10"/>
          </p:nvPr>
        </p:nvSpPr>
        <p:spPr/>
        <p:txBody>
          <a:bodyPr/>
          <a:lstStyle/>
          <a:p>
            <a:fld id="{30135FD1-6A4F-4134-875A-E0B42A958EC9}" type="datetimeFigureOut">
              <a:rPr lang="en-US" smtClean="0"/>
              <a:t>5/4/2021</a:t>
            </a:fld>
            <a:endParaRPr lang="en-US"/>
          </a:p>
        </p:txBody>
      </p:sp>
      <p:sp>
        <p:nvSpPr>
          <p:cNvPr id="3" name="Footer Placeholder 2">
            <a:extLst>
              <a:ext uri="{FF2B5EF4-FFF2-40B4-BE49-F238E27FC236}">
                <a16:creationId xmlns:a16="http://schemas.microsoft.com/office/drawing/2014/main" id="{79502FBC-6E90-4C15-BD71-D12CBE3577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3B908A-5A4E-4CF7-BEB7-3017B0FA72F4}"/>
              </a:ext>
            </a:extLst>
          </p:cNvPr>
          <p:cNvSpPr>
            <a:spLocks noGrp="1"/>
          </p:cNvSpPr>
          <p:nvPr>
            <p:ph type="sldNum" sz="quarter" idx="12"/>
          </p:nvPr>
        </p:nvSpPr>
        <p:spPr/>
        <p:txBody>
          <a:bodyPr/>
          <a:lstStyle/>
          <a:p>
            <a:fld id="{D2897220-629C-4E66-ACBA-A71AB9B95AC2}" type="slidenum">
              <a:rPr lang="en-US" smtClean="0"/>
              <a:t>‹#›</a:t>
            </a:fld>
            <a:endParaRPr lang="en-US"/>
          </a:p>
        </p:txBody>
      </p:sp>
    </p:spTree>
    <p:extLst>
      <p:ext uri="{BB962C8B-B14F-4D97-AF65-F5344CB8AC3E}">
        <p14:creationId xmlns:p14="http://schemas.microsoft.com/office/powerpoint/2010/main" val="17905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2F62D-B54B-490D-8B73-45DDAFC08E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CCCECA-530D-409E-B5ED-1441E8DC1A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3A9B23-C37A-4DA3-AD0B-FAB8CECF02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CEE1FED-FDBF-4DA1-840C-E23FEC7043A5}"/>
              </a:ext>
            </a:extLst>
          </p:cNvPr>
          <p:cNvSpPr>
            <a:spLocks noGrp="1"/>
          </p:cNvSpPr>
          <p:nvPr>
            <p:ph type="dt" sz="half" idx="10"/>
          </p:nvPr>
        </p:nvSpPr>
        <p:spPr/>
        <p:txBody>
          <a:bodyPr/>
          <a:lstStyle/>
          <a:p>
            <a:fld id="{30135FD1-6A4F-4134-875A-E0B42A958EC9}" type="datetimeFigureOut">
              <a:rPr lang="en-US" smtClean="0"/>
              <a:t>5/4/2021</a:t>
            </a:fld>
            <a:endParaRPr lang="en-US"/>
          </a:p>
        </p:txBody>
      </p:sp>
      <p:sp>
        <p:nvSpPr>
          <p:cNvPr id="6" name="Footer Placeholder 5">
            <a:extLst>
              <a:ext uri="{FF2B5EF4-FFF2-40B4-BE49-F238E27FC236}">
                <a16:creationId xmlns:a16="http://schemas.microsoft.com/office/drawing/2014/main" id="{68CAFEAD-6C43-4B07-BA3A-CE7B94180B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36C080-3FF9-4EC4-B540-CF1EE5F19BCB}"/>
              </a:ext>
            </a:extLst>
          </p:cNvPr>
          <p:cNvSpPr>
            <a:spLocks noGrp="1"/>
          </p:cNvSpPr>
          <p:nvPr>
            <p:ph type="sldNum" sz="quarter" idx="12"/>
          </p:nvPr>
        </p:nvSpPr>
        <p:spPr/>
        <p:txBody>
          <a:bodyPr/>
          <a:lstStyle/>
          <a:p>
            <a:fld id="{D2897220-629C-4E66-ACBA-A71AB9B95AC2}" type="slidenum">
              <a:rPr lang="en-US" smtClean="0"/>
              <a:t>‹#›</a:t>
            </a:fld>
            <a:endParaRPr lang="en-US"/>
          </a:p>
        </p:txBody>
      </p:sp>
    </p:spTree>
    <p:extLst>
      <p:ext uri="{BB962C8B-B14F-4D97-AF65-F5344CB8AC3E}">
        <p14:creationId xmlns:p14="http://schemas.microsoft.com/office/powerpoint/2010/main" val="626842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82618-92D2-424E-A82D-A90FD8EECC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DBA425-9C52-4EEF-B1FC-2E603B8A7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D004D7-572A-420F-9D5D-4826A51AA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290640-DB30-407D-9147-87514426746F}"/>
              </a:ext>
            </a:extLst>
          </p:cNvPr>
          <p:cNvSpPr>
            <a:spLocks noGrp="1"/>
          </p:cNvSpPr>
          <p:nvPr>
            <p:ph type="dt" sz="half" idx="10"/>
          </p:nvPr>
        </p:nvSpPr>
        <p:spPr/>
        <p:txBody>
          <a:bodyPr/>
          <a:lstStyle/>
          <a:p>
            <a:fld id="{30135FD1-6A4F-4134-875A-E0B42A958EC9}" type="datetimeFigureOut">
              <a:rPr lang="en-US" smtClean="0"/>
              <a:t>5/4/2021</a:t>
            </a:fld>
            <a:endParaRPr lang="en-US"/>
          </a:p>
        </p:txBody>
      </p:sp>
      <p:sp>
        <p:nvSpPr>
          <p:cNvPr id="6" name="Footer Placeholder 5">
            <a:extLst>
              <a:ext uri="{FF2B5EF4-FFF2-40B4-BE49-F238E27FC236}">
                <a16:creationId xmlns:a16="http://schemas.microsoft.com/office/drawing/2014/main" id="{26B8C117-A5A2-42E9-B265-5D7EF8A4B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A3B192-57BB-4567-8543-0A8D0EF5A74C}"/>
              </a:ext>
            </a:extLst>
          </p:cNvPr>
          <p:cNvSpPr>
            <a:spLocks noGrp="1"/>
          </p:cNvSpPr>
          <p:nvPr>
            <p:ph type="sldNum" sz="quarter" idx="12"/>
          </p:nvPr>
        </p:nvSpPr>
        <p:spPr/>
        <p:txBody>
          <a:bodyPr/>
          <a:lstStyle/>
          <a:p>
            <a:fld id="{D2897220-629C-4E66-ACBA-A71AB9B95AC2}" type="slidenum">
              <a:rPr lang="en-US" smtClean="0"/>
              <a:t>‹#›</a:t>
            </a:fld>
            <a:endParaRPr lang="en-US"/>
          </a:p>
        </p:txBody>
      </p:sp>
    </p:spTree>
    <p:extLst>
      <p:ext uri="{BB962C8B-B14F-4D97-AF65-F5344CB8AC3E}">
        <p14:creationId xmlns:p14="http://schemas.microsoft.com/office/powerpoint/2010/main" val="1961155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8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A2E55A-FCE5-43E8-85B1-5EA3169711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B368D2-988D-41EC-A84F-8FF7B97872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03500-14CB-450D-BD7E-ECA1189F33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35FD1-6A4F-4134-875A-E0B42A958EC9}" type="datetimeFigureOut">
              <a:rPr lang="en-US" smtClean="0"/>
              <a:t>5/4/2021</a:t>
            </a:fld>
            <a:endParaRPr lang="en-US"/>
          </a:p>
        </p:txBody>
      </p:sp>
      <p:sp>
        <p:nvSpPr>
          <p:cNvPr id="5" name="Footer Placeholder 4">
            <a:extLst>
              <a:ext uri="{FF2B5EF4-FFF2-40B4-BE49-F238E27FC236}">
                <a16:creationId xmlns:a16="http://schemas.microsoft.com/office/drawing/2014/main" id="{92E2B02E-A274-4158-94C9-12B0B4C6E2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69AB13-FBFD-41A7-A12E-86672B8CE3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97220-629C-4E66-ACBA-A71AB9B95AC2}" type="slidenum">
              <a:rPr lang="en-US" smtClean="0"/>
              <a:t>‹#›</a:t>
            </a:fld>
            <a:endParaRPr lang="en-US"/>
          </a:p>
        </p:txBody>
      </p:sp>
    </p:spTree>
    <p:extLst>
      <p:ext uri="{BB962C8B-B14F-4D97-AF65-F5344CB8AC3E}">
        <p14:creationId xmlns:p14="http://schemas.microsoft.com/office/powerpoint/2010/main" val="25713004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oleObject" Target="../embeddings/oleObject1.bin"/></Relationships>
</file>

<file path=ppt/slides/_rel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8.png"/><Relationship Id="rId4" Type="http://schemas.openxmlformats.org/officeDocument/2006/relationships/oleObject" Target="../embeddings/oleObject2.bin"/></Relationships>
</file>

<file path=ppt/slides/_rels/slide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0.png"/><Relationship Id="rId4" Type="http://schemas.openxmlformats.org/officeDocument/2006/relationships/oleObject" Target="../embeddings/oleObject3.bin"/></Relationships>
</file>

<file path=ppt/slides/_rels/slide7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80358-2846-46BA-9E89-F72FAC7A1AAC}"/>
              </a:ext>
            </a:extLst>
          </p:cNvPr>
          <p:cNvSpPr>
            <a:spLocks noGrp="1"/>
          </p:cNvSpPr>
          <p:nvPr>
            <p:ph type="title"/>
          </p:nvPr>
        </p:nvSpPr>
        <p:spPr>
          <a:xfrm>
            <a:off x="838200" y="365125"/>
            <a:ext cx="10515600" cy="5891837"/>
          </a:xfrm>
        </p:spPr>
        <p:txBody>
          <a:bodyPr/>
          <a:lstStyle/>
          <a:p>
            <a:pPr algn="ctr"/>
            <a:r>
              <a:rPr lang="en-US" dirty="0"/>
              <a:t>Class 2a – Agricultural Land</a:t>
            </a:r>
          </a:p>
        </p:txBody>
      </p:sp>
    </p:spTree>
    <p:extLst>
      <p:ext uri="{BB962C8B-B14F-4D97-AF65-F5344CB8AC3E}">
        <p14:creationId xmlns:p14="http://schemas.microsoft.com/office/powerpoint/2010/main" val="100041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130E2-E2A6-4E40-8E53-10025662DCE2}"/>
              </a:ext>
            </a:extLst>
          </p:cNvPr>
          <p:cNvSpPr>
            <a:spLocks noGrp="1"/>
          </p:cNvSpPr>
          <p:nvPr>
            <p:ph type="title"/>
          </p:nvPr>
        </p:nvSpPr>
        <p:spPr>
          <a:xfrm>
            <a:off x="71919" y="102742"/>
            <a:ext cx="11281881" cy="1587947"/>
          </a:xfrm>
        </p:spPr>
        <p:txBody>
          <a:bodyPr>
            <a:normAutofit fontScale="90000"/>
          </a:bodyPr>
          <a:lstStyle/>
          <a:p>
            <a:r>
              <a:rPr lang="en-US" b="1" dirty="0"/>
              <a:t>2a Class can be Summarized into Four Statutory Categories:</a:t>
            </a:r>
            <a:br>
              <a:rPr lang="en-US" b="1" dirty="0"/>
            </a:br>
            <a:endParaRPr lang="en-US" dirty="0"/>
          </a:p>
        </p:txBody>
      </p:sp>
      <p:sp>
        <p:nvSpPr>
          <p:cNvPr id="3" name="Content Placeholder 2">
            <a:extLst>
              <a:ext uri="{FF2B5EF4-FFF2-40B4-BE49-F238E27FC236}">
                <a16:creationId xmlns:a16="http://schemas.microsoft.com/office/drawing/2014/main" id="{BB4C168B-22D9-4CCA-9F48-54AD03C4445E}"/>
              </a:ext>
            </a:extLst>
          </p:cNvPr>
          <p:cNvSpPr>
            <a:spLocks noGrp="1"/>
          </p:cNvSpPr>
          <p:nvPr>
            <p:ph idx="1"/>
          </p:nvPr>
        </p:nvSpPr>
        <p:spPr>
          <a:xfrm>
            <a:off x="431515" y="1530849"/>
            <a:ext cx="10922285" cy="4646114"/>
          </a:xfrm>
        </p:spPr>
        <p:txBody>
          <a:bodyPr>
            <a:normAutofit lnSpcReduction="10000"/>
          </a:bodyPr>
          <a:lstStyle/>
          <a:p>
            <a:pPr lvl="0"/>
            <a:r>
              <a:rPr lang="en-US" dirty="0"/>
              <a:t>10 -10.99 Acres No Dwelling and 11 plus acres with or without dwelling.  10 or more contiguous Acres Agricultural Purposes -273.13 subd.23 (e)(1)   </a:t>
            </a:r>
          </a:p>
          <a:p>
            <a:pPr marL="0" lvl="0" indent="0">
              <a:buNone/>
            </a:pPr>
            <a:r>
              <a:rPr lang="en-US" dirty="0"/>
              <a:t>             </a:t>
            </a:r>
          </a:p>
          <a:p>
            <a:pPr lvl="0"/>
            <a:r>
              <a:rPr lang="en-US" dirty="0"/>
              <a:t>Less than Ten acres Exclusively used for Agricultural Purposes and no dwelling – 273.13 subd.23 (f)(1)</a:t>
            </a:r>
          </a:p>
          <a:p>
            <a:pPr marL="0" lvl="0" indent="0">
              <a:buNone/>
            </a:pPr>
            <a:endParaRPr lang="en-US" dirty="0"/>
          </a:p>
          <a:p>
            <a:pPr lvl="0"/>
            <a:r>
              <a:rPr lang="en-US" dirty="0"/>
              <a:t>Less than 11 acres including a dwelling 273.13 subd.23 (f)(2)</a:t>
            </a:r>
          </a:p>
          <a:p>
            <a:pPr marL="0" lvl="0" indent="0">
              <a:buNone/>
            </a:pPr>
            <a:endParaRPr lang="en-US" dirty="0"/>
          </a:p>
          <a:p>
            <a:pPr lvl="0"/>
            <a:r>
              <a:rPr lang="en-US" dirty="0"/>
              <a:t>Intensive Livestock or Poultry Confinement Operation – 273.13 subd.23 (e)(2) Property of any Acreage, with or without dwelling.</a:t>
            </a:r>
          </a:p>
          <a:p>
            <a:endParaRPr lang="en-US" dirty="0"/>
          </a:p>
        </p:txBody>
      </p:sp>
    </p:spTree>
    <p:extLst>
      <p:ext uri="{BB962C8B-B14F-4D97-AF65-F5344CB8AC3E}">
        <p14:creationId xmlns:p14="http://schemas.microsoft.com/office/powerpoint/2010/main" val="2651589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B3E82-F816-4EE5-A965-89871FEFFBF7}"/>
              </a:ext>
            </a:extLst>
          </p:cNvPr>
          <p:cNvSpPr>
            <a:spLocks noGrp="1"/>
          </p:cNvSpPr>
          <p:nvPr>
            <p:ph type="title"/>
          </p:nvPr>
        </p:nvSpPr>
        <p:spPr>
          <a:xfrm>
            <a:off x="164386" y="1"/>
            <a:ext cx="11271607" cy="1047964"/>
          </a:xfrm>
        </p:spPr>
        <p:txBody>
          <a:bodyPr>
            <a:normAutofit/>
          </a:bodyPr>
          <a:lstStyle/>
          <a:p>
            <a:r>
              <a:rPr lang="en-US" dirty="0"/>
              <a:t>Apparent Production Use</a:t>
            </a:r>
          </a:p>
        </p:txBody>
      </p:sp>
      <p:sp>
        <p:nvSpPr>
          <p:cNvPr id="3" name="Content Placeholder 2">
            <a:extLst>
              <a:ext uri="{FF2B5EF4-FFF2-40B4-BE49-F238E27FC236}">
                <a16:creationId xmlns:a16="http://schemas.microsoft.com/office/drawing/2014/main" id="{CD5944DD-9AE0-4386-8654-5C14F1EA4991}"/>
              </a:ext>
            </a:extLst>
          </p:cNvPr>
          <p:cNvSpPr>
            <a:spLocks noGrp="1"/>
          </p:cNvSpPr>
          <p:nvPr>
            <p:ph idx="1"/>
          </p:nvPr>
        </p:nvSpPr>
        <p:spPr>
          <a:xfrm>
            <a:off x="297951" y="1366463"/>
            <a:ext cx="11373491" cy="5147352"/>
          </a:xfrm>
        </p:spPr>
        <p:txBody>
          <a:bodyPr/>
          <a:lstStyle/>
          <a:p>
            <a:r>
              <a:rPr lang="en-US" dirty="0"/>
              <a:t>Common Characteristic </a:t>
            </a:r>
          </a:p>
          <a:p>
            <a:pPr marL="0" indent="0">
              <a:buNone/>
            </a:pPr>
            <a:endParaRPr lang="en-US" dirty="0"/>
          </a:p>
          <a:p>
            <a:pPr lvl="2"/>
            <a:r>
              <a:rPr lang="en-US" dirty="0"/>
              <a:t>Defined boundaries – panel fences, barbed wire, gates, manure pits, bunker silos, cattle passes, calf hutches, chicken coop, field boundaries</a:t>
            </a:r>
          </a:p>
          <a:p>
            <a:pPr marL="914400" lvl="2" indent="0">
              <a:buNone/>
            </a:pPr>
            <a:endParaRPr lang="en-US" dirty="0"/>
          </a:p>
          <a:p>
            <a:pPr marL="914400" lvl="2" indent="0">
              <a:buNone/>
            </a:pPr>
            <a:endParaRPr lang="en-US" dirty="0"/>
          </a:p>
          <a:p>
            <a:pPr lvl="2"/>
            <a:r>
              <a:rPr lang="en-US" dirty="0"/>
              <a:t>Physical Manipulation – clearing of trees, irrigation, drainage tile, cultivation, harvesting of products</a:t>
            </a:r>
          </a:p>
          <a:p>
            <a:pPr lvl="2"/>
            <a:endParaRPr lang="en-US" dirty="0"/>
          </a:p>
          <a:p>
            <a:pPr marL="914400" lvl="2" indent="0">
              <a:buNone/>
            </a:pPr>
            <a:endParaRPr lang="en-US" dirty="0"/>
          </a:p>
          <a:p>
            <a:pPr lvl="2"/>
            <a:r>
              <a:rPr lang="en-US" dirty="0"/>
              <a:t>Fiscal and Administration Impacts – expenses incurred, income realized, production related licenses, county feedlot permit pulled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68802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10449C-5C32-4D78-AC6D-347511BF0BA0}"/>
              </a:ext>
            </a:extLst>
          </p:cNvPr>
          <p:cNvSpPr>
            <a:spLocks noGrp="1"/>
          </p:cNvSpPr>
          <p:nvPr>
            <p:ph type="title"/>
          </p:nvPr>
        </p:nvSpPr>
        <p:spPr>
          <a:xfrm>
            <a:off x="838200" y="143839"/>
            <a:ext cx="10515600" cy="811658"/>
          </a:xfrm>
        </p:spPr>
        <p:txBody>
          <a:bodyPr anchor="b"/>
          <a:lstStyle/>
          <a:p>
            <a:r>
              <a:rPr lang="en-US" dirty="0"/>
              <a:t>If less than 10 acres	</a:t>
            </a:r>
          </a:p>
        </p:txBody>
      </p:sp>
      <p:sp>
        <p:nvSpPr>
          <p:cNvPr id="5" name="Content Placeholder 4">
            <a:extLst>
              <a:ext uri="{FF2B5EF4-FFF2-40B4-BE49-F238E27FC236}">
                <a16:creationId xmlns:a16="http://schemas.microsoft.com/office/drawing/2014/main" id="{AA986674-6503-4407-BC38-B1F6AC2E9897}"/>
              </a:ext>
            </a:extLst>
          </p:cNvPr>
          <p:cNvSpPr>
            <a:spLocks noGrp="1"/>
          </p:cNvSpPr>
          <p:nvPr>
            <p:ph idx="1"/>
          </p:nvPr>
        </p:nvSpPr>
        <p:spPr>
          <a:xfrm>
            <a:off x="236305" y="955497"/>
            <a:ext cx="11599523" cy="5758664"/>
          </a:xfrm>
        </p:spPr>
        <p:txBody>
          <a:bodyPr>
            <a:noAutofit/>
          </a:bodyPr>
          <a:lstStyle/>
          <a:p>
            <a:r>
              <a:rPr lang="en-US" sz="3200" dirty="0"/>
              <a:t>If land is intensive or exclusive than it may qualify – below is list of criteria</a:t>
            </a:r>
          </a:p>
          <a:p>
            <a:pPr lvl="1"/>
            <a:r>
              <a:rPr lang="en-US" sz="3200" dirty="0"/>
              <a:t>How many acres are used for agricultural in relation to overall acres</a:t>
            </a:r>
          </a:p>
          <a:p>
            <a:pPr lvl="1"/>
            <a:r>
              <a:rPr lang="en-US" sz="3200" dirty="0"/>
              <a:t>Crop being raised and sold on the agricultural acres</a:t>
            </a:r>
          </a:p>
          <a:p>
            <a:pPr lvl="1"/>
            <a:r>
              <a:rPr lang="en-US" sz="3200" dirty="0"/>
              <a:t>Exclusive use – poultry or hog confinement, fur bearing animals,</a:t>
            </a:r>
          </a:p>
          <a:p>
            <a:pPr marL="1371600" lvl="3" indent="0">
              <a:buNone/>
            </a:pPr>
            <a:r>
              <a:rPr lang="en-US" sz="3200" dirty="0"/>
              <a:t>Insects bread for food for animals, bees and apiary products, game birds </a:t>
            </a:r>
            <a:r>
              <a:rPr lang="en-US" sz="3200"/>
              <a:t>and waterfowl</a:t>
            </a:r>
            <a:endParaRPr lang="en-US" sz="3200" dirty="0"/>
          </a:p>
          <a:p>
            <a:pPr lvl="1"/>
            <a:r>
              <a:rPr lang="en-US" sz="3200" dirty="0"/>
              <a:t>Composition of agriculturally used acres – contiguous or noncontiguous </a:t>
            </a:r>
          </a:p>
          <a:p>
            <a:pPr lvl="2"/>
            <a:r>
              <a:rPr lang="en-US" sz="3200" dirty="0"/>
              <a:t>Whether the configuration of the agriculturally used acreage lend themselves to agricultural production</a:t>
            </a:r>
          </a:p>
          <a:p>
            <a:pPr marL="914400" lvl="2" indent="0">
              <a:buNone/>
            </a:pPr>
            <a:r>
              <a:rPr lang="en-US" sz="3200" dirty="0"/>
              <a:t> </a:t>
            </a:r>
          </a:p>
        </p:txBody>
      </p:sp>
    </p:spTree>
    <p:extLst>
      <p:ext uri="{BB962C8B-B14F-4D97-AF65-F5344CB8AC3E}">
        <p14:creationId xmlns:p14="http://schemas.microsoft.com/office/powerpoint/2010/main" val="548791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4193B-C656-40EB-B609-91BD9B3D75FA}"/>
              </a:ext>
            </a:extLst>
          </p:cNvPr>
          <p:cNvSpPr>
            <a:spLocks noGrp="1"/>
          </p:cNvSpPr>
          <p:nvPr>
            <p:ph type="title"/>
          </p:nvPr>
        </p:nvSpPr>
        <p:spPr/>
        <p:txBody>
          <a:bodyPr/>
          <a:lstStyle/>
          <a:p>
            <a:r>
              <a:rPr lang="en-US" dirty="0"/>
              <a:t>Horticultural and Nursery Stock</a:t>
            </a:r>
          </a:p>
        </p:txBody>
      </p:sp>
      <p:sp>
        <p:nvSpPr>
          <p:cNvPr id="3" name="Content Placeholder 2">
            <a:extLst>
              <a:ext uri="{FF2B5EF4-FFF2-40B4-BE49-F238E27FC236}">
                <a16:creationId xmlns:a16="http://schemas.microsoft.com/office/drawing/2014/main" id="{C150CF84-4538-4231-84CC-20D9E0B86744}"/>
              </a:ext>
            </a:extLst>
          </p:cNvPr>
          <p:cNvSpPr>
            <a:spLocks noGrp="1"/>
          </p:cNvSpPr>
          <p:nvPr>
            <p:ph idx="1"/>
          </p:nvPr>
        </p:nvSpPr>
        <p:spPr/>
        <p:txBody>
          <a:bodyPr/>
          <a:lstStyle/>
          <a:p>
            <a:r>
              <a:rPr lang="en-US" dirty="0"/>
              <a:t>Includes potted flowering plants, potted perennials, sod sprigs and plugs, food crops</a:t>
            </a:r>
          </a:p>
          <a:p>
            <a:r>
              <a:rPr lang="en-US" dirty="0"/>
              <a:t>Classed as Agricultural if building is used to grow stock</a:t>
            </a:r>
          </a:p>
          <a:p>
            <a:r>
              <a:rPr lang="en-US" dirty="0"/>
              <a:t>Does not qualify for agricultural is only used for display or for selling product</a:t>
            </a:r>
          </a:p>
          <a:p>
            <a:pPr lvl="1"/>
            <a:endParaRPr lang="en-US" dirty="0"/>
          </a:p>
          <a:p>
            <a:pPr lvl="1"/>
            <a:r>
              <a:rPr lang="en-US" dirty="0"/>
              <a:t>Nursery stock is defined as a plant intended for planting or propagation, including – trees, shrubs, vines, perennials, biennials, grafts, cuttings, etc.</a:t>
            </a:r>
          </a:p>
          <a:p>
            <a:pPr lvl="1"/>
            <a:r>
              <a:rPr lang="en-US" dirty="0"/>
              <a:t>Horticultural Stock is tree, bush, tree nuts, cut flowers, potted ornamental grasses</a:t>
            </a:r>
          </a:p>
        </p:txBody>
      </p:sp>
    </p:spTree>
    <p:extLst>
      <p:ext uri="{BB962C8B-B14F-4D97-AF65-F5344CB8AC3E}">
        <p14:creationId xmlns:p14="http://schemas.microsoft.com/office/powerpoint/2010/main" val="484494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E87A-08AD-45FF-B5CA-F99B1B9337D0}"/>
              </a:ext>
            </a:extLst>
          </p:cNvPr>
          <p:cNvSpPr>
            <a:spLocks noGrp="1"/>
          </p:cNvSpPr>
          <p:nvPr>
            <p:ph type="title"/>
          </p:nvPr>
        </p:nvSpPr>
        <p:spPr>
          <a:xfrm>
            <a:off x="838200" y="365125"/>
            <a:ext cx="10515600" cy="5689446"/>
          </a:xfrm>
        </p:spPr>
        <p:txBody>
          <a:bodyPr>
            <a:normAutofit/>
          </a:bodyPr>
          <a:lstStyle/>
          <a:p>
            <a:pPr algn="ctr"/>
            <a:r>
              <a:rPr lang="en-US" sz="10700" dirty="0"/>
              <a:t>Farm Land </a:t>
            </a:r>
            <a:r>
              <a:rPr lang="en-US" dirty="0"/>
              <a:t>	</a:t>
            </a:r>
          </a:p>
        </p:txBody>
      </p:sp>
    </p:spTree>
    <p:extLst>
      <p:ext uri="{BB962C8B-B14F-4D97-AF65-F5344CB8AC3E}">
        <p14:creationId xmlns:p14="http://schemas.microsoft.com/office/powerpoint/2010/main" val="1658044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0E373-CA31-44E8-9620-F62A38A3F6D8}"/>
              </a:ext>
            </a:extLst>
          </p:cNvPr>
          <p:cNvSpPr>
            <a:spLocks noGrp="1"/>
          </p:cNvSpPr>
          <p:nvPr>
            <p:ph type="title"/>
          </p:nvPr>
        </p:nvSpPr>
        <p:spPr>
          <a:xfrm>
            <a:off x="838200" y="62145"/>
            <a:ext cx="10515600" cy="878888"/>
          </a:xfrm>
        </p:spPr>
        <p:txBody>
          <a:bodyPr/>
          <a:lstStyle/>
          <a:p>
            <a:r>
              <a:rPr lang="en-US" dirty="0"/>
              <a:t>Non-production agricultural land – 2b</a:t>
            </a:r>
          </a:p>
        </p:txBody>
      </p:sp>
      <p:sp>
        <p:nvSpPr>
          <p:cNvPr id="3" name="Content Placeholder 2">
            <a:extLst>
              <a:ext uri="{FF2B5EF4-FFF2-40B4-BE49-F238E27FC236}">
                <a16:creationId xmlns:a16="http://schemas.microsoft.com/office/drawing/2014/main" id="{B7F8A5FA-1D8B-43BC-9792-74FBEAE12F53}"/>
              </a:ext>
            </a:extLst>
          </p:cNvPr>
          <p:cNvSpPr>
            <a:spLocks noGrp="1"/>
          </p:cNvSpPr>
          <p:nvPr>
            <p:ph idx="1"/>
          </p:nvPr>
        </p:nvSpPr>
        <p:spPr>
          <a:xfrm>
            <a:off x="838200" y="878890"/>
            <a:ext cx="10515600" cy="5979110"/>
          </a:xfrm>
        </p:spPr>
        <p:txBody>
          <a:bodyPr/>
          <a:lstStyle/>
          <a:p>
            <a:r>
              <a:rPr lang="en-US" dirty="0"/>
              <a:t>Land not in production – waste, woods, lakes, streams, rivers, rock piles, ravines, etc.</a:t>
            </a:r>
          </a:p>
          <a:p>
            <a:pPr lvl="1"/>
            <a:r>
              <a:rPr lang="en-US" dirty="0"/>
              <a:t>Need to identify and separate out these areas from the production land</a:t>
            </a:r>
          </a:p>
          <a:p>
            <a:pPr lvl="2"/>
            <a:r>
              <a:rPr lang="en-US" dirty="0"/>
              <a:t>2a land is production – 2b is non-production</a:t>
            </a:r>
          </a:p>
          <a:p>
            <a:pPr marL="457200" lvl="1" indent="0">
              <a:buNone/>
            </a:pPr>
            <a:r>
              <a:rPr lang="en-US" dirty="0"/>
              <a:t>Exceptions – if nonproduction 2b land is interspersed within the production land than it should be considered 2a.  General rule – if 10 acres or more than it is practical to separate.  </a:t>
            </a:r>
          </a:p>
          <a:p>
            <a:r>
              <a:rPr lang="en-US" dirty="0"/>
              <a:t>Marginal land that is not black and white if it is 2b – consider the below guidance</a:t>
            </a:r>
          </a:p>
          <a:p>
            <a:pPr lvl="1"/>
            <a:r>
              <a:rPr lang="en-US" dirty="0"/>
              <a:t>How interspersed is the 2b within the field</a:t>
            </a:r>
          </a:p>
          <a:p>
            <a:pPr lvl="1"/>
            <a:r>
              <a:rPr lang="en-US" dirty="0"/>
              <a:t>Alternate uses of the land – how feasible to till, accessible, zoning requirements</a:t>
            </a:r>
          </a:p>
          <a:p>
            <a:pPr lvl="1"/>
            <a:r>
              <a:rPr lang="en-US" dirty="0"/>
              <a:t>Any setbacks that would prevent it from being farmed</a:t>
            </a:r>
          </a:p>
          <a:p>
            <a:pPr lvl="1"/>
            <a:r>
              <a:rPr lang="en-US" dirty="0"/>
              <a:t>Could it be split off and sold separately</a:t>
            </a:r>
          </a:p>
          <a:p>
            <a:pPr lvl="1"/>
            <a:endParaRPr lang="en-US" dirty="0"/>
          </a:p>
        </p:txBody>
      </p:sp>
    </p:spTree>
    <p:extLst>
      <p:ext uri="{BB962C8B-B14F-4D97-AF65-F5344CB8AC3E}">
        <p14:creationId xmlns:p14="http://schemas.microsoft.com/office/powerpoint/2010/main" val="138435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95163B-D03E-44B2-840D-893E951F81F0}"/>
              </a:ext>
            </a:extLst>
          </p:cNvPr>
          <p:cNvSpPr>
            <a:spLocks noGrp="1"/>
          </p:cNvSpPr>
          <p:nvPr>
            <p:ph type="title"/>
          </p:nvPr>
        </p:nvSpPr>
        <p:spPr>
          <a:xfrm>
            <a:off x="838200" y="365125"/>
            <a:ext cx="10515600" cy="6391935"/>
          </a:xfrm>
        </p:spPr>
        <p:txBody>
          <a:bodyPr/>
          <a:lstStyle/>
          <a:p>
            <a:pPr algn="ctr"/>
            <a:r>
              <a:rPr lang="en-US" dirty="0"/>
              <a:t>Stewardship Programs</a:t>
            </a:r>
          </a:p>
        </p:txBody>
      </p:sp>
    </p:spTree>
    <p:extLst>
      <p:ext uri="{BB962C8B-B14F-4D97-AF65-F5344CB8AC3E}">
        <p14:creationId xmlns:p14="http://schemas.microsoft.com/office/powerpoint/2010/main" val="1446176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76200"/>
            <a:ext cx="8229600" cy="914400"/>
          </a:xfrm>
        </p:spPr>
        <p:txBody>
          <a:bodyPr/>
          <a:lstStyle/>
          <a:p>
            <a:pPr>
              <a:defRPr/>
            </a:pPr>
            <a:r>
              <a:rPr lang="en-US" dirty="0"/>
              <a:t>State Property Tax Programs</a:t>
            </a:r>
          </a:p>
        </p:txBody>
      </p:sp>
      <p:sp>
        <p:nvSpPr>
          <p:cNvPr id="4" name="Content Placeholder 3"/>
          <p:cNvSpPr>
            <a:spLocks noGrp="1"/>
          </p:cNvSpPr>
          <p:nvPr>
            <p:ph idx="1"/>
          </p:nvPr>
        </p:nvSpPr>
        <p:spPr>
          <a:xfrm>
            <a:off x="1981200" y="1219200"/>
            <a:ext cx="8229600" cy="5334000"/>
          </a:xfrm>
        </p:spPr>
        <p:txBody>
          <a:bodyPr anchor="ctr"/>
          <a:lstStyle/>
          <a:p>
            <a:pPr>
              <a:defRPr/>
            </a:pPr>
            <a:r>
              <a:rPr lang="en-US" dirty="0"/>
              <a:t>Green Acres – to protect farm land from value increases due to non-agricultural uses</a:t>
            </a:r>
          </a:p>
          <a:p>
            <a:pPr>
              <a:defRPr/>
            </a:pPr>
            <a:r>
              <a:rPr lang="en-US" dirty="0"/>
              <a:t>Rural Preserve- similar to GA but for 2B property</a:t>
            </a:r>
          </a:p>
          <a:p>
            <a:pPr>
              <a:defRPr/>
            </a:pPr>
            <a:r>
              <a:rPr lang="en-US" dirty="0"/>
              <a:t>Sustainable Forest Incentive Act (SFIA) – preservation of forest land</a:t>
            </a:r>
          </a:p>
          <a:p>
            <a:pPr>
              <a:defRPr/>
            </a:pPr>
            <a:r>
              <a:rPr lang="en-US" dirty="0"/>
              <a:t>2c Managed Forest Land Programs – lower class rate - .65%</a:t>
            </a:r>
          </a:p>
          <a:p>
            <a:pPr>
              <a:defRPr/>
            </a:pPr>
            <a:r>
              <a:rPr lang="en-US" dirty="0"/>
              <a:t>Native Prairie – is exempt</a:t>
            </a:r>
          </a:p>
          <a:p>
            <a:pPr marL="0" indent="0">
              <a:buNone/>
              <a:defRPr/>
            </a:pPr>
            <a:endParaRPr lang="en-US" sz="2400" dirty="0"/>
          </a:p>
          <a:p>
            <a:pPr marL="0" indent="0" algn="ctr">
              <a:buNone/>
              <a:defRPr/>
            </a:pPr>
            <a:r>
              <a:rPr lang="en-US" dirty="0"/>
              <a:t>Applied through the Assessor Office</a:t>
            </a:r>
          </a:p>
          <a:p>
            <a:pPr marL="0" indent="0">
              <a:buNone/>
              <a:defRPr/>
            </a:pPr>
            <a:endParaRPr lang="en-US" dirty="0"/>
          </a:p>
        </p:txBody>
      </p:sp>
    </p:spTree>
    <p:extLst>
      <p:ext uri="{BB962C8B-B14F-4D97-AF65-F5344CB8AC3E}">
        <p14:creationId xmlns:p14="http://schemas.microsoft.com/office/powerpoint/2010/main" val="4116611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Acres</a:t>
            </a:r>
          </a:p>
        </p:txBody>
      </p:sp>
      <p:sp>
        <p:nvSpPr>
          <p:cNvPr id="3" name="Content Placeholder 2"/>
          <p:cNvSpPr>
            <a:spLocks noGrp="1"/>
          </p:cNvSpPr>
          <p:nvPr>
            <p:ph idx="1"/>
          </p:nvPr>
        </p:nvSpPr>
        <p:spPr>
          <a:xfrm>
            <a:off x="1600200" y="1600200"/>
            <a:ext cx="8991600" cy="4709160"/>
          </a:xfrm>
        </p:spPr>
        <p:txBody>
          <a:bodyPr>
            <a:normAutofit/>
          </a:bodyPr>
          <a:lstStyle/>
          <a:p>
            <a:r>
              <a:rPr lang="en-US" dirty="0"/>
              <a:t>Property is the homestead of owner/ child/ sibling/ member/ shareholder/ partner of a family farm entity</a:t>
            </a:r>
          </a:p>
          <a:p>
            <a:pPr marL="137160" indent="0">
              <a:buNone/>
            </a:pPr>
            <a:endParaRPr lang="en-US" dirty="0"/>
          </a:p>
          <a:p>
            <a:r>
              <a:rPr lang="en-US" dirty="0"/>
              <a:t>Bare land must be farmed in conjunction with the property that contains the homestead</a:t>
            </a:r>
          </a:p>
          <a:p>
            <a:pPr marL="137160" indent="0">
              <a:buNone/>
            </a:pPr>
            <a:endParaRPr lang="en-US" dirty="0"/>
          </a:p>
          <a:p>
            <a:r>
              <a:rPr lang="en-US" dirty="0"/>
              <a:t> Must meet the within 4 township requirements</a:t>
            </a:r>
          </a:p>
          <a:p>
            <a:pPr marL="137160" indent="0">
              <a:buNone/>
            </a:pPr>
            <a:endParaRPr lang="en-US" dirty="0"/>
          </a:p>
          <a:p>
            <a:r>
              <a:rPr lang="en-US" dirty="0"/>
              <a:t>Property is nursery/greenhouse</a:t>
            </a:r>
          </a:p>
          <a:p>
            <a:endParaRPr lang="en-US" dirty="0"/>
          </a:p>
        </p:txBody>
      </p:sp>
    </p:spTree>
    <p:extLst>
      <p:ext uri="{BB962C8B-B14F-4D97-AF65-F5344CB8AC3E}">
        <p14:creationId xmlns:p14="http://schemas.microsoft.com/office/powerpoint/2010/main" val="2285547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381000"/>
            <a:ext cx="8229600" cy="5943600"/>
          </a:xfrm>
        </p:spPr>
        <p:txBody>
          <a:bodyPr/>
          <a:lstStyle/>
          <a:p>
            <a:r>
              <a:rPr lang="en-US" dirty="0"/>
              <a:t>Must be 2a productive agricultural land and primarily devoted to agricultural use</a:t>
            </a:r>
          </a:p>
          <a:p>
            <a:pPr marL="137160" indent="0">
              <a:buNone/>
            </a:pPr>
            <a:endParaRPr lang="en-US" dirty="0"/>
          </a:p>
          <a:p>
            <a:r>
              <a:rPr lang="en-US" dirty="0"/>
              <a:t>At least 10 acres in size</a:t>
            </a:r>
          </a:p>
          <a:p>
            <a:pPr marL="137160" indent="0">
              <a:buNone/>
            </a:pPr>
            <a:endParaRPr lang="en-US" dirty="0"/>
          </a:p>
          <a:p>
            <a:pPr marL="137160" indent="0">
              <a:buNone/>
            </a:pPr>
            <a:r>
              <a:rPr lang="en-US" dirty="0"/>
              <a:t>There is a high value and low value</a:t>
            </a:r>
          </a:p>
          <a:p>
            <a:pPr marL="137160" indent="0">
              <a:buNone/>
            </a:pPr>
            <a:r>
              <a:rPr lang="en-US" dirty="0"/>
              <a:t>	High value is market and value based on sales </a:t>
            </a:r>
          </a:p>
          <a:p>
            <a:pPr marL="137160" indent="0">
              <a:buNone/>
            </a:pPr>
            <a:r>
              <a:rPr lang="en-US" dirty="0"/>
              <a:t>	Low value is determined by state and that is what is used to generate property taxes</a:t>
            </a:r>
          </a:p>
          <a:p>
            <a:endParaRPr lang="en-US" dirty="0"/>
          </a:p>
        </p:txBody>
      </p:sp>
    </p:spTree>
    <p:extLst>
      <p:ext uri="{BB962C8B-B14F-4D97-AF65-F5344CB8AC3E}">
        <p14:creationId xmlns:p14="http://schemas.microsoft.com/office/powerpoint/2010/main" val="2800865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5BC87-FBDC-44DC-BA9A-D38B96CD3A5C}"/>
              </a:ext>
            </a:extLst>
          </p:cNvPr>
          <p:cNvSpPr>
            <a:spLocks noGrp="1"/>
          </p:cNvSpPr>
          <p:nvPr>
            <p:ph type="title"/>
          </p:nvPr>
        </p:nvSpPr>
        <p:spPr>
          <a:xfrm>
            <a:off x="1451579" y="328247"/>
            <a:ext cx="9603275" cy="726830"/>
          </a:xfrm>
        </p:spPr>
        <p:txBody>
          <a:bodyPr anchor="b"/>
          <a:lstStyle/>
          <a:p>
            <a:r>
              <a:rPr lang="en-US" dirty="0"/>
              <a:t>MN Statute 273.13 </a:t>
            </a:r>
            <a:r>
              <a:rPr lang="en-US" dirty="0" err="1"/>
              <a:t>subd</a:t>
            </a:r>
            <a:r>
              <a:rPr lang="en-US" dirty="0"/>
              <a:t>. 23</a:t>
            </a:r>
          </a:p>
        </p:txBody>
      </p:sp>
      <p:sp>
        <p:nvSpPr>
          <p:cNvPr id="3" name="Content Placeholder 2">
            <a:extLst>
              <a:ext uri="{FF2B5EF4-FFF2-40B4-BE49-F238E27FC236}">
                <a16:creationId xmlns:a16="http://schemas.microsoft.com/office/drawing/2014/main" id="{F525B663-58BC-4D0E-A3F6-725BD8BB2271}"/>
              </a:ext>
            </a:extLst>
          </p:cNvPr>
          <p:cNvSpPr>
            <a:spLocks noGrp="1"/>
          </p:cNvSpPr>
          <p:nvPr>
            <p:ph idx="1"/>
          </p:nvPr>
        </p:nvSpPr>
        <p:spPr>
          <a:xfrm>
            <a:off x="1451579" y="1055077"/>
            <a:ext cx="9603275" cy="5474676"/>
          </a:xfrm>
        </p:spPr>
        <p:txBody>
          <a:bodyPr>
            <a:normAutofit fontScale="25000" lnSpcReduction="20000"/>
          </a:bodyPr>
          <a:lstStyle/>
          <a:p>
            <a:r>
              <a:rPr lang="en-US" sz="7200" dirty="0">
                <a:latin typeface="Arial Narrow" panose="020B0606020202030204" pitchFamily="34" charset="0"/>
              </a:rPr>
              <a:t>273.13 Subd 23 – Consists of 15 paragraphs. Nine of fifteen relate directly to agricultural classification (2a).  </a:t>
            </a:r>
          </a:p>
          <a:p>
            <a:endParaRPr lang="en-US" sz="7200" dirty="0">
              <a:latin typeface="Arial Narrow" panose="020B0606020202030204" pitchFamily="34" charset="0"/>
            </a:endParaRPr>
          </a:p>
          <a:p>
            <a:pPr marL="342900" indent="-342900">
              <a:buFont typeface="+mj-lt"/>
              <a:buAutoNum type="alphaLcParenR"/>
            </a:pPr>
            <a:r>
              <a:rPr lang="en-US" sz="7200" dirty="0">
                <a:latin typeface="Arial Narrow" panose="020B0606020202030204" pitchFamily="34" charset="0"/>
              </a:rPr>
              <a:t>Agricultural homestead - Ag</a:t>
            </a:r>
          </a:p>
          <a:p>
            <a:pPr marL="342900" indent="-342900">
              <a:buFont typeface="+mj-lt"/>
              <a:buAutoNum type="alphaLcParenR"/>
            </a:pPr>
            <a:r>
              <a:rPr lang="en-US" sz="7200" dirty="0">
                <a:latin typeface="Arial Narrow" panose="020B0606020202030204" pitchFamily="34" charset="0"/>
              </a:rPr>
              <a:t>Agricultural Land - Ag</a:t>
            </a:r>
          </a:p>
          <a:p>
            <a:pPr marL="342900" indent="-342900">
              <a:buFont typeface="+mj-lt"/>
              <a:buAutoNum type="alphaLcParenR"/>
            </a:pPr>
            <a:r>
              <a:rPr lang="en-US" sz="7200" dirty="0">
                <a:latin typeface="Arial Narrow" panose="020B0606020202030204" pitchFamily="34" charset="0"/>
              </a:rPr>
              <a:t> Rural Vacant Land – Not Ag</a:t>
            </a:r>
          </a:p>
          <a:p>
            <a:pPr marL="342900" indent="-342900">
              <a:buFont typeface="+mj-lt"/>
              <a:buAutoNum type="alphaLcParenR"/>
            </a:pPr>
            <a:r>
              <a:rPr lang="en-US" sz="7200" dirty="0">
                <a:latin typeface="Arial Narrow" panose="020B0606020202030204" pitchFamily="34" charset="0"/>
              </a:rPr>
              <a:t>Managed Forest Land – Not Ag</a:t>
            </a:r>
          </a:p>
          <a:p>
            <a:pPr marL="342900" indent="-342900">
              <a:buFont typeface="+mj-lt"/>
              <a:buAutoNum type="alphaLcParenR"/>
            </a:pPr>
            <a:r>
              <a:rPr lang="en-US" sz="7200" dirty="0">
                <a:latin typeface="Arial Narrow" panose="020B0606020202030204" pitchFamily="34" charset="0"/>
              </a:rPr>
              <a:t>Agricultural Land defined Confinement and over 10 acres – Ag</a:t>
            </a:r>
          </a:p>
          <a:p>
            <a:pPr marL="342900" indent="-342900">
              <a:buFont typeface="+mj-lt"/>
              <a:buAutoNum type="alphaLcParenR"/>
            </a:pPr>
            <a:r>
              <a:rPr lang="en-US" sz="7200" dirty="0">
                <a:latin typeface="Arial Narrow" panose="020B0606020202030204" pitchFamily="34" charset="0"/>
              </a:rPr>
              <a:t>Agricultural land defined under 10-11 acres – Ag</a:t>
            </a:r>
          </a:p>
          <a:p>
            <a:pPr marL="342900" indent="-342900">
              <a:buFont typeface="+mj-lt"/>
              <a:buAutoNum type="alphaLcParenR"/>
            </a:pPr>
            <a:r>
              <a:rPr lang="en-US" sz="7200" dirty="0">
                <a:latin typeface="Arial Narrow" panose="020B0606020202030204" pitchFamily="34" charset="0"/>
              </a:rPr>
              <a:t>Agricultural land use by another For Ag Purposes – Ag</a:t>
            </a:r>
          </a:p>
          <a:p>
            <a:pPr marL="342900" indent="-342900">
              <a:buFont typeface="+mj-lt"/>
              <a:buAutoNum type="alphaLcParenR"/>
            </a:pPr>
            <a:r>
              <a:rPr lang="en-US" sz="7200" dirty="0">
                <a:latin typeface="Arial Narrow" panose="020B0606020202030204" pitchFamily="34" charset="0"/>
              </a:rPr>
              <a:t>This section Supersedes Local definitions of Min-Max acres – Ag</a:t>
            </a:r>
          </a:p>
          <a:p>
            <a:pPr marL="342900" indent="-342900">
              <a:buFont typeface="+mj-lt"/>
              <a:buAutoNum type="alphaLcParenR"/>
            </a:pPr>
            <a:r>
              <a:rPr lang="en-US" sz="7200" dirty="0">
                <a:latin typeface="Arial Narrow" panose="020B0606020202030204" pitchFamily="34" charset="0"/>
              </a:rPr>
              <a:t>Agricultural Products defined – Ag</a:t>
            </a:r>
          </a:p>
          <a:p>
            <a:pPr marL="342900" indent="-342900">
              <a:buFont typeface="+mj-lt"/>
              <a:buAutoNum type="alphaLcParenR"/>
            </a:pPr>
            <a:r>
              <a:rPr lang="en-US" sz="7200" dirty="0">
                <a:latin typeface="Arial Narrow" panose="020B0606020202030204" pitchFamily="34" charset="0"/>
              </a:rPr>
              <a:t>Agricultural/Commercial industrial Split Class – Ag</a:t>
            </a:r>
          </a:p>
          <a:p>
            <a:pPr marL="342900" indent="-342900">
              <a:buFont typeface="+mj-lt"/>
              <a:buAutoNum type="alphaLcParenR"/>
            </a:pPr>
            <a:r>
              <a:rPr lang="en-US" sz="7200" dirty="0">
                <a:latin typeface="Arial Narrow" panose="020B0606020202030204" pitchFamily="34" charset="0"/>
              </a:rPr>
              <a:t>HGA listing requirements – Ag</a:t>
            </a:r>
          </a:p>
          <a:p>
            <a:pPr marL="342900" indent="-342900">
              <a:buFont typeface="+mj-lt"/>
              <a:buAutoNum type="alphaLcParenR"/>
            </a:pPr>
            <a:r>
              <a:rPr lang="en-US" sz="7200" dirty="0">
                <a:latin typeface="Arial Narrow" panose="020B0606020202030204" pitchFamily="34" charset="0"/>
              </a:rPr>
              <a:t>Airport Landing Area – Not Ag</a:t>
            </a:r>
          </a:p>
          <a:p>
            <a:pPr marL="342900" indent="-342900">
              <a:buFont typeface="+mj-lt"/>
              <a:buAutoNum type="alphaLcParenR"/>
            </a:pPr>
            <a:r>
              <a:rPr lang="en-US" sz="7200" dirty="0">
                <a:latin typeface="Arial Narrow" panose="020B0606020202030204" pitchFamily="34" charset="0"/>
              </a:rPr>
              <a:t>Commercial Aggregate not mined – Not Ag</a:t>
            </a:r>
          </a:p>
          <a:p>
            <a:pPr marL="342900" indent="-342900">
              <a:buFont typeface="+mj-lt"/>
              <a:buAutoNum type="alphaLcParenR"/>
            </a:pPr>
            <a:r>
              <a:rPr lang="en-US" sz="7200" dirty="0">
                <a:latin typeface="Arial Narrow" panose="020B0606020202030204" pitchFamily="34" charset="0"/>
              </a:rPr>
              <a:t>Commercial Aggregate Not mined conversion to mined – Not Ag</a:t>
            </a:r>
          </a:p>
          <a:p>
            <a:pPr marL="342900" indent="-342900">
              <a:buFont typeface="+mj-lt"/>
              <a:buAutoNum type="alphaLcParenR"/>
            </a:pPr>
            <a:r>
              <a:rPr lang="en-US" sz="7200" dirty="0">
                <a:latin typeface="Arial Narrow" panose="020B0606020202030204" pitchFamily="34" charset="0"/>
              </a:rPr>
              <a:t>Definitions in (c) and (d) are not rules – Not Ag</a:t>
            </a:r>
          </a:p>
          <a:p>
            <a:endParaRPr lang="en-US" dirty="0"/>
          </a:p>
        </p:txBody>
      </p:sp>
    </p:spTree>
    <p:extLst>
      <p:ext uri="{BB962C8B-B14F-4D97-AF65-F5344CB8AC3E}">
        <p14:creationId xmlns:p14="http://schemas.microsoft.com/office/powerpoint/2010/main" val="121147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Rural Preserve</a:t>
            </a:r>
          </a:p>
        </p:txBody>
      </p:sp>
      <p:sp>
        <p:nvSpPr>
          <p:cNvPr id="3" name="Content Placeholder 2"/>
          <p:cNvSpPr>
            <a:spLocks noGrp="1"/>
          </p:cNvSpPr>
          <p:nvPr>
            <p:ph idx="1"/>
          </p:nvPr>
        </p:nvSpPr>
        <p:spPr/>
        <p:txBody>
          <a:bodyPr>
            <a:normAutofit/>
          </a:bodyPr>
          <a:lstStyle/>
          <a:p>
            <a:r>
              <a:rPr lang="en-US" dirty="0"/>
              <a:t>2b rural vacant land that was properly enrolled in Green Acres for taxes payable 2008 or own class 2b property that is part of an agricultural homestead that is enrolled in Green Acres</a:t>
            </a:r>
          </a:p>
          <a:p>
            <a:r>
              <a:rPr lang="en-US" dirty="0"/>
              <a:t>Must be contiguous to the Green Acres property</a:t>
            </a:r>
          </a:p>
          <a:p>
            <a:r>
              <a:rPr lang="en-US" dirty="0"/>
              <a:t>Cannot be enrolled in Green Acres, Open Space, Metropolitan Agricultural Preserves, or SFIA</a:t>
            </a:r>
          </a:p>
          <a:p>
            <a:r>
              <a:rPr lang="en-US" dirty="0"/>
              <a:t>Have no delinquent taxes</a:t>
            </a:r>
          </a:p>
          <a:p>
            <a:r>
              <a:rPr lang="en-US" dirty="0"/>
              <a:t>All must be under the same ownership</a:t>
            </a:r>
          </a:p>
          <a:p>
            <a:r>
              <a:rPr lang="en-US" dirty="0"/>
              <a:t>Value and taxes calculated the same as Green Acres</a:t>
            </a:r>
          </a:p>
        </p:txBody>
      </p:sp>
    </p:spTree>
    <p:extLst>
      <p:ext uri="{BB962C8B-B14F-4D97-AF65-F5344CB8AC3E}">
        <p14:creationId xmlns:p14="http://schemas.microsoft.com/office/powerpoint/2010/main" val="2603923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Withdrawal from Rural Preserve</a:t>
            </a:r>
          </a:p>
        </p:txBody>
      </p:sp>
      <p:sp>
        <p:nvSpPr>
          <p:cNvPr id="3" name="Content Placeholder 2"/>
          <p:cNvSpPr>
            <a:spLocks noGrp="1"/>
          </p:cNvSpPr>
          <p:nvPr>
            <p:ph idx="1"/>
          </p:nvPr>
        </p:nvSpPr>
        <p:spPr/>
        <p:txBody>
          <a:bodyPr/>
          <a:lstStyle/>
          <a:p>
            <a:r>
              <a:rPr lang="en-US" dirty="0"/>
              <a:t>Property owner must pay back deferred taxes for current and back two years</a:t>
            </a:r>
          </a:p>
          <a:p>
            <a:r>
              <a:rPr lang="en-US" dirty="0"/>
              <a:t>If property owner deferred special assessments, must pay that as well</a:t>
            </a:r>
          </a:p>
          <a:p>
            <a:r>
              <a:rPr lang="en-US" dirty="0"/>
              <a:t>Application through the county assessor’s office</a:t>
            </a:r>
          </a:p>
          <a:p>
            <a:r>
              <a:rPr lang="en-US" dirty="0"/>
              <a:t>Due by May 1 and must include map identifying area that they wish to enroll</a:t>
            </a:r>
          </a:p>
        </p:txBody>
      </p:sp>
    </p:spTree>
    <p:extLst>
      <p:ext uri="{BB962C8B-B14F-4D97-AF65-F5344CB8AC3E}">
        <p14:creationId xmlns:p14="http://schemas.microsoft.com/office/powerpoint/2010/main" val="3372758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Sustainable Forest Incentive Act</a:t>
            </a:r>
          </a:p>
        </p:txBody>
      </p:sp>
      <p:sp>
        <p:nvSpPr>
          <p:cNvPr id="3" name="Content Placeholder 2"/>
          <p:cNvSpPr>
            <a:spLocks noGrp="1"/>
          </p:cNvSpPr>
          <p:nvPr>
            <p:ph idx="1"/>
          </p:nvPr>
        </p:nvSpPr>
        <p:spPr/>
        <p:txBody>
          <a:bodyPr/>
          <a:lstStyle/>
          <a:p>
            <a:r>
              <a:rPr lang="en-US" dirty="0"/>
              <a:t>Property owner can receive $7 for each qualifying acre enrolled</a:t>
            </a:r>
          </a:p>
          <a:p>
            <a:r>
              <a:rPr lang="en-US" dirty="0"/>
              <a:t>Land cannot be developed</a:t>
            </a:r>
          </a:p>
          <a:p>
            <a:r>
              <a:rPr lang="en-US" dirty="0"/>
              <a:t>Must follow a forest management plan</a:t>
            </a:r>
          </a:p>
          <a:p>
            <a:r>
              <a:rPr lang="en-US" dirty="0"/>
              <a:t>Must be enrolled for a minimum of 8 years</a:t>
            </a:r>
          </a:p>
          <a:p>
            <a:r>
              <a:rPr lang="en-US" dirty="0"/>
              <a:t>Must have 20 or more contiguous acres</a:t>
            </a:r>
          </a:p>
          <a:p>
            <a:r>
              <a:rPr lang="en-US" dirty="0"/>
              <a:t>Must be at least 50% forest land as defined by MN Statue 88.01, </a:t>
            </a:r>
            <a:r>
              <a:rPr lang="en-US" dirty="0" err="1"/>
              <a:t>subd</a:t>
            </a:r>
            <a:r>
              <a:rPr lang="en-US" dirty="0"/>
              <a:t>. 7</a:t>
            </a:r>
          </a:p>
        </p:txBody>
      </p:sp>
    </p:spTree>
    <p:extLst>
      <p:ext uri="{BB962C8B-B14F-4D97-AF65-F5344CB8AC3E}">
        <p14:creationId xmlns:p14="http://schemas.microsoft.com/office/powerpoint/2010/main" val="990308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Restrictions </a:t>
            </a:r>
          </a:p>
        </p:txBody>
      </p:sp>
      <p:sp>
        <p:nvSpPr>
          <p:cNvPr id="3" name="Content Placeholder 2"/>
          <p:cNvSpPr>
            <a:spLocks noGrp="1"/>
          </p:cNvSpPr>
          <p:nvPr>
            <p:ph idx="1"/>
          </p:nvPr>
        </p:nvSpPr>
        <p:spPr/>
        <p:txBody>
          <a:bodyPr>
            <a:normAutofit fontScale="92500" lnSpcReduction="10000"/>
          </a:bodyPr>
          <a:lstStyle/>
          <a:p>
            <a:r>
              <a:rPr lang="en-US" dirty="0"/>
              <a:t>It cannot be classed as 2c Managed Forest Land</a:t>
            </a:r>
          </a:p>
          <a:p>
            <a:pPr marL="137160" indent="0">
              <a:buNone/>
            </a:pPr>
            <a:endParaRPr lang="en-US" dirty="0"/>
          </a:p>
          <a:p>
            <a:r>
              <a:rPr lang="en-US" dirty="0"/>
              <a:t>It cannot be enrolled in the following:</a:t>
            </a:r>
          </a:p>
          <a:p>
            <a:pPr lvl="1"/>
            <a:r>
              <a:rPr lang="en-US" dirty="0"/>
              <a:t>Reinvest in Minnesota - RIM</a:t>
            </a:r>
          </a:p>
          <a:p>
            <a:pPr lvl="1"/>
            <a:r>
              <a:rPr lang="en-US" dirty="0"/>
              <a:t>Conservation Reserve Enhancement Program - CREP</a:t>
            </a:r>
          </a:p>
          <a:p>
            <a:pPr lvl="1"/>
            <a:r>
              <a:rPr lang="en-US" dirty="0"/>
              <a:t>Conservation Reserve Program - CRP</a:t>
            </a:r>
          </a:p>
          <a:p>
            <a:pPr lvl="1"/>
            <a:r>
              <a:rPr lang="en-US" dirty="0"/>
              <a:t>Green Acres</a:t>
            </a:r>
          </a:p>
          <a:p>
            <a:pPr lvl="1"/>
            <a:r>
              <a:rPr lang="en-US" dirty="0"/>
              <a:t>Agricultural Preserves</a:t>
            </a:r>
          </a:p>
          <a:p>
            <a:pPr lvl="1"/>
            <a:r>
              <a:rPr lang="en-US" dirty="0"/>
              <a:t>Rural Preserves</a:t>
            </a:r>
          </a:p>
          <a:p>
            <a:endParaRPr lang="en-US" dirty="0"/>
          </a:p>
          <a:p>
            <a:r>
              <a:rPr lang="en-US" dirty="0"/>
              <a:t>It cannot be used for residential or </a:t>
            </a:r>
            <a:r>
              <a:rPr lang="en-US" dirty="0" err="1"/>
              <a:t>agriculutral</a:t>
            </a:r>
            <a:r>
              <a:rPr lang="en-US" dirty="0"/>
              <a:t> purpose</a:t>
            </a:r>
          </a:p>
        </p:txBody>
      </p:sp>
    </p:spTree>
    <p:extLst>
      <p:ext uri="{BB962C8B-B14F-4D97-AF65-F5344CB8AC3E}">
        <p14:creationId xmlns:p14="http://schemas.microsoft.com/office/powerpoint/2010/main" val="1565751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2c Manage Forest Land</a:t>
            </a:r>
          </a:p>
        </p:txBody>
      </p:sp>
      <p:sp>
        <p:nvSpPr>
          <p:cNvPr id="3" name="Content Placeholder 2"/>
          <p:cNvSpPr>
            <a:spLocks noGrp="1"/>
          </p:cNvSpPr>
          <p:nvPr>
            <p:ph idx="1"/>
          </p:nvPr>
        </p:nvSpPr>
        <p:spPr>
          <a:xfrm>
            <a:off x="1981200" y="2133600"/>
            <a:ext cx="8229600" cy="2895600"/>
          </a:xfrm>
        </p:spPr>
        <p:txBody>
          <a:bodyPr/>
          <a:lstStyle/>
          <a:p>
            <a:r>
              <a:rPr lang="en-US" dirty="0"/>
              <a:t>Owners of forest land who actively follow a qualifying forest management plan may receive a reduction of the class rate to .65% instead of 1%</a:t>
            </a:r>
          </a:p>
        </p:txBody>
      </p:sp>
    </p:spTree>
    <p:extLst>
      <p:ext uri="{BB962C8B-B14F-4D97-AF65-F5344CB8AC3E}">
        <p14:creationId xmlns:p14="http://schemas.microsoft.com/office/powerpoint/2010/main" val="1963094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Qualifications</a:t>
            </a:r>
          </a:p>
        </p:txBody>
      </p:sp>
      <p:sp>
        <p:nvSpPr>
          <p:cNvPr id="3" name="Content Placeholder 2"/>
          <p:cNvSpPr>
            <a:spLocks noGrp="1"/>
          </p:cNvSpPr>
          <p:nvPr>
            <p:ph idx="1"/>
          </p:nvPr>
        </p:nvSpPr>
        <p:spPr/>
        <p:txBody>
          <a:bodyPr/>
          <a:lstStyle/>
          <a:p>
            <a:r>
              <a:rPr lang="en-US" dirty="0"/>
              <a:t>Must be at least 20 acres of forested land</a:t>
            </a:r>
          </a:p>
          <a:p>
            <a:pPr lvl="1"/>
            <a:r>
              <a:rPr lang="en-US" dirty="0"/>
              <a:t>Can be contiguous</a:t>
            </a:r>
          </a:p>
          <a:p>
            <a:r>
              <a:rPr lang="en-US" dirty="0"/>
              <a:t>Must have a forest management plan registered with the DNR within the last 10 years</a:t>
            </a:r>
          </a:p>
          <a:p>
            <a:r>
              <a:rPr lang="en-US" dirty="0"/>
              <a:t>Maximum of 1,920 acres per taxpayer may be enrolled statewide</a:t>
            </a:r>
          </a:p>
        </p:txBody>
      </p:sp>
    </p:spTree>
    <p:extLst>
      <p:ext uri="{BB962C8B-B14F-4D97-AF65-F5344CB8AC3E}">
        <p14:creationId xmlns:p14="http://schemas.microsoft.com/office/powerpoint/2010/main" val="1888269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Restrictions</a:t>
            </a:r>
          </a:p>
        </p:txBody>
      </p:sp>
      <p:sp>
        <p:nvSpPr>
          <p:cNvPr id="3" name="Content Placeholder 2"/>
          <p:cNvSpPr>
            <a:spLocks noGrp="1"/>
          </p:cNvSpPr>
          <p:nvPr>
            <p:ph idx="1"/>
          </p:nvPr>
        </p:nvSpPr>
        <p:spPr/>
        <p:txBody>
          <a:bodyPr>
            <a:normAutofit/>
          </a:bodyPr>
          <a:lstStyle/>
          <a:p>
            <a:r>
              <a:rPr lang="en-US" dirty="0"/>
              <a:t>The property cannot be used agriculturally</a:t>
            </a:r>
          </a:p>
          <a:p>
            <a:r>
              <a:rPr lang="en-US" dirty="0"/>
              <a:t>Property cannot be enrolled:</a:t>
            </a:r>
          </a:p>
          <a:p>
            <a:pPr lvl="1"/>
            <a:r>
              <a:rPr lang="en-US" dirty="0"/>
              <a:t>Sustainable Forest Incentive Act</a:t>
            </a:r>
          </a:p>
          <a:p>
            <a:pPr lvl="1"/>
            <a:r>
              <a:rPr lang="en-US" dirty="0"/>
              <a:t>CRP</a:t>
            </a:r>
          </a:p>
          <a:p>
            <a:pPr lvl="1"/>
            <a:r>
              <a:rPr lang="en-US" dirty="0"/>
              <a:t>CREP</a:t>
            </a:r>
          </a:p>
          <a:p>
            <a:pPr lvl="1"/>
            <a:r>
              <a:rPr lang="en-US" dirty="0"/>
              <a:t>RIM</a:t>
            </a:r>
          </a:p>
          <a:p>
            <a:pPr lvl="1"/>
            <a:r>
              <a:rPr lang="en-US" dirty="0"/>
              <a:t>Green Acres</a:t>
            </a:r>
          </a:p>
          <a:p>
            <a:r>
              <a:rPr lang="en-US" dirty="0"/>
              <a:t>Apply through the County Assessor Office by May 1</a:t>
            </a:r>
            <a:r>
              <a:rPr lang="en-US" baseline="30000" dirty="0"/>
              <a:t>st</a:t>
            </a:r>
            <a:r>
              <a:rPr lang="en-US" dirty="0"/>
              <a:t> </a:t>
            </a:r>
          </a:p>
        </p:txBody>
      </p:sp>
    </p:spTree>
    <p:extLst>
      <p:ext uri="{BB962C8B-B14F-4D97-AF65-F5344CB8AC3E}">
        <p14:creationId xmlns:p14="http://schemas.microsoft.com/office/powerpoint/2010/main" val="2453484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295276"/>
            <a:ext cx="8229600" cy="1000125"/>
          </a:xfrm>
        </p:spPr>
        <p:txBody>
          <a:bodyPr>
            <a:normAutofit fontScale="90000"/>
          </a:bodyPr>
          <a:lstStyle/>
          <a:p>
            <a:pPr>
              <a:defRPr/>
            </a:pPr>
            <a:r>
              <a:rPr lang="en-US" dirty="0"/>
              <a:t>State and Federal Conservation Programs</a:t>
            </a:r>
            <a:endParaRPr lang="en-US" sz="2800" dirty="0"/>
          </a:p>
        </p:txBody>
      </p:sp>
      <p:sp>
        <p:nvSpPr>
          <p:cNvPr id="4" name="Content Placeholder 3"/>
          <p:cNvSpPr>
            <a:spLocks noGrp="1"/>
          </p:cNvSpPr>
          <p:nvPr>
            <p:ph idx="1"/>
          </p:nvPr>
        </p:nvSpPr>
        <p:spPr>
          <a:xfrm>
            <a:off x="1981200" y="1981200"/>
            <a:ext cx="8229600" cy="4533900"/>
          </a:xfrm>
        </p:spPr>
        <p:txBody>
          <a:bodyPr anchor="ctr"/>
          <a:lstStyle/>
          <a:p>
            <a:pPr>
              <a:defRPr/>
            </a:pPr>
            <a:r>
              <a:rPr lang="en-US" dirty="0"/>
              <a:t>RIM – Reinvest in Minnesota</a:t>
            </a:r>
          </a:p>
          <a:p>
            <a:pPr>
              <a:defRPr/>
            </a:pPr>
            <a:r>
              <a:rPr lang="en-US" dirty="0"/>
              <a:t>CRP – Conservation Reserve Program</a:t>
            </a:r>
          </a:p>
          <a:p>
            <a:pPr>
              <a:defRPr/>
            </a:pPr>
            <a:r>
              <a:rPr lang="en-US" dirty="0"/>
              <a:t>CREP – Conservation Reserve 				Enhancement Program</a:t>
            </a:r>
          </a:p>
          <a:p>
            <a:pPr>
              <a:defRPr/>
            </a:pPr>
            <a:r>
              <a:rPr lang="en-US" dirty="0"/>
              <a:t>WRP – Wetland Reserve Program</a:t>
            </a:r>
          </a:p>
          <a:p>
            <a:pPr>
              <a:defRPr/>
            </a:pPr>
            <a:r>
              <a:rPr lang="en-US" dirty="0"/>
              <a:t>EQIP – Environmental Quality Incentives 		Program</a:t>
            </a:r>
          </a:p>
          <a:p>
            <a:pPr>
              <a:defRPr/>
            </a:pPr>
            <a:r>
              <a:rPr lang="en-US" dirty="0"/>
              <a:t>WHIP – Wildlife Habitat Incentive Program</a:t>
            </a:r>
          </a:p>
          <a:p>
            <a:pPr marL="0" indent="0">
              <a:buNone/>
              <a:defRPr/>
            </a:pPr>
            <a:endParaRPr lang="en-US" dirty="0"/>
          </a:p>
        </p:txBody>
      </p:sp>
    </p:spTree>
    <p:extLst>
      <p:ext uri="{BB962C8B-B14F-4D97-AF65-F5344CB8AC3E}">
        <p14:creationId xmlns:p14="http://schemas.microsoft.com/office/powerpoint/2010/main" val="2775023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556327" y="381001"/>
            <a:ext cx="4344988" cy="750887"/>
          </a:xfrm>
        </p:spPr>
        <p:txBody>
          <a:bodyPr>
            <a:normAutofit/>
          </a:bodyPr>
          <a:lstStyle/>
          <a:p>
            <a:r>
              <a:rPr lang="en-US" dirty="0"/>
              <a:t>Reinvest in Minnesota</a:t>
            </a:r>
          </a:p>
        </p:txBody>
      </p:sp>
      <p:sp>
        <p:nvSpPr>
          <p:cNvPr id="7" name="Text Placeholder 6"/>
          <p:cNvSpPr>
            <a:spLocks noGrp="1"/>
          </p:cNvSpPr>
          <p:nvPr>
            <p:ph type="body" sz="half" idx="3"/>
          </p:nvPr>
        </p:nvSpPr>
        <p:spPr>
          <a:xfrm>
            <a:off x="6019801" y="304801"/>
            <a:ext cx="4346575" cy="750887"/>
          </a:xfrm>
        </p:spPr>
        <p:txBody>
          <a:bodyPr>
            <a:normAutofit/>
          </a:bodyPr>
          <a:lstStyle/>
          <a:p>
            <a:pPr algn="ctr"/>
            <a:r>
              <a:rPr lang="en-US" dirty="0"/>
              <a:t>Conservation reserve program</a:t>
            </a:r>
          </a:p>
        </p:txBody>
      </p:sp>
      <p:sp>
        <p:nvSpPr>
          <p:cNvPr id="6" name="Content Placeholder 5"/>
          <p:cNvSpPr>
            <a:spLocks noGrp="1"/>
          </p:cNvSpPr>
          <p:nvPr>
            <p:ph sz="quarter" idx="2"/>
          </p:nvPr>
        </p:nvSpPr>
        <p:spPr>
          <a:xfrm>
            <a:off x="1676400" y="1295401"/>
            <a:ext cx="4268788" cy="3763963"/>
          </a:xfrm>
        </p:spPr>
        <p:txBody>
          <a:bodyPr>
            <a:normAutofit fontScale="92500" lnSpcReduction="20000"/>
          </a:bodyPr>
          <a:lstStyle/>
          <a:p>
            <a:r>
              <a:rPr lang="en-US" dirty="0"/>
              <a:t>To protect and improve water quality, reduce soil erosion, enhances wildlife habitats, flood control, and ground water recharge</a:t>
            </a:r>
          </a:p>
          <a:p>
            <a:r>
              <a:rPr lang="en-US" dirty="0"/>
              <a:t>It is usually perpetual</a:t>
            </a:r>
          </a:p>
          <a:p>
            <a:r>
              <a:rPr lang="en-US" dirty="0"/>
              <a:t>Managed by the Minnesota Board of Water and Soil Resources</a:t>
            </a:r>
          </a:p>
        </p:txBody>
      </p:sp>
      <p:sp>
        <p:nvSpPr>
          <p:cNvPr id="8" name="Content Placeholder 7"/>
          <p:cNvSpPr>
            <a:spLocks noGrp="1"/>
          </p:cNvSpPr>
          <p:nvPr>
            <p:ph sz="quarter" idx="4"/>
          </p:nvPr>
        </p:nvSpPr>
        <p:spPr>
          <a:xfrm>
            <a:off x="6096001" y="1295401"/>
            <a:ext cx="4346575" cy="3763963"/>
          </a:xfrm>
        </p:spPr>
        <p:txBody>
          <a:bodyPr>
            <a:normAutofit fontScale="92500" lnSpcReduction="20000"/>
          </a:bodyPr>
          <a:lstStyle/>
          <a:p>
            <a:r>
              <a:rPr lang="en-US" dirty="0"/>
              <a:t>Administered by the Farm Service Agency</a:t>
            </a:r>
          </a:p>
          <a:p>
            <a:r>
              <a:rPr lang="en-US" dirty="0"/>
              <a:t>Enroll environmentally sensitive land </a:t>
            </a:r>
          </a:p>
          <a:p>
            <a:r>
              <a:rPr lang="en-US" dirty="0"/>
              <a:t>Contracts are for 10 – 15 years</a:t>
            </a:r>
          </a:p>
          <a:p>
            <a:r>
              <a:rPr lang="en-US" dirty="0"/>
              <a:t>Goal is to  re-establish valuable land cover, improve water quality, prevent soil erosion, and reduce wildlife habitat</a:t>
            </a:r>
          </a:p>
        </p:txBody>
      </p:sp>
    </p:spTree>
    <p:extLst>
      <p:ext uri="{BB962C8B-B14F-4D97-AF65-F5344CB8AC3E}">
        <p14:creationId xmlns:p14="http://schemas.microsoft.com/office/powerpoint/2010/main" val="352919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1905000" y="381000"/>
            <a:ext cx="4040188" cy="1219200"/>
          </a:xfrm>
        </p:spPr>
        <p:txBody>
          <a:bodyPr>
            <a:normAutofit/>
          </a:bodyPr>
          <a:lstStyle/>
          <a:p>
            <a:r>
              <a:rPr lang="en-US" dirty="0"/>
              <a:t>Conservation reserve enhancement program</a:t>
            </a:r>
          </a:p>
        </p:txBody>
      </p:sp>
      <p:sp>
        <p:nvSpPr>
          <p:cNvPr id="10" name="Text Placeholder 9"/>
          <p:cNvSpPr>
            <a:spLocks noGrp="1"/>
          </p:cNvSpPr>
          <p:nvPr>
            <p:ph type="body" sz="half" idx="3"/>
          </p:nvPr>
        </p:nvSpPr>
        <p:spPr>
          <a:xfrm>
            <a:off x="6172200" y="609601"/>
            <a:ext cx="4267200" cy="750887"/>
          </a:xfrm>
        </p:spPr>
        <p:txBody>
          <a:bodyPr>
            <a:normAutofit/>
          </a:bodyPr>
          <a:lstStyle/>
          <a:p>
            <a:r>
              <a:rPr lang="en-US" dirty="0"/>
              <a:t>Wetland reserve program</a:t>
            </a:r>
          </a:p>
        </p:txBody>
      </p:sp>
      <p:sp>
        <p:nvSpPr>
          <p:cNvPr id="9" name="Content Placeholder 8"/>
          <p:cNvSpPr>
            <a:spLocks noGrp="1"/>
          </p:cNvSpPr>
          <p:nvPr>
            <p:ph sz="quarter" idx="2"/>
          </p:nvPr>
        </p:nvSpPr>
        <p:spPr>
          <a:xfrm>
            <a:off x="1676400" y="1524001"/>
            <a:ext cx="4344988" cy="4602163"/>
          </a:xfrm>
        </p:spPr>
        <p:txBody>
          <a:bodyPr/>
          <a:lstStyle/>
          <a:p>
            <a:r>
              <a:rPr lang="en-US" dirty="0"/>
              <a:t>Country’s largest private-land conservation program</a:t>
            </a:r>
          </a:p>
          <a:p>
            <a:r>
              <a:rPr lang="en-US" dirty="0"/>
              <a:t>Administered by the Farm Service Agency</a:t>
            </a:r>
          </a:p>
          <a:p>
            <a:r>
              <a:rPr lang="en-US" dirty="0"/>
              <a:t>Targets high-priority conservation concerns identified by a State</a:t>
            </a:r>
          </a:p>
          <a:p>
            <a:endParaRPr lang="en-US" dirty="0"/>
          </a:p>
        </p:txBody>
      </p:sp>
      <p:sp>
        <p:nvSpPr>
          <p:cNvPr id="11" name="Content Placeholder 10"/>
          <p:cNvSpPr>
            <a:spLocks noGrp="1"/>
          </p:cNvSpPr>
          <p:nvPr>
            <p:ph sz="quarter" idx="4"/>
          </p:nvPr>
        </p:nvSpPr>
        <p:spPr>
          <a:xfrm>
            <a:off x="6172201" y="1676400"/>
            <a:ext cx="4041775" cy="5029200"/>
          </a:xfrm>
        </p:spPr>
        <p:txBody>
          <a:bodyPr>
            <a:normAutofit/>
          </a:bodyPr>
          <a:lstStyle/>
          <a:p>
            <a:r>
              <a:rPr lang="en-US" dirty="0"/>
              <a:t>To establish long-term conservation and wildlife practices and protection</a:t>
            </a:r>
          </a:p>
          <a:p>
            <a:r>
              <a:rPr lang="en-US" dirty="0"/>
              <a:t>Land eligible</a:t>
            </a:r>
          </a:p>
          <a:p>
            <a:pPr lvl="1"/>
            <a:r>
              <a:rPr lang="en-US" dirty="0"/>
              <a:t>Wetlands farmed under natural conditions</a:t>
            </a:r>
          </a:p>
          <a:p>
            <a:pPr lvl="1"/>
            <a:r>
              <a:rPr lang="en-US" dirty="0"/>
              <a:t>Lands that become wetland due to flooding</a:t>
            </a:r>
          </a:p>
          <a:p>
            <a:pPr lvl="1"/>
            <a:r>
              <a:rPr lang="en-US" dirty="0"/>
              <a:t>Riparian areas</a:t>
            </a:r>
          </a:p>
          <a:p>
            <a:r>
              <a:rPr lang="en-US" dirty="0"/>
              <a:t>Permanent or 30 year</a:t>
            </a:r>
          </a:p>
          <a:p>
            <a:r>
              <a:rPr lang="en-US" dirty="0"/>
              <a:t>Expired as of 2/7/2014</a:t>
            </a:r>
          </a:p>
          <a:p>
            <a:pPr marL="137160" indent="0">
              <a:buNone/>
            </a:pPr>
            <a:endParaRPr lang="en-US" dirty="0"/>
          </a:p>
          <a:p>
            <a:pPr lvl="1"/>
            <a:endParaRPr lang="en-US" dirty="0"/>
          </a:p>
        </p:txBody>
      </p:sp>
    </p:spTree>
    <p:extLst>
      <p:ext uri="{BB962C8B-B14F-4D97-AF65-F5344CB8AC3E}">
        <p14:creationId xmlns:p14="http://schemas.microsoft.com/office/powerpoint/2010/main" val="2871451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63B2-E128-48D4-9E68-DB0925CDCF41}"/>
              </a:ext>
            </a:extLst>
          </p:cNvPr>
          <p:cNvSpPr>
            <a:spLocks noGrp="1"/>
          </p:cNvSpPr>
          <p:nvPr>
            <p:ph type="title"/>
          </p:nvPr>
        </p:nvSpPr>
        <p:spPr>
          <a:xfrm>
            <a:off x="154111" y="184935"/>
            <a:ext cx="11948845" cy="6596009"/>
          </a:xfrm>
        </p:spPr>
        <p:txBody>
          <a:bodyPr>
            <a:normAutofit fontScale="90000"/>
          </a:bodyPr>
          <a:lstStyle/>
          <a:p>
            <a:r>
              <a:rPr lang="en-US" dirty="0"/>
              <a:t>Class 2a agricultural land consists of parcels of property, or portions thereof, that are agricultural land and buildings.</a:t>
            </a:r>
            <a:br>
              <a:rPr lang="en-US" dirty="0"/>
            </a:br>
            <a:br>
              <a:rPr lang="en-US" dirty="0"/>
            </a:br>
            <a:r>
              <a:rPr lang="en-US" dirty="0"/>
              <a:t>Class 2a land may be homestead or non-homestead depending on ownership, occupancy and active farming scenarios.</a:t>
            </a:r>
            <a:br>
              <a:rPr lang="en-US" dirty="0"/>
            </a:br>
            <a:br>
              <a:rPr lang="en-US" dirty="0"/>
            </a:br>
            <a:r>
              <a:rPr lang="en-US" dirty="0"/>
              <a:t>There can be split class records that are non-agricultural.</a:t>
            </a:r>
            <a:br>
              <a:rPr lang="en-US" dirty="0"/>
            </a:br>
            <a:r>
              <a:rPr lang="en-US" dirty="0"/>
              <a:t>	Ex. Cell tower on an agricultural property would create a split class – part agricultural and part commercial</a:t>
            </a:r>
          </a:p>
        </p:txBody>
      </p:sp>
    </p:spTree>
    <p:extLst>
      <p:ext uri="{BB962C8B-B14F-4D97-AF65-F5344CB8AC3E}">
        <p14:creationId xmlns:p14="http://schemas.microsoft.com/office/powerpoint/2010/main" val="653735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981200" y="381001"/>
            <a:ext cx="4040188" cy="750887"/>
          </a:xfrm>
        </p:spPr>
        <p:txBody>
          <a:bodyPr>
            <a:normAutofit fontScale="92500" lnSpcReduction="20000"/>
          </a:bodyPr>
          <a:lstStyle/>
          <a:p>
            <a:r>
              <a:rPr lang="en-US" dirty="0"/>
              <a:t>Environmental  Quality incentive program	</a:t>
            </a:r>
          </a:p>
        </p:txBody>
      </p:sp>
      <p:sp>
        <p:nvSpPr>
          <p:cNvPr id="7" name="Text Placeholder 6"/>
          <p:cNvSpPr>
            <a:spLocks noGrp="1"/>
          </p:cNvSpPr>
          <p:nvPr>
            <p:ph type="body" sz="half" idx="3"/>
          </p:nvPr>
        </p:nvSpPr>
        <p:spPr>
          <a:xfrm>
            <a:off x="6096001" y="457201"/>
            <a:ext cx="4041775" cy="750887"/>
          </a:xfrm>
        </p:spPr>
        <p:txBody>
          <a:bodyPr>
            <a:normAutofit fontScale="92500" lnSpcReduction="20000"/>
          </a:bodyPr>
          <a:lstStyle/>
          <a:p>
            <a:r>
              <a:rPr lang="en-US" dirty="0"/>
              <a:t>Wildlife habitat</a:t>
            </a:r>
          </a:p>
          <a:p>
            <a:r>
              <a:rPr lang="en-US" dirty="0"/>
              <a:t>incentive program</a:t>
            </a:r>
          </a:p>
        </p:txBody>
      </p:sp>
      <p:sp>
        <p:nvSpPr>
          <p:cNvPr id="6" name="Content Placeholder 5"/>
          <p:cNvSpPr>
            <a:spLocks noGrp="1"/>
          </p:cNvSpPr>
          <p:nvPr>
            <p:ph sz="quarter" idx="2"/>
          </p:nvPr>
        </p:nvSpPr>
        <p:spPr>
          <a:xfrm>
            <a:off x="1981200" y="1447801"/>
            <a:ext cx="4040188" cy="4678363"/>
          </a:xfrm>
        </p:spPr>
        <p:txBody>
          <a:bodyPr/>
          <a:lstStyle/>
          <a:p>
            <a:r>
              <a:rPr lang="en-US" dirty="0"/>
              <a:t>Plan and implement conservation programs</a:t>
            </a:r>
          </a:p>
          <a:p>
            <a:r>
              <a:rPr lang="en-US" dirty="0"/>
              <a:t>Receive financial assistance to implement approved conservation practices</a:t>
            </a:r>
          </a:p>
        </p:txBody>
      </p:sp>
      <p:sp>
        <p:nvSpPr>
          <p:cNvPr id="8" name="Content Placeholder 7"/>
          <p:cNvSpPr>
            <a:spLocks noGrp="1"/>
          </p:cNvSpPr>
          <p:nvPr>
            <p:ph sz="quarter" idx="4"/>
          </p:nvPr>
        </p:nvSpPr>
        <p:spPr>
          <a:xfrm>
            <a:off x="6169026" y="1295401"/>
            <a:ext cx="4041775" cy="4830763"/>
          </a:xfrm>
        </p:spPr>
        <p:txBody>
          <a:bodyPr/>
          <a:lstStyle/>
          <a:p>
            <a:r>
              <a:rPr lang="en-US" dirty="0"/>
              <a:t>Agricultural Act of 2014 (enacted on 2/7/2014) repealed the WHIP program</a:t>
            </a:r>
          </a:p>
        </p:txBody>
      </p:sp>
    </p:spTree>
    <p:extLst>
      <p:ext uri="{BB962C8B-B14F-4D97-AF65-F5344CB8AC3E}">
        <p14:creationId xmlns:p14="http://schemas.microsoft.com/office/powerpoint/2010/main" val="908706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232D9-BB36-4DFB-A511-2C22C51DFE7F}"/>
              </a:ext>
            </a:extLst>
          </p:cNvPr>
          <p:cNvSpPr>
            <a:spLocks noGrp="1"/>
          </p:cNvSpPr>
          <p:nvPr>
            <p:ph type="title"/>
          </p:nvPr>
        </p:nvSpPr>
        <p:spPr>
          <a:xfrm>
            <a:off x="838200" y="365125"/>
            <a:ext cx="10515600" cy="5655665"/>
          </a:xfrm>
        </p:spPr>
        <p:txBody>
          <a:bodyPr/>
          <a:lstStyle/>
          <a:p>
            <a:pPr algn="ctr"/>
            <a:r>
              <a:rPr lang="en-US" dirty="0"/>
              <a:t>Questions?</a:t>
            </a:r>
          </a:p>
        </p:txBody>
      </p:sp>
    </p:spTree>
    <p:extLst>
      <p:ext uri="{BB962C8B-B14F-4D97-AF65-F5344CB8AC3E}">
        <p14:creationId xmlns:p14="http://schemas.microsoft.com/office/powerpoint/2010/main" val="3098908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695F-6E4D-4AB3-BF6F-9CC82DDFF78D}"/>
              </a:ext>
            </a:extLst>
          </p:cNvPr>
          <p:cNvSpPr>
            <a:spLocks noGrp="1"/>
          </p:cNvSpPr>
          <p:nvPr>
            <p:ph type="title"/>
          </p:nvPr>
        </p:nvSpPr>
        <p:spPr>
          <a:xfrm>
            <a:off x="838200" y="365125"/>
            <a:ext cx="10515600" cy="6293127"/>
          </a:xfrm>
        </p:spPr>
        <p:txBody>
          <a:bodyPr/>
          <a:lstStyle/>
          <a:p>
            <a:pPr algn="ctr"/>
            <a:r>
              <a:rPr lang="en-US" dirty="0"/>
              <a:t>Land Valuation</a:t>
            </a:r>
          </a:p>
        </p:txBody>
      </p:sp>
    </p:spTree>
    <p:extLst>
      <p:ext uri="{BB962C8B-B14F-4D97-AF65-F5344CB8AC3E}">
        <p14:creationId xmlns:p14="http://schemas.microsoft.com/office/powerpoint/2010/main" val="3383190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Valuation of Land</a:t>
            </a:r>
          </a:p>
        </p:txBody>
      </p:sp>
      <p:sp>
        <p:nvSpPr>
          <p:cNvPr id="3" name="Content Placeholder 2"/>
          <p:cNvSpPr>
            <a:spLocks noGrp="1"/>
          </p:cNvSpPr>
          <p:nvPr>
            <p:ph idx="1"/>
          </p:nvPr>
        </p:nvSpPr>
        <p:spPr/>
        <p:txBody>
          <a:bodyPr/>
          <a:lstStyle/>
          <a:p>
            <a:r>
              <a:rPr lang="en-US" dirty="0"/>
              <a:t>There are many ways to value land</a:t>
            </a:r>
          </a:p>
          <a:p>
            <a:pPr marL="137160" indent="0">
              <a:buNone/>
            </a:pPr>
            <a:endParaRPr lang="en-US" dirty="0"/>
          </a:p>
          <a:p>
            <a:pPr lvl="1"/>
            <a:r>
              <a:rPr lang="en-US" dirty="0"/>
              <a:t>By acreage – used commonly in rural areas in lots that are bigger in size</a:t>
            </a:r>
          </a:p>
          <a:p>
            <a:pPr marL="457200" lvl="1" indent="0">
              <a:buNone/>
            </a:pPr>
            <a:endParaRPr lang="en-US" dirty="0"/>
          </a:p>
          <a:p>
            <a:pPr lvl="1"/>
            <a:r>
              <a:rPr lang="en-US" dirty="0"/>
              <a:t>By front foot – used commonly in cities with lots and blocks</a:t>
            </a:r>
          </a:p>
          <a:p>
            <a:pPr marL="457200" lvl="1" indent="0">
              <a:buNone/>
            </a:pPr>
            <a:endParaRPr lang="en-US" dirty="0"/>
          </a:p>
          <a:p>
            <a:pPr lvl="1"/>
            <a:r>
              <a:rPr lang="en-US" dirty="0"/>
              <a:t>By square foot – used commonly in commercial and industrial properties</a:t>
            </a:r>
          </a:p>
          <a:p>
            <a:pPr marL="457200" lvl="1" indent="0">
              <a:buNone/>
            </a:pPr>
            <a:endParaRPr lang="en-US" dirty="0"/>
          </a:p>
          <a:p>
            <a:pPr lvl="1"/>
            <a:r>
              <a:rPr lang="en-US" dirty="0"/>
              <a:t>By a fixed value – for very irregular properties</a:t>
            </a:r>
          </a:p>
        </p:txBody>
      </p:sp>
    </p:spTree>
    <p:extLst>
      <p:ext uri="{BB962C8B-B14F-4D97-AF65-F5344CB8AC3E}">
        <p14:creationId xmlns:p14="http://schemas.microsoft.com/office/powerpoint/2010/main" val="958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9F552E-4902-44A1-8960-E38ACF1B8D46}"/>
              </a:ext>
            </a:extLst>
          </p:cNvPr>
          <p:cNvSpPr>
            <a:spLocks noGrp="1"/>
          </p:cNvSpPr>
          <p:nvPr>
            <p:ph type="ctrTitle"/>
          </p:nvPr>
        </p:nvSpPr>
        <p:spPr>
          <a:xfrm>
            <a:off x="186431" y="110971"/>
            <a:ext cx="10481569" cy="1558031"/>
          </a:xfrm>
        </p:spPr>
        <p:txBody>
          <a:bodyPr>
            <a:normAutofit fontScale="90000"/>
          </a:bodyPr>
          <a:lstStyle/>
          <a:p>
            <a:r>
              <a:rPr lang="en-US" sz="3600" b="1" dirty="0"/>
              <a:t>There are many approaches to value land across Minnesota. They can all work if used consistently.</a:t>
            </a:r>
            <a:br>
              <a:rPr lang="en-US" sz="3600" b="1" dirty="0"/>
            </a:br>
            <a:endParaRPr lang="en-US" sz="3600" b="1" dirty="0"/>
          </a:p>
        </p:txBody>
      </p:sp>
      <p:sp>
        <p:nvSpPr>
          <p:cNvPr id="5" name="Subtitle 4">
            <a:extLst>
              <a:ext uri="{FF2B5EF4-FFF2-40B4-BE49-F238E27FC236}">
                <a16:creationId xmlns:a16="http://schemas.microsoft.com/office/drawing/2014/main" id="{F01A258A-21D7-479F-960E-A89B4EF65CAF}"/>
              </a:ext>
            </a:extLst>
          </p:cNvPr>
          <p:cNvSpPr>
            <a:spLocks noGrp="1"/>
          </p:cNvSpPr>
          <p:nvPr>
            <p:ph type="subTitle" idx="1"/>
          </p:nvPr>
        </p:nvSpPr>
        <p:spPr>
          <a:xfrm>
            <a:off x="186431" y="1553593"/>
            <a:ext cx="11620870" cy="5193436"/>
          </a:xfrm>
        </p:spPr>
        <p:txBody>
          <a:bodyPr/>
          <a:lstStyle/>
          <a:p>
            <a:pPr marL="548640" lvl="0" indent="-411480" algn="l">
              <a:lnSpc>
                <a:spcPct val="100000"/>
              </a:lnSpc>
              <a:spcBef>
                <a:spcPct val="20000"/>
              </a:spcBef>
              <a:buClr>
                <a:prstClr val="black">
                  <a:shade val="95000"/>
                </a:prstClr>
              </a:buClr>
              <a:buSzPct val="65000"/>
              <a:buFont typeface="Wingdings 2"/>
              <a:buChar char=""/>
              <a:defRPr/>
            </a:pPr>
            <a:r>
              <a:rPr lang="en-US" sz="2800" dirty="0">
                <a:solidFill>
                  <a:prstClr val="black"/>
                </a:solidFill>
                <a:latin typeface="Book Antiqua"/>
              </a:rPr>
              <a:t>Some counties merely grade on 2 types of soil-till and non-till.</a:t>
            </a:r>
          </a:p>
          <a:p>
            <a:pPr marL="548640" lvl="0" indent="-411480" algn="l">
              <a:lnSpc>
                <a:spcPct val="100000"/>
              </a:lnSpc>
              <a:spcBef>
                <a:spcPct val="20000"/>
              </a:spcBef>
              <a:buClr>
                <a:prstClr val="black">
                  <a:shade val="95000"/>
                </a:prstClr>
              </a:buClr>
              <a:buSzPct val="65000"/>
              <a:buFont typeface="Wingdings 2"/>
              <a:buChar char=""/>
              <a:defRPr/>
            </a:pPr>
            <a:endParaRPr lang="en-US" sz="2800" dirty="0">
              <a:solidFill>
                <a:prstClr val="black"/>
              </a:solidFill>
              <a:latin typeface="Book Antiqua"/>
            </a:endParaRPr>
          </a:p>
          <a:p>
            <a:pPr marL="548640" lvl="0" indent="-411480" algn="l">
              <a:lnSpc>
                <a:spcPct val="100000"/>
              </a:lnSpc>
              <a:spcBef>
                <a:spcPct val="20000"/>
              </a:spcBef>
              <a:buClr>
                <a:prstClr val="black">
                  <a:shade val="95000"/>
                </a:prstClr>
              </a:buClr>
              <a:buSzPct val="65000"/>
              <a:buFont typeface="Wingdings 2"/>
              <a:buChar char=""/>
              <a:defRPr/>
            </a:pPr>
            <a:r>
              <a:rPr lang="en-US" sz="2800" dirty="0">
                <a:solidFill>
                  <a:prstClr val="black"/>
                </a:solidFill>
                <a:latin typeface="Book Antiqua"/>
              </a:rPr>
              <a:t>Some counties grade using high ground and low ground.</a:t>
            </a:r>
          </a:p>
          <a:p>
            <a:pPr marL="548640" lvl="0" indent="-411480" algn="l">
              <a:lnSpc>
                <a:spcPct val="100000"/>
              </a:lnSpc>
              <a:spcBef>
                <a:spcPct val="20000"/>
              </a:spcBef>
              <a:buClr>
                <a:prstClr val="black">
                  <a:shade val="95000"/>
                </a:prstClr>
              </a:buClr>
              <a:buSzPct val="65000"/>
              <a:buFont typeface="Wingdings 2"/>
              <a:buChar char=""/>
              <a:defRPr/>
            </a:pPr>
            <a:endParaRPr lang="en-US" sz="2800" dirty="0">
              <a:solidFill>
                <a:prstClr val="black"/>
              </a:solidFill>
              <a:latin typeface="Book Antiqua"/>
            </a:endParaRPr>
          </a:p>
          <a:p>
            <a:pPr marL="548640" lvl="0" indent="-411480" algn="l">
              <a:lnSpc>
                <a:spcPct val="100000"/>
              </a:lnSpc>
              <a:spcBef>
                <a:spcPct val="20000"/>
              </a:spcBef>
              <a:buClr>
                <a:prstClr val="black">
                  <a:shade val="95000"/>
                </a:prstClr>
              </a:buClr>
              <a:buSzPct val="65000"/>
              <a:buFont typeface="Wingdings 2"/>
              <a:buChar char=""/>
              <a:defRPr/>
            </a:pPr>
            <a:r>
              <a:rPr lang="en-US" sz="2800" dirty="0">
                <a:solidFill>
                  <a:prstClr val="black"/>
                </a:solidFill>
                <a:latin typeface="Book Antiqua"/>
              </a:rPr>
              <a:t>Many use some type of “quality” based soil grading.</a:t>
            </a:r>
          </a:p>
          <a:p>
            <a:pPr lvl="0" algn="l">
              <a:lnSpc>
                <a:spcPct val="100000"/>
              </a:lnSpc>
              <a:spcBef>
                <a:spcPct val="20000"/>
              </a:spcBef>
              <a:buClr>
                <a:prstClr val="black">
                  <a:shade val="95000"/>
                </a:prstClr>
              </a:buClr>
              <a:buSzPct val="65000"/>
              <a:defRPr/>
            </a:pPr>
            <a:endParaRPr lang="en-US" sz="2800" dirty="0">
              <a:solidFill>
                <a:prstClr val="black"/>
              </a:solidFill>
              <a:latin typeface="Book Antiqua"/>
            </a:endParaRPr>
          </a:p>
          <a:p>
            <a:pPr marL="548640" lvl="0" indent="-411480" algn="l">
              <a:lnSpc>
                <a:spcPct val="100000"/>
              </a:lnSpc>
              <a:spcBef>
                <a:spcPct val="20000"/>
              </a:spcBef>
              <a:buClr>
                <a:prstClr val="black">
                  <a:shade val="95000"/>
                </a:prstClr>
              </a:buClr>
              <a:buSzPct val="65000"/>
              <a:buFont typeface="Wingdings 2"/>
              <a:buChar char=""/>
              <a:defRPr/>
            </a:pPr>
            <a:r>
              <a:rPr lang="en-US" sz="2800" dirty="0">
                <a:solidFill>
                  <a:prstClr val="black"/>
                </a:solidFill>
                <a:latin typeface="Book Antiqua"/>
              </a:rPr>
              <a:t>No matter which type of grading strategy is used annual analysis is needed to maintain accurate levels of assessment.</a:t>
            </a:r>
          </a:p>
          <a:p>
            <a:endParaRPr lang="en-US" dirty="0"/>
          </a:p>
        </p:txBody>
      </p:sp>
    </p:spTree>
    <p:extLst>
      <p:ext uri="{BB962C8B-B14F-4D97-AF65-F5344CB8AC3E}">
        <p14:creationId xmlns:p14="http://schemas.microsoft.com/office/powerpoint/2010/main" val="2039605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ABC tillable</a:t>
            </a:r>
          </a:p>
        </p:txBody>
      </p:sp>
      <p:sp>
        <p:nvSpPr>
          <p:cNvPr id="3" name="Content Placeholder 2"/>
          <p:cNvSpPr>
            <a:spLocks noGrp="1"/>
          </p:cNvSpPr>
          <p:nvPr>
            <p:ph idx="1"/>
          </p:nvPr>
        </p:nvSpPr>
        <p:spPr/>
        <p:txBody>
          <a:bodyPr/>
          <a:lstStyle/>
          <a:p>
            <a:pPr>
              <a:defRPr/>
            </a:pPr>
            <a:r>
              <a:rPr lang="en-US" dirty="0"/>
              <a:t>Some counties grade on this premise:</a:t>
            </a:r>
          </a:p>
          <a:p>
            <a:pPr lvl="1">
              <a:defRPr/>
            </a:pPr>
            <a:r>
              <a:rPr lang="en-US" dirty="0"/>
              <a:t>A.	Best soils</a:t>
            </a:r>
          </a:p>
          <a:p>
            <a:pPr lvl="1">
              <a:defRPr/>
            </a:pPr>
            <a:r>
              <a:rPr lang="en-US" dirty="0"/>
              <a:t>B. 	Average soils</a:t>
            </a:r>
          </a:p>
          <a:p>
            <a:pPr lvl="1">
              <a:defRPr/>
            </a:pPr>
            <a:r>
              <a:rPr lang="en-US" dirty="0"/>
              <a:t>C  	Low or more prone to flooding soils</a:t>
            </a:r>
          </a:p>
          <a:p>
            <a:pPr marL="457200" lvl="1" indent="0">
              <a:buNone/>
              <a:defRPr/>
            </a:pPr>
            <a:endParaRPr lang="en-US" dirty="0"/>
          </a:p>
          <a:p>
            <a:pPr marL="457200" lvl="1" indent="0">
              <a:buNone/>
              <a:defRPr/>
            </a:pPr>
            <a:endParaRPr lang="en-US" dirty="0"/>
          </a:p>
          <a:p>
            <a:pPr marL="457200" lvl="1" indent="0">
              <a:buNone/>
              <a:defRPr/>
            </a:pPr>
            <a:r>
              <a:rPr lang="en-US" dirty="0"/>
              <a:t>This is the oldest method for determining land </a:t>
            </a:r>
            <a:r>
              <a:rPr lang="en-US" dirty="0" err="1"/>
              <a:t>vlaues</a:t>
            </a:r>
            <a:r>
              <a:rPr lang="en-US" dirty="0"/>
              <a:t>.</a:t>
            </a:r>
          </a:p>
        </p:txBody>
      </p:sp>
    </p:spTree>
    <p:extLst>
      <p:ext uri="{BB962C8B-B14F-4D97-AF65-F5344CB8AC3E}">
        <p14:creationId xmlns:p14="http://schemas.microsoft.com/office/powerpoint/2010/main" val="1006972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CER (crop equivalency rating)</a:t>
            </a:r>
            <a:br>
              <a:rPr lang="en-US" sz="3600" dirty="0"/>
            </a:br>
            <a:endParaRPr lang="en-US" dirty="0"/>
          </a:p>
        </p:txBody>
      </p:sp>
      <p:sp>
        <p:nvSpPr>
          <p:cNvPr id="3" name="Content Placeholder 2"/>
          <p:cNvSpPr>
            <a:spLocks noGrp="1"/>
          </p:cNvSpPr>
          <p:nvPr>
            <p:ph idx="1"/>
          </p:nvPr>
        </p:nvSpPr>
        <p:spPr>
          <a:xfrm>
            <a:off x="1981200" y="1447800"/>
            <a:ext cx="8229600" cy="4709160"/>
          </a:xfrm>
        </p:spPr>
        <p:txBody>
          <a:bodyPr/>
          <a:lstStyle/>
          <a:p>
            <a:pPr>
              <a:defRPr/>
            </a:pPr>
            <a:r>
              <a:rPr lang="en-US" sz="2400" dirty="0"/>
              <a:t>Although this type of land valuation is no longer support by the  MN extension office it is still used in come counties in the state.  It is different from CPI in what it looks at to determine soil capabilities.</a:t>
            </a:r>
          </a:p>
          <a:p>
            <a:pPr lvl="1">
              <a:defRPr/>
            </a:pPr>
            <a:r>
              <a:rPr lang="en-US" dirty="0"/>
              <a:t>Soil properties</a:t>
            </a:r>
          </a:p>
          <a:p>
            <a:pPr lvl="1">
              <a:defRPr/>
            </a:pPr>
            <a:r>
              <a:rPr lang="en-US" dirty="0"/>
              <a:t>climate</a:t>
            </a:r>
          </a:p>
          <a:p>
            <a:pPr lvl="1">
              <a:defRPr/>
            </a:pPr>
            <a:r>
              <a:rPr lang="en-US" dirty="0"/>
              <a:t>Prevalent crop combinations</a:t>
            </a:r>
          </a:p>
          <a:p>
            <a:pPr lvl="1">
              <a:defRPr/>
            </a:pPr>
            <a:r>
              <a:rPr lang="en-US" dirty="0"/>
              <a:t>Market value of crops and cost of production</a:t>
            </a:r>
          </a:p>
          <a:p>
            <a:pPr lvl="1">
              <a:defRPr/>
            </a:pPr>
            <a:r>
              <a:rPr lang="en-US" dirty="0"/>
              <a:t>Rating are the same as CPI (100 – 0)</a:t>
            </a:r>
          </a:p>
          <a:p>
            <a:pPr lvl="1">
              <a:defRPr/>
            </a:pPr>
            <a:r>
              <a:rPr lang="en-US" dirty="0"/>
              <a:t>Specific to MN</a:t>
            </a:r>
          </a:p>
          <a:p>
            <a:pPr marL="0" indent="0">
              <a:buNone/>
              <a:defRPr/>
            </a:pPr>
            <a:endParaRPr lang="en-US" dirty="0"/>
          </a:p>
        </p:txBody>
      </p:sp>
    </p:spTree>
    <p:extLst>
      <p:ext uri="{BB962C8B-B14F-4D97-AF65-F5344CB8AC3E}">
        <p14:creationId xmlns:p14="http://schemas.microsoft.com/office/powerpoint/2010/main" val="2988225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CPI (crop productivity index)soil ratings</a:t>
            </a:r>
          </a:p>
        </p:txBody>
      </p:sp>
      <p:sp>
        <p:nvSpPr>
          <p:cNvPr id="3" name="Content Placeholder 2"/>
          <p:cNvSpPr>
            <a:spLocks noGrp="1"/>
          </p:cNvSpPr>
          <p:nvPr>
            <p:ph idx="1"/>
          </p:nvPr>
        </p:nvSpPr>
        <p:spPr/>
        <p:txBody>
          <a:bodyPr/>
          <a:lstStyle/>
          <a:p>
            <a:pPr>
              <a:defRPr/>
            </a:pPr>
            <a:r>
              <a:rPr lang="en-US" sz="2000" dirty="0"/>
              <a:t>Based on physical and chemical properties and hazards of flooding or ponding</a:t>
            </a:r>
          </a:p>
          <a:p>
            <a:pPr lvl="1">
              <a:defRPr/>
            </a:pPr>
            <a:r>
              <a:rPr lang="en-US" sz="2000" dirty="0"/>
              <a:t>Water capacity</a:t>
            </a:r>
          </a:p>
          <a:p>
            <a:pPr lvl="1">
              <a:defRPr/>
            </a:pPr>
            <a:r>
              <a:rPr lang="en-US" sz="2000" dirty="0"/>
              <a:t>Slope</a:t>
            </a:r>
          </a:p>
          <a:p>
            <a:pPr lvl="1">
              <a:defRPr/>
            </a:pPr>
            <a:r>
              <a:rPr lang="en-US" sz="2000" dirty="0"/>
              <a:t>Soil moisture status</a:t>
            </a:r>
          </a:p>
          <a:p>
            <a:pPr lvl="1">
              <a:defRPr/>
            </a:pPr>
            <a:r>
              <a:rPr lang="en-US" sz="2000" dirty="0" err="1"/>
              <a:t>Cation</a:t>
            </a:r>
            <a:r>
              <a:rPr lang="en-US" sz="2000" dirty="0"/>
              <a:t>-exchange capacity – how well the soil holds nutrients</a:t>
            </a:r>
          </a:p>
          <a:p>
            <a:pPr lvl="1">
              <a:defRPr/>
            </a:pPr>
            <a:r>
              <a:rPr lang="en-US" sz="2000" dirty="0"/>
              <a:t>Organic matter</a:t>
            </a:r>
          </a:p>
          <a:p>
            <a:pPr lvl="1">
              <a:defRPr/>
            </a:pPr>
            <a:r>
              <a:rPr lang="en-US" sz="2000" dirty="0"/>
              <a:t>Salinity</a:t>
            </a:r>
          </a:p>
          <a:p>
            <a:pPr>
              <a:defRPr/>
            </a:pPr>
            <a:r>
              <a:rPr lang="en-US" sz="2000" dirty="0"/>
              <a:t>Each different type of soil has a productivity rating assigned to it.</a:t>
            </a:r>
          </a:p>
          <a:p>
            <a:pPr>
              <a:defRPr/>
            </a:pPr>
            <a:r>
              <a:rPr lang="en-US" sz="2000" dirty="0"/>
              <a:t>100 highest 0 the lowest.</a:t>
            </a:r>
          </a:p>
          <a:p>
            <a:pPr>
              <a:defRPr/>
            </a:pPr>
            <a:r>
              <a:rPr lang="en-US" sz="2000" dirty="0"/>
              <a:t>You will see soil being marketed based on these CPI soil ratings.</a:t>
            </a:r>
          </a:p>
          <a:p>
            <a:pPr marL="0" indent="0">
              <a:buNone/>
              <a:defRPr/>
            </a:pPr>
            <a:endParaRPr lang="en-US" sz="2000" dirty="0"/>
          </a:p>
          <a:p>
            <a:pPr>
              <a:defRPr/>
            </a:pPr>
            <a:endParaRPr lang="en-US" sz="2000" dirty="0"/>
          </a:p>
        </p:txBody>
      </p:sp>
    </p:spTree>
    <p:extLst>
      <p:ext uri="{BB962C8B-B14F-4D97-AF65-F5344CB8AC3E}">
        <p14:creationId xmlns:p14="http://schemas.microsoft.com/office/powerpoint/2010/main" val="362717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1"/>
            <a:ext cx="8229600" cy="4906963"/>
          </a:xfrm>
        </p:spPr>
        <p:txBody>
          <a:bodyPr/>
          <a:lstStyle/>
          <a:p>
            <a:r>
              <a:rPr lang="en-US" dirty="0"/>
              <a:t>Why consider converting to a CPI based soil rating system?</a:t>
            </a:r>
          </a:p>
          <a:p>
            <a:endParaRPr lang="en-US" dirty="0"/>
          </a:p>
          <a:p>
            <a:r>
              <a:rPr lang="en-US" dirty="0"/>
              <a:t>Today we typically see most tillable farmland advertised and marketed with the CPI soil rating listed as part of the marketing effort.</a:t>
            </a:r>
          </a:p>
        </p:txBody>
      </p:sp>
    </p:spTree>
    <p:extLst>
      <p:ext uri="{BB962C8B-B14F-4D97-AF65-F5344CB8AC3E}">
        <p14:creationId xmlns:p14="http://schemas.microsoft.com/office/powerpoint/2010/main" val="4065118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Soil properties are determined by field examination of the soils and by laboratory index testing of some benchmarks.</a:t>
            </a:r>
          </a:p>
          <a:p>
            <a:pPr lvl="1"/>
            <a:r>
              <a:rPr lang="en-US" dirty="0"/>
              <a:t>Shallow borings are made</a:t>
            </a:r>
          </a:p>
          <a:p>
            <a:pPr lvl="1"/>
            <a:r>
              <a:rPr lang="en-US" dirty="0"/>
              <a:t>Identify and classify the soils </a:t>
            </a:r>
          </a:p>
          <a:p>
            <a:pPr lvl="1"/>
            <a:r>
              <a:rPr lang="en-US" dirty="0"/>
              <a:t>Delineate them on the soil maps</a:t>
            </a:r>
          </a:p>
          <a:p>
            <a:pPr lvl="1"/>
            <a:r>
              <a:rPr lang="en-US" dirty="0"/>
              <a:t>Test verify field observations</a:t>
            </a:r>
          </a:p>
          <a:p>
            <a:r>
              <a:rPr lang="en-US" dirty="0"/>
              <a:t>Based on the USDA soil surveys done in Minnesota</a:t>
            </a:r>
          </a:p>
          <a:p>
            <a:r>
              <a:rPr lang="en-US" dirty="0"/>
              <a:t>The USDA and the County Soil Conservation Services conducted a comprehensive survey</a:t>
            </a:r>
          </a:p>
          <a:p>
            <a:r>
              <a:rPr lang="en-US" dirty="0"/>
              <a:t>Each soil type was tested, graded, and mapped out by a team of soil scientists</a:t>
            </a:r>
          </a:p>
        </p:txBody>
      </p:sp>
      <p:sp>
        <p:nvSpPr>
          <p:cNvPr id="2" name="Title 1"/>
          <p:cNvSpPr>
            <a:spLocks noGrp="1"/>
          </p:cNvSpPr>
          <p:nvPr>
            <p:ph type="title"/>
          </p:nvPr>
        </p:nvSpPr>
        <p:spPr/>
        <p:txBody>
          <a:bodyPr/>
          <a:lstStyle/>
          <a:p>
            <a:r>
              <a:rPr lang="en-US" dirty="0"/>
              <a:t>Soil Properties </a:t>
            </a:r>
          </a:p>
        </p:txBody>
      </p:sp>
    </p:spTree>
    <p:extLst>
      <p:ext uri="{BB962C8B-B14F-4D97-AF65-F5344CB8AC3E}">
        <p14:creationId xmlns:p14="http://schemas.microsoft.com/office/powerpoint/2010/main" val="1626703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B89DA-F2EA-4E04-B098-6DAE46699ACC}"/>
              </a:ext>
            </a:extLst>
          </p:cNvPr>
          <p:cNvSpPr>
            <a:spLocks noGrp="1"/>
          </p:cNvSpPr>
          <p:nvPr>
            <p:ph type="title"/>
          </p:nvPr>
        </p:nvSpPr>
        <p:spPr/>
        <p:txBody>
          <a:bodyPr/>
          <a:lstStyle/>
          <a:p>
            <a:r>
              <a:rPr lang="en-US" dirty="0"/>
              <a:t>What qualifies for the agricultural classification?</a:t>
            </a:r>
          </a:p>
        </p:txBody>
      </p:sp>
      <p:sp>
        <p:nvSpPr>
          <p:cNvPr id="3" name="Content Placeholder 2">
            <a:extLst>
              <a:ext uri="{FF2B5EF4-FFF2-40B4-BE49-F238E27FC236}">
                <a16:creationId xmlns:a16="http://schemas.microsoft.com/office/drawing/2014/main" id="{D794BF43-90DE-4D00-8321-AB8EE510E016}"/>
              </a:ext>
            </a:extLst>
          </p:cNvPr>
          <p:cNvSpPr>
            <a:spLocks noGrp="1"/>
          </p:cNvSpPr>
          <p:nvPr>
            <p:ph idx="1"/>
          </p:nvPr>
        </p:nvSpPr>
        <p:spPr>
          <a:xfrm>
            <a:off x="838200" y="1825625"/>
            <a:ext cx="10515600" cy="4667250"/>
          </a:xfrm>
        </p:spPr>
        <p:txBody>
          <a:bodyPr>
            <a:normAutofit/>
          </a:bodyPr>
          <a:lstStyle/>
          <a:p>
            <a:r>
              <a:rPr lang="en-US" sz="2400" dirty="0"/>
              <a:t>A minimum of 10 contiguous acres used to produce agricultural products in the previous year</a:t>
            </a:r>
          </a:p>
          <a:p>
            <a:r>
              <a:rPr lang="en-US" sz="2400" dirty="0"/>
              <a:t>Agricultural products are defined by statue</a:t>
            </a:r>
          </a:p>
          <a:p>
            <a:r>
              <a:rPr lang="en-US" sz="2400" dirty="0"/>
              <a:t>Agricultural products must be for sale</a:t>
            </a:r>
          </a:p>
          <a:p>
            <a:pPr lvl="1"/>
            <a:r>
              <a:rPr lang="en-US" sz="2200" dirty="0"/>
              <a:t>Livestock, dairy animals/products, poultry, furbearing animals, nursery, fruit and vegetables</a:t>
            </a:r>
          </a:p>
          <a:p>
            <a:pPr lvl="1"/>
            <a:r>
              <a:rPr lang="en-US" sz="2200" dirty="0"/>
              <a:t>Fish bred for sale and consumption</a:t>
            </a:r>
          </a:p>
          <a:p>
            <a:pPr lvl="1"/>
            <a:r>
              <a:rPr lang="en-US" sz="2200" dirty="0"/>
              <a:t>Game birds and waterfowl</a:t>
            </a:r>
          </a:p>
          <a:p>
            <a:pPr lvl="1"/>
            <a:r>
              <a:rPr lang="en-US" sz="2200" dirty="0"/>
              <a:t>Insects that are primary bred to be used as food for animals</a:t>
            </a:r>
          </a:p>
          <a:p>
            <a:pPr lvl="1"/>
            <a:r>
              <a:rPr lang="en-US" sz="2200" dirty="0"/>
              <a:t>Wild Animals – deer, elk, moose, ostriches, emus,, rheas, &amp; llamas</a:t>
            </a:r>
          </a:p>
          <a:p>
            <a:pPr marL="457200" lvl="1" indent="0">
              <a:buNone/>
            </a:pPr>
            <a:endParaRPr lang="en-US" sz="2200" dirty="0"/>
          </a:p>
          <a:p>
            <a:pPr marL="457200" lvl="1" indent="0">
              <a:buNone/>
            </a:pPr>
            <a:r>
              <a:rPr lang="en-US" sz="2200" dirty="0"/>
              <a:t>		</a:t>
            </a:r>
          </a:p>
          <a:p>
            <a:pPr lvl="1"/>
            <a:endParaRPr lang="en-US" sz="2200" dirty="0"/>
          </a:p>
          <a:p>
            <a:endParaRPr lang="en-US" sz="2400" dirty="0"/>
          </a:p>
        </p:txBody>
      </p:sp>
    </p:spTree>
    <p:extLst>
      <p:ext uri="{BB962C8B-B14F-4D97-AF65-F5344CB8AC3E}">
        <p14:creationId xmlns:p14="http://schemas.microsoft.com/office/powerpoint/2010/main" val="3871696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761" y="435006"/>
            <a:ext cx="11132598" cy="5761608"/>
          </a:xfrm>
        </p:spPr>
        <p:txBody>
          <a:bodyPr>
            <a:normAutofit/>
          </a:bodyPr>
          <a:lstStyle/>
          <a:p>
            <a:r>
              <a:rPr lang="en-US" dirty="0"/>
              <a:t>The University of Minnesota worked with each county to utilize this original soil survey.</a:t>
            </a:r>
          </a:p>
          <a:p>
            <a:pPr marL="0" indent="0">
              <a:buNone/>
            </a:pPr>
            <a:endParaRPr lang="en-US" dirty="0"/>
          </a:p>
          <a:p>
            <a:r>
              <a:rPr lang="en-US" dirty="0"/>
              <a:t>Soils were assigned a CER (Crop Equivalency Rating).</a:t>
            </a:r>
          </a:p>
          <a:p>
            <a:pPr marL="0" indent="0">
              <a:buNone/>
            </a:pPr>
            <a:endParaRPr lang="en-US" dirty="0"/>
          </a:p>
          <a:p>
            <a:r>
              <a:rPr lang="en-US" dirty="0"/>
              <a:t>These CER Soil ratings were utilized and recorded on CRV’s and supported by the University of Minnesota until about 2009.</a:t>
            </a:r>
          </a:p>
          <a:p>
            <a:pPr marL="0" indent="0">
              <a:buNone/>
            </a:pPr>
            <a:endParaRPr lang="en-US" dirty="0"/>
          </a:p>
          <a:p>
            <a:r>
              <a:rPr lang="en-US" dirty="0"/>
              <a:t>The technology has changed and CPI Soil ratings were found to more accurate.</a:t>
            </a:r>
          </a:p>
        </p:txBody>
      </p:sp>
    </p:spTree>
    <p:extLst>
      <p:ext uri="{BB962C8B-B14F-4D97-AF65-F5344CB8AC3E}">
        <p14:creationId xmlns:p14="http://schemas.microsoft.com/office/powerpoint/2010/main" val="282799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differences between the two soil rating systems?</a:t>
            </a:r>
          </a:p>
        </p:txBody>
      </p:sp>
      <p:sp>
        <p:nvSpPr>
          <p:cNvPr id="3" name="Content Placeholder 2"/>
          <p:cNvSpPr>
            <a:spLocks noGrp="1"/>
          </p:cNvSpPr>
          <p:nvPr>
            <p:ph idx="1"/>
          </p:nvPr>
        </p:nvSpPr>
        <p:spPr/>
        <p:txBody>
          <a:bodyPr>
            <a:normAutofit/>
          </a:bodyPr>
          <a:lstStyle/>
          <a:p>
            <a:r>
              <a:rPr lang="en-US" dirty="0"/>
              <a:t>CER Ratings				CPI Ratings</a:t>
            </a:r>
          </a:p>
          <a:p>
            <a:r>
              <a:rPr lang="en-US" sz="1600" dirty="0"/>
              <a:t>Assumes a moderate level of management.      Assumes a moderate level of management.</a:t>
            </a:r>
          </a:p>
          <a:p>
            <a:r>
              <a:rPr lang="en-US" sz="1600" dirty="0"/>
              <a:t>Growing degree days used		            Growing degree days not used</a:t>
            </a:r>
          </a:p>
          <a:p>
            <a:r>
              <a:rPr lang="en-US" sz="1600" dirty="0"/>
              <a:t>Average rainfall used		             Average rainfall not used</a:t>
            </a:r>
          </a:p>
          <a:p>
            <a:r>
              <a:rPr lang="en-US" sz="1600" dirty="0"/>
              <a:t>Production costs were factored in	             Production costs not considered</a:t>
            </a:r>
          </a:p>
          <a:p>
            <a:r>
              <a:rPr lang="en-US" sz="1600" dirty="0"/>
              <a:t>Chemical/physical soil properties not used         Chemical/physical soil properties used</a:t>
            </a:r>
          </a:p>
          <a:p>
            <a:r>
              <a:rPr lang="en-US" sz="1600" dirty="0"/>
              <a:t>Drainage not considered a factor	             Soil drainage is factored in</a:t>
            </a:r>
          </a:p>
          <a:p>
            <a:r>
              <a:rPr lang="en-US" sz="1600" dirty="0"/>
              <a:t>Same soil CER will vary by county	             Same CPI soil type is the same throughout the state				             </a:t>
            </a:r>
            <a:endParaRPr lang="en-US" sz="1600" b="1" dirty="0"/>
          </a:p>
          <a:p>
            <a:endParaRPr lang="en-US" sz="1600" b="1" dirty="0"/>
          </a:p>
          <a:p>
            <a:r>
              <a:rPr lang="en-US" sz="2400" b="1" dirty="0"/>
              <a:t>The CPI Soil Rating </a:t>
            </a:r>
            <a:r>
              <a:rPr lang="en-US" sz="2400" b="1" u="sng" dirty="0"/>
              <a:t>more accurately reflects the actual productivity of soils </a:t>
            </a:r>
            <a:r>
              <a:rPr lang="en-US" sz="2400" b="1" dirty="0"/>
              <a:t>and is based largely on the each soil types actual ability to produce a crop. </a:t>
            </a:r>
            <a:r>
              <a:rPr lang="en-US" sz="1600" dirty="0"/>
              <a:t>	</a:t>
            </a:r>
          </a:p>
        </p:txBody>
      </p:sp>
    </p:spTree>
    <p:extLst>
      <p:ext uri="{BB962C8B-B14F-4D97-AF65-F5344CB8AC3E}">
        <p14:creationId xmlns:p14="http://schemas.microsoft.com/office/powerpoint/2010/main" val="20993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452E3-16B8-4CC9-8215-F4C44B1B3AF1}"/>
              </a:ext>
            </a:extLst>
          </p:cNvPr>
          <p:cNvSpPr>
            <a:spLocks noGrp="1"/>
          </p:cNvSpPr>
          <p:nvPr>
            <p:ph type="ctrTitle"/>
          </p:nvPr>
        </p:nvSpPr>
        <p:spPr/>
        <p:txBody>
          <a:bodyPr/>
          <a:lstStyle/>
          <a:p>
            <a:r>
              <a:rPr lang="en-US" dirty="0"/>
              <a:t>McLeod’s Transition</a:t>
            </a:r>
          </a:p>
        </p:txBody>
      </p:sp>
      <p:sp>
        <p:nvSpPr>
          <p:cNvPr id="3" name="Subtitle 2">
            <a:extLst>
              <a:ext uri="{FF2B5EF4-FFF2-40B4-BE49-F238E27FC236}">
                <a16:creationId xmlns:a16="http://schemas.microsoft.com/office/drawing/2014/main" id="{514D57B7-0D2E-4D33-8F45-508D192EB0C4}"/>
              </a:ext>
            </a:extLst>
          </p:cNvPr>
          <p:cNvSpPr>
            <a:spLocks noGrp="1"/>
          </p:cNvSpPr>
          <p:nvPr>
            <p:ph type="subTitle" idx="1"/>
          </p:nvPr>
        </p:nvSpPr>
        <p:spPr/>
        <p:txBody>
          <a:bodyPr>
            <a:normAutofit/>
          </a:bodyPr>
          <a:lstStyle/>
          <a:p>
            <a:r>
              <a:rPr lang="en-US" sz="6000" dirty="0"/>
              <a:t>From ABC to CPI</a:t>
            </a:r>
          </a:p>
        </p:txBody>
      </p:sp>
    </p:spTree>
    <p:extLst>
      <p:ext uri="{BB962C8B-B14F-4D97-AF65-F5344CB8AC3E}">
        <p14:creationId xmlns:p14="http://schemas.microsoft.com/office/powerpoint/2010/main" val="3526958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How to convert from ABC or CER to CPI soil ratings</a:t>
            </a:r>
          </a:p>
        </p:txBody>
      </p:sp>
      <p:sp>
        <p:nvSpPr>
          <p:cNvPr id="3" name="Content Placeholder 2"/>
          <p:cNvSpPr>
            <a:spLocks noGrp="1"/>
          </p:cNvSpPr>
          <p:nvPr>
            <p:ph idx="1"/>
          </p:nvPr>
        </p:nvSpPr>
        <p:spPr>
          <a:xfrm>
            <a:off x="1981200" y="1981201"/>
            <a:ext cx="8229600" cy="4525963"/>
          </a:xfrm>
        </p:spPr>
        <p:txBody>
          <a:bodyPr>
            <a:normAutofit/>
          </a:bodyPr>
          <a:lstStyle/>
          <a:p>
            <a:r>
              <a:rPr lang="en-US" dirty="0"/>
              <a:t>GIS mapping capability is required</a:t>
            </a:r>
          </a:p>
          <a:p>
            <a:endParaRPr lang="en-US" dirty="0"/>
          </a:p>
          <a:p>
            <a:r>
              <a:rPr lang="en-US" dirty="0"/>
              <a:t>Each parcel has a GIS overlay with the soil types.</a:t>
            </a:r>
          </a:p>
          <a:p>
            <a:endParaRPr lang="en-US" dirty="0"/>
          </a:p>
          <a:p>
            <a:r>
              <a:rPr lang="en-US" dirty="0"/>
              <a:t>Each soil type is mapped.</a:t>
            </a:r>
          </a:p>
          <a:p>
            <a:endParaRPr lang="en-US" dirty="0"/>
          </a:p>
          <a:p>
            <a:r>
              <a:rPr lang="en-US" dirty="0"/>
              <a:t>These revisions are entered into the valuation schedule and valuation system each county has in place.</a:t>
            </a:r>
          </a:p>
          <a:p>
            <a:endParaRPr lang="en-US" dirty="0"/>
          </a:p>
        </p:txBody>
      </p:sp>
    </p:spTree>
    <p:extLst>
      <p:ext uri="{BB962C8B-B14F-4D97-AF65-F5344CB8AC3E}">
        <p14:creationId xmlns:p14="http://schemas.microsoft.com/office/powerpoint/2010/main" val="3928631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298" y="1196317"/>
            <a:ext cx="10515600" cy="4351338"/>
          </a:xfrm>
        </p:spPr>
        <p:txBody>
          <a:bodyPr>
            <a:normAutofit lnSpcReduction="10000"/>
          </a:bodyPr>
          <a:lstStyle/>
          <a:p>
            <a:r>
              <a:rPr lang="en-US" dirty="0"/>
              <a:t>This may not be applicable or warranted in each county.</a:t>
            </a:r>
          </a:p>
          <a:p>
            <a:endParaRPr lang="en-US" dirty="0"/>
          </a:p>
          <a:p>
            <a:r>
              <a:rPr lang="en-US" dirty="0"/>
              <a:t>Some counties with minimal agricultural activity may not need CPI conversion.</a:t>
            </a:r>
          </a:p>
          <a:p>
            <a:endParaRPr lang="en-US" dirty="0"/>
          </a:p>
          <a:p>
            <a:r>
              <a:rPr lang="en-US" dirty="0"/>
              <a:t>Some counties may just utilize a high ground-low ground method, or till and non-till.</a:t>
            </a:r>
          </a:p>
          <a:p>
            <a:endParaRPr lang="en-US" dirty="0"/>
          </a:p>
          <a:p>
            <a:r>
              <a:rPr lang="en-US" dirty="0"/>
              <a:t>But in a county with actual agricultural production, CPI conversion should be considered.</a:t>
            </a:r>
          </a:p>
        </p:txBody>
      </p:sp>
    </p:spTree>
    <p:extLst>
      <p:ext uri="{BB962C8B-B14F-4D97-AF65-F5344CB8AC3E}">
        <p14:creationId xmlns:p14="http://schemas.microsoft.com/office/powerpoint/2010/main" val="3530527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schulz\Desktop\parcel.PNG">
            <a:extLst>
              <a:ext uri="{FF2B5EF4-FFF2-40B4-BE49-F238E27FC236}">
                <a16:creationId xmlns:a16="http://schemas.microsoft.com/office/drawing/2014/main" id="{356B8B7A-9F53-4FAD-B17B-C90B81C73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190" y="0"/>
            <a:ext cx="11203619" cy="696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811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schulz\Desktop\draw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8600"/>
            <a:ext cx="8382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76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schulz\Desktop\drawin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85043"/>
            <a:ext cx="9144000" cy="568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018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schulz\Desktop\drawin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85043"/>
            <a:ext cx="9144000" cy="568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34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1"/>
            <a:ext cx="7772400" cy="762001"/>
          </a:xfrm>
        </p:spPr>
        <p:txBody>
          <a:bodyPr>
            <a:normAutofit fontScale="90000"/>
          </a:bodyPr>
          <a:lstStyle/>
          <a:p>
            <a:pPr algn="ctr"/>
            <a:r>
              <a:rPr lang="en-US" dirty="0"/>
              <a:t>Parcel detail</a:t>
            </a:r>
          </a:p>
        </p:txBody>
      </p:sp>
      <p:graphicFrame>
        <p:nvGraphicFramePr>
          <p:cNvPr id="4" name="Table 3"/>
          <p:cNvGraphicFramePr>
            <a:graphicFrameLocks noGrp="1"/>
          </p:cNvGraphicFramePr>
          <p:nvPr>
            <p:extLst>
              <p:ext uri="{D42A27DB-BD31-4B8C-83A1-F6EECF244321}">
                <p14:modId xmlns:p14="http://schemas.microsoft.com/office/powerpoint/2010/main" val="3185145878"/>
              </p:ext>
            </p:extLst>
          </p:nvPr>
        </p:nvGraphicFramePr>
        <p:xfrm>
          <a:off x="2006353" y="914403"/>
          <a:ext cx="7975847" cy="2552697"/>
        </p:xfrm>
        <a:graphic>
          <a:graphicData uri="http://schemas.openxmlformats.org/drawingml/2006/table">
            <a:tbl>
              <a:tblPr>
                <a:tableStyleId>{5C22544A-7EE6-4342-B048-85BDC9FD1C3A}</a:tableStyleId>
              </a:tblPr>
              <a:tblGrid>
                <a:gridCol w="1121985">
                  <a:extLst>
                    <a:ext uri="{9D8B030D-6E8A-4147-A177-3AD203B41FA5}">
                      <a16:colId xmlns:a16="http://schemas.microsoft.com/office/drawing/2014/main" val="20000"/>
                    </a:ext>
                  </a:extLst>
                </a:gridCol>
                <a:gridCol w="4170856">
                  <a:extLst>
                    <a:ext uri="{9D8B030D-6E8A-4147-A177-3AD203B41FA5}">
                      <a16:colId xmlns:a16="http://schemas.microsoft.com/office/drawing/2014/main" val="20001"/>
                    </a:ext>
                  </a:extLst>
                </a:gridCol>
                <a:gridCol w="845553">
                  <a:extLst>
                    <a:ext uri="{9D8B030D-6E8A-4147-A177-3AD203B41FA5}">
                      <a16:colId xmlns:a16="http://schemas.microsoft.com/office/drawing/2014/main" val="20002"/>
                    </a:ext>
                  </a:extLst>
                </a:gridCol>
                <a:gridCol w="894335">
                  <a:extLst>
                    <a:ext uri="{9D8B030D-6E8A-4147-A177-3AD203B41FA5}">
                      <a16:colId xmlns:a16="http://schemas.microsoft.com/office/drawing/2014/main" val="20003"/>
                    </a:ext>
                  </a:extLst>
                </a:gridCol>
                <a:gridCol w="943118">
                  <a:extLst>
                    <a:ext uri="{9D8B030D-6E8A-4147-A177-3AD203B41FA5}">
                      <a16:colId xmlns:a16="http://schemas.microsoft.com/office/drawing/2014/main" val="20004"/>
                    </a:ext>
                  </a:extLst>
                </a:gridCol>
              </a:tblGrid>
              <a:tr h="283633">
                <a:tc gridSpan="2">
                  <a:txBody>
                    <a:bodyPr/>
                    <a:lstStyle/>
                    <a:p>
                      <a:pPr algn="l" fontAlgn="b"/>
                      <a:r>
                        <a:rPr lang="en-US" sz="1100" u="none" strike="noStrike" dirty="0">
                          <a:effectLst/>
                        </a:rPr>
                        <a:t>CPI DETAILS - TILLABLE</a:t>
                      </a:r>
                      <a:endParaRPr lang="en-US" sz="1100" b="0" i="0" u="none" strike="noStrike" dirty="0">
                        <a:solidFill>
                          <a:srgbClr val="000000"/>
                        </a:solidFill>
                        <a:effectLst/>
                        <a:latin typeface="Calibri"/>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283633">
                <a:tc>
                  <a:txBody>
                    <a:bodyPr/>
                    <a:lstStyle/>
                    <a:p>
                      <a:pPr algn="l" fontAlgn="b"/>
                      <a:r>
                        <a:rPr lang="en-US" sz="1100" u="none" strike="noStrike">
                          <a:effectLst/>
                        </a:rPr>
                        <a:t>MUSYM</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SOIL NAME</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GIS ACRES</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TAX ACRES</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CPI RATING</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283633">
                <a:tc>
                  <a:txBody>
                    <a:bodyPr/>
                    <a:lstStyle/>
                    <a:p>
                      <a:pPr algn="r" fontAlgn="b"/>
                      <a:r>
                        <a:rPr lang="en-US" sz="1100" u="none" strike="noStrike">
                          <a:effectLst/>
                        </a:rPr>
                        <a:t>1075</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dirty="0" err="1">
                          <a:effectLst/>
                        </a:rPr>
                        <a:t>Klossner</a:t>
                      </a:r>
                      <a:r>
                        <a:rPr lang="en-US" sz="1100" u="none" strike="noStrike" dirty="0">
                          <a:effectLst/>
                        </a:rPr>
                        <a:t>-Muskego complex, ponded</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0.76</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0.77</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283633">
                <a:tc>
                  <a:txBody>
                    <a:bodyPr/>
                    <a:lstStyle/>
                    <a:p>
                      <a:pPr algn="r" fontAlgn="b"/>
                      <a:r>
                        <a:rPr lang="en-US" sz="1100" u="none" strike="noStrike">
                          <a:effectLst/>
                        </a:rPr>
                        <a:t>1213C</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Cokato-Storden complex, 6-12 percent slope, eroded</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11.44</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11.58</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84</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283633">
                <a:tc>
                  <a:txBody>
                    <a:bodyPr/>
                    <a:lstStyle/>
                    <a:p>
                      <a:pPr algn="r" fontAlgn="b"/>
                      <a:r>
                        <a:rPr lang="en-US" sz="1100" u="none" strike="noStrike">
                          <a:effectLst/>
                        </a:rPr>
                        <a:t>109</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Cordova clay loam</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8.53</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8.63</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dirty="0">
                          <a:effectLst/>
                        </a:rPr>
                        <a:t>87</a:t>
                      </a:r>
                      <a:endParaRPr lang="en-US"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4"/>
                  </a:ext>
                </a:extLst>
              </a:tr>
              <a:tr h="283633">
                <a:tc>
                  <a:txBody>
                    <a:bodyPr/>
                    <a:lstStyle/>
                    <a:p>
                      <a:pPr algn="r" fontAlgn="b"/>
                      <a:r>
                        <a:rPr lang="en-US" sz="1100" u="none" strike="noStrike">
                          <a:effectLst/>
                        </a:rPr>
                        <a:t>1213B</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dirty="0">
                          <a:effectLst/>
                        </a:rPr>
                        <a:t>Cokato-</a:t>
                      </a:r>
                      <a:r>
                        <a:rPr lang="en-US" sz="1100" u="none" strike="noStrike" dirty="0" err="1">
                          <a:effectLst/>
                        </a:rPr>
                        <a:t>Storden</a:t>
                      </a:r>
                      <a:r>
                        <a:rPr lang="en-US" sz="1100" u="none" strike="noStrike" dirty="0">
                          <a:effectLst/>
                        </a:rPr>
                        <a:t> complex, 6-12 percent slope</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6.06</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6.13</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92</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5"/>
                  </a:ext>
                </a:extLst>
              </a:tr>
              <a:tr h="283633">
                <a:tc>
                  <a:txBody>
                    <a:bodyPr/>
                    <a:lstStyle/>
                    <a:p>
                      <a:pPr algn="r" fontAlgn="b"/>
                      <a:r>
                        <a:rPr lang="en-US" sz="1100" u="none" strike="noStrike">
                          <a:effectLst/>
                        </a:rPr>
                        <a:t>1207B</a:t>
                      </a:r>
                      <a:endParaRPr lang="en-US" sz="1100" b="0" i="0" u="none" strike="noStrike">
                        <a:solidFill>
                          <a:srgbClr val="000000"/>
                        </a:solidFill>
                        <a:effectLst/>
                        <a:latin typeface="Calibri"/>
                      </a:endParaRPr>
                    </a:p>
                  </a:txBody>
                  <a:tcPr marL="9525" marR="9525" marT="9525" marB="0" anchor="b"/>
                </a:tc>
                <a:tc>
                  <a:txBody>
                    <a:bodyPr/>
                    <a:lstStyle/>
                    <a:p>
                      <a:pPr algn="l" fontAlgn="b"/>
                      <a:r>
                        <a:rPr lang="fr-FR" sz="1100" u="none" strike="noStrike" dirty="0" err="1">
                          <a:effectLst/>
                        </a:rPr>
                        <a:t>Cokate</a:t>
                      </a:r>
                      <a:r>
                        <a:rPr lang="fr-FR" sz="1100" u="none" strike="noStrike" dirty="0">
                          <a:effectLst/>
                        </a:rPr>
                        <a:t>-Le Sueur </a:t>
                      </a:r>
                      <a:r>
                        <a:rPr lang="fr-FR" sz="1100" u="none" strike="noStrike" dirty="0" err="1">
                          <a:effectLst/>
                        </a:rPr>
                        <a:t>complex</a:t>
                      </a:r>
                      <a:r>
                        <a:rPr lang="fr-FR" sz="1100" u="none" strike="noStrike" dirty="0">
                          <a:effectLst/>
                        </a:rPr>
                        <a:t>, 1 to 6 percent </a:t>
                      </a:r>
                      <a:r>
                        <a:rPr lang="fr-FR" sz="1100" u="none" strike="noStrike" dirty="0" err="1">
                          <a:effectLst/>
                        </a:rPr>
                        <a:t>slope</a:t>
                      </a:r>
                      <a:endParaRPr lang="fr-FR" sz="1100" b="0"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18.25</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18.46</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97</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6"/>
                  </a:ext>
                </a:extLst>
              </a:tr>
              <a:tr h="283633">
                <a:tc>
                  <a:txBody>
                    <a:bodyPr/>
                    <a:lstStyle/>
                    <a:p>
                      <a:pPr algn="r" fontAlgn="b"/>
                      <a:r>
                        <a:rPr lang="en-US" sz="1100" u="none" strike="noStrike">
                          <a:effectLst/>
                        </a:rPr>
                        <a:t>Total</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45.04</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45.57</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7"/>
                  </a:ext>
                </a:extLst>
              </a:tr>
              <a:tr h="283633">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a:solidFill>
                          <a:srgbClr val="000000"/>
                        </a:solidFill>
                        <a:effectLst/>
                        <a:latin typeface="Calibri"/>
                      </a:endParaRPr>
                    </a:p>
                  </a:txBody>
                  <a:tcPr marL="9525" marR="9525" marT="9525" marB="0" anchor="b"/>
                </a:tc>
                <a:tc>
                  <a:txBody>
                    <a:bodyPr/>
                    <a:lstStyle/>
                    <a:p>
                      <a:pPr algn="l" fontAlgn="b"/>
                      <a:endParaRPr lang="en-US"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8"/>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4766205"/>
              </p:ext>
            </p:extLst>
          </p:nvPr>
        </p:nvGraphicFramePr>
        <p:xfrm>
          <a:off x="2006353" y="3559946"/>
          <a:ext cx="8052047" cy="2764656"/>
        </p:xfrm>
        <a:graphic>
          <a:graphicData uri="http://schemas.openxmlformats.org/drawingml/2006/table">
            <a:tbl>
              <a:tblPr>
                <a:tableStyleId>{5C22544A-7EE6-4342-B048-85BDC9FD1C3A}</a:tableStyleId>
              </a:tblPr>
              <a:tblGrid>
                <a:gridCol w="3318151">
                  <a:extLst>
                    <a:ext uri="{9D8B030D-6E8A-4147-A177-3AD203B41FA5}">
                      <a16:colId xmlns:a16="http://schemas.microsoft.com/office/drawing/2014/main" val="20000"/>
                    </a:ext>
                  </a:extLst>
                </a:gridCol>
                <a:gridCol w="2283273">
                  <a:extLst>
                    <a:ext uri="{9D8B030D-6E8A-4147-A177-3AD203B41FA5}">
                      <a16:colId xmlns:a16="http://schemas.microsoft.com/office/drawing/2014/main" val="20001"/>
                    </a:ext>
                  </a:extLst>
                </a:gridCol>
                <a:gridCol w="2450623">
                  <a:extLst>
                    <a:ext uri="{9D8B030D-6E8A-4147-A177-3AD203B41FA5}">
                      <a16:colId xmlns:a16="http://schemas.microsoft.com/office/drawing/2014/main" val="20002"/>
                    </a:ext>
                  </a:extLst>
                </a:gridCol>
              </a:tblGrid>
              <a:tr h="307184">
                <a:tc>
                  <a:txBody>
                    <a:bodyPr/>
                    <a:lstStyle/>
                    <a:p>
                      <a:pPr algn="l" fontAlgn="b"/>
                      <a:r>
                        <a:rPr lang="en-US" sz="1100" b="1" u="none" strike="noStrike" dirty="0">
                          <a:effectLst/>
                        </a:rPr>
                        <a:t>LAND USE TYPE</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b="1" u="none" strike="noStrike" dirty="0">
                          <a:effectLst/>
                        </a:rPr>
                        <a:t>GIS ACRES</a:t>
                      </a:r>
                      <a:endParaRPr lang="en-US" sz="1100" b="1" i="0" u="none" strike="noStrike" dirty="0">
                        <a:solidFill>
                          <a:srgbClr val="000000"/>
                        </a:solidFill>
                        <a:effectLst/>
                        <a:latin typeface="Calibri"/>
                      </a:endParaRPr>
                    </a:p>
                  </a:txBody>
                  <a:tcPr marL="9525" marR="9525" marT="9525" marB="0" anchor="b"/>
                </a:tc>
                <a:tc>
                  <a:txBody>
                    <a:bodyPr/>
                    <a:lstStyle/>
                    <a:p>
                      <a:pPr algn="r" fontAlgn="b"/>
                      <a:r>
                        <a:rPr lang="en-US" sz="1100" b="1" u="none" strike="noStrike" dirty="0">
                          <a:effectLst/>
                        </a:rPr>
                        <a:t>TAX ACRES</a:t>
                      </a:r>
                      <a:endParaRPr lang="en-US" sz="11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307184">
                <a:tc>
                  <a:txBody>
                    <a:bodyPr/>
                    <a:lstStyle/>
                    <a:p>
                      <a:pPr algn="l" fontAlgn="b"/>
                      <a:r>
                        <a:rPr lang="en-US" sz="1100" u="none" strike="noStrike">
                          <a:effectLst/>
                        </a:rPr>
                        <a:t>DITCH</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dirty="0">
                          <a:effectLst/>
                        </a:rPr>
                        <a:t>1.89</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1.92</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307184">
                <a:tc>
                  <a:txBody>
                    <a:bodyPr/>
                    <a:lstStyle/>
                    <a:p>
                      <a:pPr algn="l" fontAlgn="b"/>
                      <a:r>
                        <a:rPr lang="en-US" sz="1100" u="none" strike="noStrike">
                          <a:effectLst/>
                        </a:rPr>
                        <a:t>PASTURE</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dirty="0">
                          <a:effectLst/>
                        </a:rPr>
                        <a:t>0.76</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0.77</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307184">
                <a:tc>
                  <a:txBody>
                    <a:bodyPr/>
                    <a:lstStyle/>
                    <a:p>
                      <a:pPr algn="l" fontAlgn="b"/>
                      <a:r>
                        <a:rPr lang="en-US" sz="1100" u="none" strike="noStrike">
                          <a:effectLst/>
                        </a:rPr>
                        <a:t>RIM/CRP</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18.33</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18.55</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307184">
                <a:tc>
                  <a:txBody>
                    <a:bodyPr/>
                    <a:lstStyle/>
                    <a:p>
                      <a:pPr algn="l" fontAlgn="b"/>
                      <a:r>
                        <a:rPr lang="en-US" sz="1100" u="none" strike="noStrike">
                          <a:effectLst/>
                        </a:rPr>
                        <a:t>ROAD</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dirty="0">
                          <a:effectLst/>
                        </a:rPr>
                        <a:t>2.63</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2.66</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4"/>
                  </a:ext>
                </a:extLst>
              </a:tr>
              <a:tr h="307184">
                <a:tc>
                  <a:txBody>
                    <a:bodyPr/>
                    <a:lstStyle/>
                    <a:p>
                      <a:pPr algn="l" fontAlgn="b"/>
                      <a:r>
                        <a:rPr lang="en-US" sz="1100" u="none" strike="noStrike" dirty="0">
                          <a:effectLst/>
                        </a:rPr>
                        <a:t>TILLABLE</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u="none" strike="noStrike">
                          <a:effectLst/>
                        </a:rPr>
                        <a:t>45.04</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45.57</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5"/>
                  </a:ext>
                </a:extLst>
              </a:tr>
              <a:tr h="307184">
                <a:tc>
                  <a:txBody>
                    <a:bodyPr/>
                    <a:lstStyle/>
                    <a:p>
                      <a:pPr algn="l" fontAlgn="b"/>
                      <a:r>
                        <a:rPr lang="en-US" sz="1100" u="none" strike="noStrike">
                          <a:effectLst/>
                        </a:rPr>
                        <a:t>WASTE A</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4.02</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4.07</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6"/>
                  </a:ext>
                </a:extLst>
              </a:tr>
              <a:tr h="307184">
                <a:tc>
                  <a:txBody>
                    <a:bodyPr/>
                    <a:lstStyle/>
                    <a:p>
                      <a:pPr algn="l" fontAlgn="b"/>
                      <a:r>
                        <a:rPr lang="en-US" sz="1100" u="none" strike="noStrike">
                          <a:effectLst/>
                        </a:rPr>
                        <a:t>WOODS</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0.43</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0.43</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7"/>
                  </a:ext>
                </a:extLst>
              </a:tr>
              <a:tr h="307184">
                <a:tc>
                  <a:txBody>
                    <a:bodyPr/>
                    <a:lstStyle/>
                    <a:p>
                      <a:pPr algn="l" fontAlgn="b"/>
                      <a:r>
                        <a:rPr lang="en-US" sz="1100" u="none" strike="noStrike">
                          <a:effectLst/>
                        </a:rPr>
                        <a:t>TOTAL</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a:effectLst/>
                        </a:rPr>
                        <a:t>73.1</a:t>
                      </a:r>
                      <a:endParaRPr lang="en-US" sz="1100" b="0" i="0" u="none" strike="noStrike">
                        <a:solidFill>
                          <a:srgbClr val="000000"/>
                        </a:solidFill>
                        <a:effectLst/>
                        <a:latin typeface="Calibri"/>
                      </a:endParaRPr>
                    </a:p>
                  </a:txBody>
                  <a:tcPr marL="9525" marR="9525" marT="9525" marB="0" anchor="b"/>
                </a:tc>
                <a:tc>
                  <a:txBody>
                    <a:bodyPr/>
                    <a:lstStyle/>
                    <a:p>
                      <a:pPr algn="r" fontAlgn="b"/>
                      <a:r>
                        <a:rPr lang="en-US" sz="1100" u="none" strike="noStrike" dirty="0">
                          <a:effectLst/>
                        </a:rPr>
                        <a:t>73.97</a:t>
                      </a:r>
                      <a:endParaRPr lang="en-US"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648785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24495-89C4-4F26-95F6-A98275A8199F}"/>
              </a:ext>
            </a:extLst>
          </p:cNvPr>
          <p:cNvSpPr>
            <a:spLocks noGrp="1"/>
          </p:cNvSpPr>
          <p:nvPr>
            <p:ph type="title"/>
          </p:nvPr>
        </p:nvSpPr>
        <p:spPr>
          <a:xfrm>
            <a:off x="838200" y="191194"/>
            <a:ext cx="10515600" cy="939338"/>
          </a:xfrm>
        </p:spPr>
        <p:txBody>
          <a:bodyPr/>
          <a:lstStyle/>
          <a:p>
            <a:r>
              <a:rPr lang="en-US" dirty="0"/>
              <a:t>Agricultural Production 2a</a:t>
            </a:r>
          </a:p>
        </p:txBody>
      </p:sp>
      <p:sp>
        <p:nvSpPr>
          <p:cNvPr id="3" name="Content Placeholder 2">
            <a:extLst>
              <a:ext uri="{FF2B5EF4-FFF2-40B4-BE49-F238E27FC236}">
                <a16:creationId xmlns:a16="http://schemas.microsoft.com/office/drawing/2014/main" id="{B37B41AF-6FA4-4F24-A40E-816DA5F69B0A}"/>
              </a:ext>
            </a:extLst>
          </p:cNvPr>
          <p:cNvSpPr>
            <a:spLocks noGrp="1"/>
          </p:cNvSpPr>
          <p:nvPr>
            <p:ph idx="1"/>
          </p:nvPr>
        </p:nvSpPr>
        <p:spPr>
          <a:xfrm>
            <a:off x="838200" y="1429789"/>
            <a:ext cx="10515600" cy="5237018"/>
          </a:xfrm>
        </p:spPr>
        <p:txBody>
          <a:bodyPr>
            <a:normAutofit/>
          </a:bodyPr>
          <a:lstStyle/>
          <a:p>
            <a:r>
              <a:rPr lang="en-US" dirty="0"/>
              <a:t>Means – raising, cultivating, drying or storage of agricultural products for sale, or storage of machinery or equipment used in support of agricultural productions by the same farm entity</a:t>
            </a:r>
          </a:p>
          <a:p>
            <a:pPr lvl="1"/>
            <a:r>
              <a:rPr lang="en-US" dirty="0"/>
              <a:t>Grain bins, sheds, or grain elevators – if stand alone – must be the owners crops or machinery</a:t>
            </a:r>
          </a:p>
          <a:p>
            <a:r>
              <a:rPr lang="en-US" dirty="0"/>
              <a:t>Land that is enrolled in RIM, CRP, or similar state or federal conservation program is deemed as used for agricultural purposes</a:t>
            </a:r>
          </a:p>
          <a:p>
            <a:pPr lvl="1"/>
            <a:r>
              <a:rPr lang="en-US" dirty="0"/>
              <a:t>Land must be classified as agricultural since 2002 assessment or,</a:t>
            </a:r>
          </a:p>
          <a:p>
            <a:pPr lvl="1"/>
            <a:r>
              <a:rPr lang="en-US" dirty="0"/>
              <a:t>In the year prior to its enrollment in the conservation program</a:t>
            </a:r>
          </a:p>
          <a:p>
            <a:pPr lvl="1"/>
            <a:r>
              <a:rPr lang="en-US" dirty="0"/>
              <a:t>New – up to three acres of land used to provide environment benefits</a:t>
            </a:r>
          </a:p>
          <a:p>
            <a:pPr lvl="2"/>
            <a:r>
              <a:rPr lang="en-US" dirty="0"/>
              <a:t>Buffer strips, old growth forest restoration or retention or retention ponds</a:t>
            </a:r>
          </a:p>
          <a:p>
            <a:r>
              <a:rPr lang="en-US" dirty="0"/>
              <a:t>Grading, sorting, and packaging of raw agricultural products for sale </a:t>
            </a:r>
          </a:p>
        </p:txBody>
      </p:sp>
    </p:spTree>
    <p:extLst>
      <p:ext uri="{BB962C8B-B14F-4D97-AF65-F5344CB8AC3E}">
        <p14:creationId xmlns:p14="http://schemas.microsoft.com/office/powerpoint/2010/main" val="3476799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2133600"/>
            <a:ext cx="8229600" cy="2667000"/>
          </a:xfrm>
        </p:spPr>
        <p:txBody>
          <a:bodyPr/>
          <a:lstStyle/>
          <a:p>
            <a:r>
              <a:rPr lang="en-US" dirty="0"/>
              <a:t>A		108,299.18		Acres</a:t>
            </a:r>
          </a:p>
          <a:p>
            <a:r>
              <a:rPr lang="en-US" dirty="0"/>
              <a:t>B		58,881.18		Acres</a:t>
            </a:r>
          </a:p>
          <a:p>
            <a:r>
              <a:rPr lang="en-US" dirty="0"/>
              <a:t>C		58,891.01		Acres</a:t>
            </a:r>
          </a:p>
          <a:p>
            <a:r>
              <a:rPr lang="en-US" dirty="0"/>
              <a:t>Sub C	3730.82		Acres</a:t>
            </a:r>
          </a:p>
          <a:p>
            <a:endParaRPr lang="en-US" dirty="0"/>
          </a:p>
        </p:txBody>
      </p:sp>
      <p:sp>
        <p:nvSpPr>
          <p:cNvPr id="2" name="Title 1"/>
          <p:cNvSpPr>
            <a:spLocks noGrp="1"/>
          </p:cNvSpPr>
          <p:nvPr>
            <p:ph type="title"/>
          </p:nvPr>
        </p:nvSpPr>
        <p:spPr/>
        <p:txBody>
          <a:bodyPr/>
          <a:lstStyle/>
          <a:p>
            <a:r>
              <a:rPr lang="en-US" dirty="0"/>
              <a:t>ABC Breakdown</a:t>
            </a:r>
          </a:p>
        </p:txBody>
      </p:sp>
    </p:spTree>
    <p:extLst>
      <p:ext uri="{BB962C8B-B14F-4D97-AF65-F5344CB8AC3E}">
        <p14:creationId xmlns:p14="http://schemas.microsoft.com/office/powerpoint/2010/main" val="1270015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0"/>
            <a:ext cx="8229600" cy="5334000"/>
          </a:xfrm>
        </p:spPr>
        <p:txBody>
          <a:bodyPr>
            <a:normAutofit/>
          </a:bodyPr>
          <a:lstStyle/>
          <a:p>
            <a:r>
              <a:rPr lang="en-US" dirty="0"/>
              <a:t>91-100	143,142.83	Acres</a:t>
            </a:r>
          </a:p>
          <a:p>
            <a:r>
              <a:rPr lang="en-US" dirty="0"/>
              <a:t>81-90	63,543.34	Acres</a:t>
            </a:r>
          </a:p>
          <a:p>
            <a:r>
              <a:rPr lang="en-US" dirty="0"/>
              <a:t>71-80	12,471.52	Acres</a:t>
            </a:r>
          </a:p>
          <a:p>
            <a:r>
              <a:rPr lang="en-US" dirty="0"/>
              <a:t>61-70	4,429.21	Acres</a:t>
            </a:r>
          </a:p>
          <a:p>
            <a:r>
              <a:rPr lang="en-US" dirty="0"/>
              <a:t>51-60	708.34	Acres</a:t>
            </a:r>
          </a:p>
          <a:p>
            <a:r>
              <a:rPr lang="en-US" dirty="0"/>
              <a:t>41-50	1,633.31	Acres</a:t>
            </a:r>
          </a:p>
          <a:p>
            <a:r>
              <a:rPr lang="en-US" dirty="0"/>
              <a:t>31-40	181.36	Acres</a:t>
            </a:r>
          </a:p>
          <a:p>
            <a:r>
              <a:rPr lang="en-US" dirty="0"/>
              <a:t>21-30	2.26		Acres</a:t>
            </a:r>
          </a:p>
          <a:p>
            <a:r>
              <a:rPr lang="en-US" dirty="0"/>
              <a:t>11-20	370.72	Acres</a:t>
            </a:r>
          </a:p>
          <a:p>
            <a:r>
              <a:rPr lang="en-US" dirty="0"/>
              <a:t>0-10		2,959.31	Acres</a:t>
            </a:r>
          </a:p>
          <a:p>
            <a:endParaRPr lang="en-US" dirty="0"/>
          </a:p>
        </p:txBody>
      </p:sp>
      <p:sp>
        <p:nvSpPr>
          <p:cNvPr id="2" name="Title 1"/>
          <p:cNvSpPr>
            <a:spLocks noGrp="1"/>
          </p:cNvSpPr>
          <p:nvPr>
            <p:ph type="title"/>
          </p:nvPr>
        </p:nvSpPr>
        <p:spPr>
          <a:xfrm>
            <a:off x="1981200" y="228600"/>
            <a:ext cx="8229600" cy="884434"/>
          </a:xfrm>
        </p:spPr>
        <p:txBody>
          <a:bodyPr/>
          <a:lstStyle/>
          <a:p>
            <a:r>
              <a:rPr lang="en-US" dirty="0"/>
              <a:t>CPI Breakdown</a:t>
            </a:r>
          </a:p>
        </p:txBody>
      </p:sp>
    </p:spTree>
    <p:extLst>
      <p:ext uri="{BB962C8B-B14F-4D97-AF65-F5344CB8AC3E}">
        <p14:creationId xmlns:p14="http://schemas.microsoft.com/office/powerpoint/2010/main" val="3201108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2057400" y="304801"/>
          <a:ext cx="7924800" cy="6019807"/>
        </p:xfrm>
        <a:graphic>
          <a:graphicData uri="http://schemas.openxmlformats.org/drawingml/2006/table">
            <a:tbl>
              <a:tblPr>
                <a:tableStyleId>{5C22544A-7EE6-4342-B048-85BDC9FD1C3A}</a:tableStyleId>
              </a:tblPr>
              <a:tblGrid>
                <a:gridCol w="945159">
                  <a:extLst>
                    <a:ext uri="{9D8B030D-6E8A-4147-A177-3AD203B41FA5}">
                      <a16:colId xmlns:a16="http://schemas.microsoft.com/office/drawing/2014/main" val="20000"/>
                    </a:ext>
                  </a:extLst>
                </a:gridCol>
                <a:gridCol w="1599501">
                  <a:extLst>
                    <a:ext uri="{9D8B030D-6E8A-4147-A177-3AD203B41FA5}">
                      <a16:colId xmlns:a16="http://schemas.microsoft.com/office/drawing/2014/main" val="20001"/>
                    </a:ext>
                  </a:extLst>
                </a:gridCol>
                <a:gridCol w="1599501">
                  <a:extLst>
                    <a:ext uri="{9D8B030D-6E8A-4147-A177-3AD203B41FA5}">
                      <a16:colId xmlns:a16="http://schemas.microsoft.com/office/drawing/2014/main" val="20002"/>
                    </a:ext>
                  </a:extLst>
                </a:gridCol>
                <a:gridCol w="1599501">
                  <a:extLst>
                    <a:ext uri="{9D8B030D-6E8A-4147-A177-3AD203B41FA5}">
                      <a16:colId xmlns:a16="http://schemas.microsoft.com/office/drawing/2014/main" val="20003"/>
                    </a:ext>
                  </a:extLst>
                </a:gridCol>
                <a:gridCol w="1599501">
                  <a:extLst>
                    <a:ext uri="{9D8B030D-6E8A-4147-A177-3AD203B41FA5}">
                      <a16:colId xmlns:a16="http://schemas.microsoft.com/office/drawing/2014/main" val="20004"/>
                    </a:ext>
                  </a:extLst>
                </a:gridCol>
                <a:gridCol w="581637">
                  <a:extLst>
                    <a:ext uri="{9D8B030D-6E8A-4147-A177-3AD203B41FA5}">
                      <a16:colId xmlns:a16="http://schemas.microsoft.com/office/drawing/2014/main" val="20005"/>
                    </a:ext>
                  </a:extLst>
                </a:gridCol>
              </a:tblGrid>
              <a:tr h="302712">
                <a:tc>
                  <a:txBody>
                    <a:bodyPr/>
                    <a:lstStyle/>
                    <a:p>
                      <a:pPr algn="l" fontAlgn="b"/>
                      <a:endParaRPr lang="en-US" sz="900" b="0" i="0" u="none" strike="noStrike" dirty="0">
                        <a:effectLst/>
                        <a:latin typeface="Arial"/>
                      </a:endParaRPr>
                    </a:p>
                  </a:txBody>
                  <a:tcPr marL="8485" marR="8485" marT="8485" marB="0" anchor="b"/>
                </a:tc>
                <a:tc>
                  <a:txBody>
                    <a:bodyPr/>
                    <a:lstStyle/>
                    <a:p>
                      <a:pPr algn="l" fontAlgn="b"/>
                      <a:endParaRPr lang="en-US" sz="900" b="0" i="0" u="none" strike="noStrike" dirty="0">
                        <a:effectLst/>
                        <a:latin typeface="Arial"/>
                      </a:endParaRPr>
                    </a:p>
                  </a:txBody>
                  <a:tcPr marL="8485" marR="8485" marT="8485" marB="0" anchor="b"/>
                </a:tc>
                <a:tc>
                  <a:txBody>
                    <a:bodyPr/>
                    <a:lstStyle/>
                    <a:p>
                      <a:pPr algn="just" fontAlgn="b"/>
                      <a:r>
                        <a:rPr lang="en-US" sz="900" u="none" strike="noStrike" dirty="0">
                          <a:effectLst/>
                        </a:rPr>
                        <a:t>2015 Farm Land Values</a:t>
                      </a:r>
                      <a:endParaRPr lang="en-US" sz="900" b="1" i="0" u="none" strike="noStrike" dirty="0">
                        <a:effectLst/>
                        <a:latin typeface="Arial"/>
                      </a:endParaRPr>
                    </a:p>
                  </a:txBody>
                  <a:tcPr marL="8485" marR="8485" marT="8485" marB="0" anchor="b"/>
                </a:tc>
                <a:tc>
                  <a:txBody>
                    <a:bodyPr/>
                    <a:lstStyle/>
                    <a:p>
                      <a:pPr algn="l" fontAlgn="b"/>
                      <a:endParaRPr lang="en-US" sz="900" b="0" i="0" u="none" strike="noStrike">
                        <a:effectLst/>
                        <a:latin typeface="Arial"/>
                      </a:endParaRPr>
                    </a:p>
                  </a:txBody>
                  <a:tcPr marL="8485" marR="8485" marT="8485" marB="0" anchor="b"/>
                </a:tc>
                <a:tc>
                  <a:txBody>
                    <a:bodyPr/>
                    <a:lstStyle/>
                    <a:p>
                      <a:pPr algn="l" fontAlgn="b"/>
                      <a:endParaRPr lang="en-US" sz="900" b="0" i="0" u="none" strike="noStrike">
                        <a:effectLst/>
                        <a:latin typeface="Arial"/>
                      </a:endParaRPr>
                    </a:p>
                  </a:txBody>
                  <a:tcPr marL="8485" marR="8485" marT="8485" marB="0" anchor="b"/>
                </a:tc>
                <a:tc>
                  <a:txBody>
                    <a:bodyPr/>
                    <a:lstStyle/>
                    <a:p>
                      <a:pPr algn="l" fontAlgn="b"/>
                      <a:endParaRPr lang="en-US" sz="900" b="0" i="0" u="none" strike="noStrike">
                        <a:effectLst/>
                        <a:latin typeface="Arial"/>
                      </a:endParaRPr>
                    </a:p>
                  </a:txBody>
                  <a:tcPr marL="8485" marR="8485" marT="8485" marB="0" anchor="b"/>
                </a:tc>
                <a:extLst>
                  <a:ext uri="{0D108BD9-81ED-4DB2-BD59-A6C34878D82A}">
                    <a16:rowId xmlns:a16="http://schemas.microsoft.com/office/drawing/2014/main" val="10000"/>
                  </a:ext>
                </a:extLst>
              </a:tr>
              <a:tr h="302712">
                <a:tc>
                  <a:txBody>
                    <a:bodyPr/>
                    <a:lstStyle/>
                    <a:p>
                      <a:pPr algn="l" fontAlgn="b"/>
                      <a:endParaRPr lang="en-US" sz="1000" b="0" i="0" u="none" strike="noStrike">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1"/>
                  </a:ext>
                </a:extLst>
              </a:tr>
              <a:tr h="225903">
                <a:tc>
                  <a:txBody>
                    <a:bodyPr/>
                    <a:lstStyle/>
                    <a:p>
                      <a:pPr algn="ctr" fontAlgn="b"/>
                      <a:endParaRPr lang="en-US" sz="1000" b="0" i="0" u="none" strike="noStrike">
                        <a:effectLst/>
                        <a:latin typeface="Arial"/>
                      </a:endParaRPr>
                    </a:p>
                  </a:txBody>
                  <a:tcPr marL="8485" marR="8485" marT="8485" marB="0" anchor="b"/>
                </a:tc>
                <a:tc>
                  <a:txBody>
                    <a:bodyPr/>
                    <a:lstStyle/>
                    <a:p>
                      <a:pPr algn="ctr" fontAlgn="b"/>
                      <a:endParaRPr lang="en-US" sz="1000" b="1" i="0" u="none" strike="noStrike">
                        <a:effectLst/>
                        <a:latin typeface="Arial"/>
                      </a:endParaRPr>
                    </a:p>
                  </a:txBody>
                  <a:tcPr marL="8485" marR="8485" marT="8485" marB="0" anchor="b"/>
                </a:tc>
                <a:tc>
                  <a:txBody>
                    <a:bodyPr/>
                    <a:lstStyle/>
                    <a:p>
                      <a:pPr algn="ctr" fontAlgn="b"/>
                      <a:endParaRPr lang="en-US" sz="1000" b="1" i="0" u="none" strike="noStrike" dirty="0">
                        <a:effectLst/>
                        <a:latin typeface="Arial"/>
                      </a:endParaRPr>
                    </a:p>
                  </a:txBody>
                  <a:tcPr marL="8485" marR="8485" marT="8485" marB="0" anchor="b"/>
                </a:tc>
                <a:tc>
                  <a:txBody>
                    <a:bodyPr/>
                    <a:lstStyle/>
                    <a:p>
                      <a:pPr algn="ctr" fontAlgn="b"/>
                      <a:endParaRPr lang="en-US" sz="1000" b="1" i="0" u="none" strike="noStrike" dirty="0">
                        <a:effectLst/>
                        <a:latin typeface="Arial"/>
                      </a:endParaRPr>
                    </a:p>
                  </a:txBody>
                  <a:tcPr marL="8485" marR="8485" marT="8485" marB="0" anchor="b"/>
                </a:tc>
                <a:tc>
                  <a:txBody>
                    <a:bodyPr/>
                    <a:lstStyle/>
                    <a:p>
                      <a:pPr algn="ctr" fontAlgn="b"/>
                      <a:endParaRPr lang="en-US" sz="1000" b="1" i="0" u="none" strike="noStrike">
                        <a:effectLst/>
                        <a:latin typeface="Arial"/>
                      </a:endParaRPr>
                    </a:p>
                  </a:txBody>
                  <a:tcPr marL="8485" marR="8485" marT="8485" marB="0" anchor="b"/>
                </a:tc>
                <a:tc>
                  <a:txBody>
                    <a:bodyPr/>
                    <a:lstStyle/>
                    <a:p>
                      <a:pPr algn="ctr"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2"/>
                  </a:ext>
                </a:extLst>
              </a:tr>
              <a:tr h="225903">
                <a:tc>
                  <a:txBody>
                    <a:bodyPr/>
                    <a:lstStyle/>
                    <a:p>
                      <a:pPr algn="ctr" fontAlgn="b"/>
                      <a:endParaRPr lang="en-US" sz="1000" b="0" i="0" u="none" strike="noStrike">
                        <a:effectLst/>
                        <a:latin typeface="Arial"/>
                      </a:endParaRPr>
                    </a:p>
                  </a:txBody>
                  <a:tcPr marL="8485" marR="8485" marT="8485" marB="0" anchor="b"/>
                </a:tc>
                <a:tc>
                  <a:txBody>
                    <a:bodyPr/>
                    <a:lstStyle/>
                    <a:p>
                      <a:pPr algn="ctr" fontAlgn="b"/>
                      <a:endParaRPr lang="en-US" sz="1000" b="1" i="0" u="none" strike="noStrike" dirty="0">
                        <a:effectLst/>
                        <a:latin typeface="Arial"/>
                      </a:endParaRPr>
                    </a:p>
                  </a:txBody>
                  <a:tcPr marL="8485" marR="8485" marT="8485" marB="0" anchor="b"/>
                </a:tc>
                <a:tc>
                  <a:txBody>
                    <a:bodyPr/>
                    <a:lstStyle/>
                    <a:p>
                      <a:pPr algn="ctr" fontAlgn="b"/>
                      <a:endParaRPr lang="en-US" sz="1000" b="1" i="0" u="none" strike="noStrike" dirty="0">
                        <a:effectLst/>
                        <a:latin typeface="Arial"/>
                      </a:endParaRPr>
                    </a:p>
                  </a:txBody>
                  <a:tcPr marL="8485" marR="8485" marT="8485" marB="0" anchor="b"/>
                </a:tc>
                <a:tc>
                  <a:txBody>
                    <a:bodyPr/>
                    <a:lstStyle/>
                    <a:p>
                      <a:pPr algn="ctr" fontAlgn="b"/>
                      <a:endParaRPr lang="en-US" sz="1000" b="1" i="0" u="none" strike="noStrike" dirty="0">
                        <a:effectLst/>
                        <a:latin typeface="Arial"/>
                      </a:endParaRPr>
                    </a:p>
                  </a:txBody>
                  <a:tcPr marL="8485" marR="8485" marT="8485" marB="0" anchor="b"/>
                </a:tc>
                <a:tc>
                  <a:txBody>
                    <a:bodyPr/>
                    <a:lstStyle/>
                    <a:p>
                      <a:pPr algn="ctr" fontAlgn="b"/>
                      <a:endParaRPr lang="en-US" sz="1000" b="1" i="0" u="none" strike="noStrike">
                        <a:effectLst/>
                        <a:latin typeface="Arial"/>
                      </a:endParaRPr>
                    </a:p>
                  </a:txBody>
                  <a:tcPr marL="8485" marR="8485" marT="8485" marB="0" anchor="b"/>
                </a:tc>
                <a:tc>
                  <a:txBody>
                    <a:bodyPr/>
                    <a:lstStyle/>
                    <a:p>
                      <a:pPr algn="ctr"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3"/>
                  </a:ext>
                </a:extLst>
              </a:tr>
              <a:tr h="225903">
                <a:tc>
                  <a:txBody>
                    <a:bodyPr/>
                    <a:lstStyle/>
                    <a:p>
                      <a:pPr algn="ctr" fontAlgn="b"/>
                      <a:endParaRPr lang="en-US" sz="1000" b="0" i="0" u="none" strike="noStrike">
                        <a:effectLst/>
                        <a:latin typeface="Arial"/>
                      </a:endParaRPr>
                    </a:p>
                  </a:txBody>
                  <a:tcPr marL="8485" marR="8485" marT="8485" marB="0" anchor="b"/>
                </a:tc>
                <a:tc>
                  <a:txBody>
                    <a:bodyPr/>
                    <a:lstStyle/>
                    <a:p>
                      <a:pPr algn="ctr" fontAlgn="b"/>
                      <a:r>
                        <a:rPr lang="en-US" sz="1000" u="none" strike="noStrike">
                          <a:effectLst/>
                        </a:rPr>
                        <a:t>A</a:t>
                      </a:r>
                      <a:endParaRPr lang="en-US" sz="1000" b="1" i="0" u="none" strike="noStrike">
                        <a:effectLst/>
                        <a:latin typeface="Arial"/>
                      </a:endParaRPr>
                    </a:p>
                  </a:txBody>
                  <a:tcPr marL="8485" marR="8485" marT="8485" marB="0" anchor="b"/>
                </a:tc>
                <a:tc>
                  <a:txBody>
                    <a:bodyPr/>
                    <a:lstStyle/>
                    <a:p>
                      <a:pPr algn="ctr" fontAlgn="b"/>
                      <a:r>
                        <a:rPr lang="en-US" sz="1000" u="none" strike="noStrike">
                          <a:effectLst/>
                        </a:rPr>
                        <a:t>B</a:t>
                      </a:r>
                      <a:endParaRPr lang="en-US" sz="1000" b="1" i="0" u="none" strike="noStrike">
                        <a:effectLst/>
                        <a:latin typeface="Arial"/>
                      </a:endParaRPr>
                    </a:p>
                  </a:txBody>
                  <a:tcPr marL="8485" marR="8485" marT="8485" marB="0" anchor="b"/>
                </a:tc>
                <a:tc>
                  <a:txBody>
                    <a:bodyPr/>
                    <a:lstStyle/>
                    <a:p>
                      <a:pPr algn="ctr" fontAlgn="b"/>
                      <a:r>
                        <a:rPr lang="en-US" sz="1000" u="none" strike="noStrike" dirty="0">
                          <a:effectLst/>
                        </a:rPr>
                        <a:t>C</a:t>
                      </a:r>
                      <a:endParaRPr lang="en-US" sz="1000" b="1" i="0" u="none" strike="noStrike" dirty="0">
                        <a:effectLst/>
                        <a:latin typeface="Arial"/>
                      </a:endParaRPr>
                    </a:p>
                  </a:txBody>
                  <a:tcPr marL="8485" marR="8485" marT="8485" marB="0" anchor="b"/>
                </a:tc>
                <a:tc>
                  <a:txBody>
                    <a:bodyPr/>
                    <a:lstStyle/>
                    <a:p>
                      <a:pPr algn="ctr" fontAlgn="b"/>
                      <a:r>
                        <a:rPr lang="en-US" sz="1000" u="none" strike="noStrike">
                          <a:effectLst/>
                        </a:rPr>
                        <a:t>Sub C</a:t>
                      </a:r>
                      <a:endParaRPr lang="en-US" sz="1000" b="1" i="0" u="none" strike="noStrike">
                        <a:effectLst/>
                        <a:latin typeface="Arial"/>
                      </a:endParaRPr>
                    </a:p>
                  </a:txBody>
                  <a:tcPr marL="8485" marR="8485" marT="8485" marB="0" anchor="b"/>
                </a:tc>
                <a:tc>
                  <a:txBody>
                    <a:bodyPr/>
                    <a:lstStyle/>
                    <a:p>
                      <a:pPr algn="ctr"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4"/>
                  </a:ext>
                </a:extLst>
              </a:tr>
              <a:tr h="201055">
                <a:tc>
                  <a:txBody>
                    <a:bodyPr/>
                    <a:lstStyle/>
                    <a:p>
                      <a:pPr algn="ctr" fontAlgn="b"/>
                      <a:endParaRPr lang="en-US" sz="900" b="0" i="0" u="none" strike="noStrike">
                        <a:effectLst/>
                        <a:latin typeface="Arial"/>
                      </a:endParaRPr>
                    </a:p>
                  </a:txBody>
                  <a:tcPr marL="8485" marR="8485" marT="8485" marB="0" anchor="b"/>
                </a:tc>
                <a:tc>
                  <a:txBody>
                    <a:bodyPr/>
                    <a:lstStyle/>
                    <a:p>
                      <a:pPr algn="ctr" fontAlgn="b"/>
                      <a:endParaRPr lang="en-US" sz="900" b="0" i="0" u="none" strike="noStrike">
                        <a:effectLst/>
                        <a:latin typeface="Arial"/>
                      </a:endParaRPr>
                    </a:p>
                  </a:txBody>
                  <a:tcPr marL="8485" marR="8485" marT="8485" marB="0" anchor="b"/>
                </a:tc>
                <a:tc>
                  <a:txBody>
                    <a:bodyPr/>
                    <a:lstStyle/>
                    <a:p>
                      <a:pPr algn="ctr" fontAlgn="b"/>
                      <a:endParaRPr lang="en-US" sz="900" b="0" i="0" u="none" strike="noStrike">
                        <a:effectLst/>
                        <a:latin typeface="Arial"/>
                      </a:endParaRPr>
                    </a:p>
                  </a:txBody>
                  <a:tcPr marL="8485" marR="8485" marT="8485" marB="0" anchor="b"/>
                </a:tc>
                <a:tc>
                  <a:txBody>
                    <a:bodyPr/>
                    <a:lstStyle/>
                    <a:p>
                      <a:pPr algn="ctr" fontAlgn="b"/>
                      <a:endParaRPr lang="en-US" sz="900" b="0" i="0" u="none" strike="noStrike" dirty="0">
                        <a:effectLst/>
                        <a:latin typeface="Arial"/>
                      </a:endParaRPr>
                    </a:p>
                  </a:txBody>
                  <a:tcPr marL="8485" marR="8485" marT="8485" marB="0" anchor="b"/>
                </a:tc>
                <a:tc>
                  <a:txBody>
                    <a:bodyPr/>
                    <a:lstStyle/>
                    <a:p>
                      <a:pPr algn="ctr" fontAlgn="b"/>
                      <a:endParaRPr lang="en-US" sz="900" b="0" i="0" u="none" strike="noStrike">
                        <a:effectLst/>
                        <a:latin typeface="Arial"/>
                      </a:endParaRPr>
                    </a:p>
                  </a:txBody>
                  <a:tcPr marL="8485" marR="8485" marT="8485" marB="0" anchor="b"/>
                </a:tc>
                <a:tc>
                  <a:txBody>
                    <a:bodyPr/>
                    <a:lstStyle/>
                    <a:p>
                      <a:pPr algn="ctr" fontAlgn="b"/>
                      <a:endParaRPr lang="en-US" sz="900" b="0" i="0" u="none" strike="noStrike">
                        <a:effectLst/>
                        <a:latin typeface="Arial"/>
                      </a:endParaRPr>
                    </a:p>
                  </a:txBody>
                  <a:tcPr marL="8485" marR="8485" marT="8485" marB="0" anchor="b"/>
                </a:tc>
                <a:extLst>
                  <a:ext uri="{0D108BD9-81ED-4DB2-BD59-A6C34878D82A}">
                    <a16:rowId xmlns:a16="http://schemas.microsoft.com/office/drawing/2014/main" val="10005"/>
                  </a:ext>
                </a:extLst>
              </a:tr>
              <a:tr h="302712">
                <a:tc>
                  <a:txBody>
                    <a:bodyPr/>
                    <a:lstStyle/>
                    <a:p>
                      <a:pPr algn="l" fontAlgn="b"/>
                      <a:r>
                        <a:rPr lang="en-US" sz="1000" u="none" strike="noStrike">
                          <a:effectLst/>
                        </a:rPr>
                        <a:t>Acoma</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5900</a:t>
                      </a:r>
                      <a:endParaRPr lang="en-US" sz="1000" b="0" i="0" u="none" strike="noStrike" dirty="0">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6"/>
                  </a:ext>
                </a:extLst>
              </a:tr>
              <a:tr h="302712">
                <a:tc>
                  <a:txBody>
                    <a:bodyPr/>
                    <a:lstStyle/>
                    <a:p>
                      <a:pPr algn="l" fontAlgn="b"/>
                      <a:r>
                        <a:rPr lang="en-US" sz="1000" u="none" strike="noStrike">
                          <a:effectLst/>
                        </a:rPr>
                        <a:t>Bergen</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5900</a:t>
                      </a:r>
                      <a:endParaRPr lang="en-US" sz="1000" b="0" i="0" u="none" strike="noStrike" dirty="0">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7"/>
                  </a:ext>
                </a:extLst>
              </a:tr>
              <a:tr h="302712">
                <a:tc>
                  <a:txBody>
                    <a:bodyPr/>
                    <a:lstStyle/>
                    <a:p>
                      <a:pPr algn="l" fontAlgn="b"/>
                      <a:r>
                        <a:rPr lang="en-US" sz="1000" u="none" strike="noStrike">
                          <a:effectLst/>
                        </a:rPr>
                        <a:t>Collins</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7200</a:t>
                      </a:r>
                      <a:endParaRPr lang="en-US" sz="1000" b="0" i="0" u="none" strike="noStrike" dirty="0">
                        <a:effectLst/>
                        <a:latin typeface="Arial"/>
                      </a:endParaRPr>
                    </a:p>
                  </a:txBody>
                  <a:tcPr marL="8485" marR="8485" marT="8485" marB="0" anchor="b"/>
                </a:tc>
                <a:tc>
                  <a:txBody>
                    <a:bodyPr/>
                    <a:lstStyle/>
                    <a:p>
                      <a:pPr algn="r" fontAlgn="b"/>
                      <a:r>
                        <a:rPr lang="en-US" sz="1000" u="none" strike="noStrike" dirty="0">
                          <a:effectLst/>
                        </a:rPr>
                        <a:t>5900</a:t>
                      </a:r>
                      <a:endParaRPr lang="en-US" sz="1000" b="0" i="0" u="none" strike="noStrike" dirty="0">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8"/>
                  </a:ext>
                </a:extLst>
              </a:tr>
              <a:tr h="302712">
                <a:tc>
                  <a:txBody>
                    <a:bodyPr/>
                    <a:lstStyle/>
                    <a:p>
                      <a:pPr algn="l" fontAlgn="b"/>
                      <a:r>
                        <a:rPr lang="en-US" sz="1000" u="none" strike="noStrike">
                          <a:effectLst/>
                        </a:rPr>
                        <a:t>Glencoe</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09"/>
                  </a:ext>
                </a:extLst>
              </a:tr>
              <a:tr h="297651">
                <a:tc>
                  <a:txBody>
                    <a:bodyPr/>
                    <a:lstStyle/>
                    <a:p>
                      <a:pPr algn="l" fontAlgn="b"/>
                      <a:r>
                        <a:rPr lang="en-US" sz="1000" u="none" strike="noStrike">
                          <a:effectLst/>
                        </a:rPr>
                        <a:t>Hale</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5900</a:t>
                      </a:r>
                      <a:endParaRPr lang="en-US" sz="1000" b="0" i="0" u="none" strike="noStrike" dirty="0">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10"/>
                  </a:ext>
                </a:extLst>
              </a:tr>
              <a:tr h="302712">
                <a:tc>
                  <a:txBody>
                    <a:bodyPr/>
                    <a:lstStyle/>
                    <a:p>
                      <a:pPr algn="l" fontAlgn="b"/>
                      <a:r>
                        <a:rPr lang="en-US" sz="1000" u="none" strike="noStrike">
                          <a:effectLst/>
                        </a:rPr>
                        <a:t>Hassan Valley</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11"/>
                  </a:ext>
                </a:extLst>
              </a:tr>
              <a:tr h="302712">
                <a:tc>
                  <a:txBody>
                    <a:bodyPr/>
                    <a:lstStyle/>
                    <a:p>
                      <a:pPr algn="l" fontAlgn="b"/>
                      <a:r>
                        <a:rPr lang="en-US" sz="1000" u="none" strike="noStrike">
                          <a:effectLst/>
                        </a:rPr>
                        <a:t>Helen</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a:effectLst/>
                        <a:latin typeface="Arial"/>
                      </a:endParaRPr>
                    </a:p>
                  </a:txBody>
                  <a:tcPr marL="8485" marR="8485" marT="8485" marB="0" anchor="b"/>
                </a:tc>
                <a:extLst>
                  <a:ext uri="{0D108BD9-81ED-4DB2-BD59-A6C34878D82A}">
                    <a16:rowId xmlns:a16="http://schemas.microsoft.com/office/drawing/2014/main" val="10012"/>
                  </a:ext>
                </a:extLst>
              </a:tr>
              <a:tr h="302712">
                <a:tc>
                  <a:txBody>
                    <a:bodyPr/>
                    <a:lstStyle/>
                    <a:p>
                      <a:pPr algn="l" fontAlgn="b"/>
                      <a:r>
                        <a:rPr lang="en-US" sz="1000" u="none" strike="noStrike">
                          <a:effectLst/>
                        </a:rPr>
                        <a:t>Hutchinson</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5900</a:t>
                      </a:r>
                      <a:endParaRPr lang="en-US" sz="1000" b="0" i="0" u="none" strike="noStrike" dirty="0">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extLst>
                  <a:ext uri="{0D108BD9-81ED-4DB2-BD59-A6C34878D82A}">
                    <a16:rowId xmlns:a16="http://schemas.microsoft.com/office/drawing/2014/main" val="10013"/>
                  </a:ext>
                </a:extLst>
              </a:tr>
              <a:tr h="302712">
                <a:tc>
                  <a:txBody>
                    <a:bodyPr/>
                    <a:lstStyle/>
                    <a:p>
                      <a:pPr algn="l" fontAlgn="b"/>
                      <a:r>
                        <a:rPr lang="en-US" sz="1000" u="none" strike="noStrike">
                          <a:effectLst/>
                        </a:rPr>
                        <a:t>Lynn</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extLst>
                  <a:ext uri="{0D108BD9-81ED-4DB2-BD59-A6C34878D82A}">
                    <a16:rowId xmlns:a16="http://schemas.microsoft.com/office/drawing/2014/main" val="10014"/>
                  </a:ext>
                </a:extLst>
              </a:tr>
              <a:tr h="302712">
                <a:tc>
                  <a:txBody>
                    <a:bodyPr/>
                    <a:lstStyle/>
                    <a:p>
                      <a:pPr algn="l" fontAlgn="b"/>
                      <a:r>
                        <a:rPr lang="en-US" sz="1000" u="none" strike="noStrike">
                          <a:effectLst/>
                        </a:rPr>
                        <a:t>Penn</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extLst>
                  <a:ext uri="{0D108BD9-81ED-4DB2-BD59-A6C34878D82A}">
                    <a16:rowId xmlns:a16="http://schemas.microsoft.com/office/drawing/2014/main" val="10015"/>
                  </a:ext>
                </a:extLst>
              </a:tr>
              <a:tr h="302712">
                <a:tc>
                  <a:txBody>
                    <a:bodyPr/>
                    <a:lstStyle/>
                    <a:p>
                      <a:pPr algn="l" fontAlgn="b"/>
                      <a:r>
                        <a:rPr lang="en-US" sz="1000" u="none" strike="noStrike">
                          <a:effectLst/>
                        </a:rPr>
                        <a:t>Rich Valley</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extLst>
                  <a:ext uri="{0D108BD9-81ED-4DB2-BD59-A6C34878D82A}">
                    <a16:rowId xmlns:a16="http://schemas.microsoft.com/office/drawing/2014/main" val="10016"/>
                  </a:ext>
                </a:extLst>
              </a:tr>
              <a:tr h="302712">
                <a:tc>
                  <a:txBody>
                    <a:bodyPr/>
                    <a:lstStyle/>
                    <a:p>
                      <a:pPr algn="l" fontAlgn="b"/>
                      <a:r>
                        <a:rPr lang="en-US" sz="1000" u="none" strike="noStrike">
                          <a:effectLst/>
                        </a:rPr>
                        <a:t>Round Grove</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10000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8100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6800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5100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extLst>
                  <a:ext uri="{0D108BD9-81ED-4DB2-BD59-A6C34878D82A}">
                    <a16:rowId xmlns:a16="http://schemas.microsoft.com/office/drawing/2014/main" val="10017"/>
                  </a:ext>
                </a:extLst>
              </a:tr>
              <a:tr h="302712">
                <a:tc>
                  <a:txBody>
                    <a:bodyPr/>
                    <a:lstStyle/>
                    <a:p>
                      <a:pPr algn="l" fontAlgn="b"/>
                      <a:r>
                        <a:rPr lang="en-US" sz="1000" u="none" strike="noStrike">
                          <a:effectLst/>
                        </a:rPr>
                        <a:t>Sumter</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extLst>
                  <a:ext uri="{0D108BD9-81ED-4DB2-BD59-A6C34878D82A}">
                    <a16:rowId xmlns:a16="http://schemas.microsoft.com/office/drawing/2014/main" val="10018"/>
                  </a:ext>
                </a:extLst>
              </a:tr>
              <a:tr h="302712">
                <a:tc>
                  <a:txBody>
                    <a:bodyPr/>
                    <a:lstStyle/>
                    <a:p>
                      <a:pPr algn="l" fontAlgn="b"/>
                      <a:r>
                        <a:rPr lang="en-US" sz="1000" u="none" strike="noStrike">
                          <a:effectLst/>
                        </a:rPr>
                        <a:t>Winsted</a:t>
                      </a:r>
                      <a:endParaRPr lang="en-US" sz="1000" b="1" i="0" u="none" strike="noStrike">
                        <a:effectLst/>
                        <a:latin typeface="Arial"/>
                      </a:endParaRPr>
                    </a:p>
                  </a:txBody>
                  <a:tcPr marL="8485" marR="8485" marT="8485" marB="0" anchor="b"/>
                </a:tc>
                <a:tc>
                  <a:txBody>
                    <a:bodyPr/>
                    <a:lstStyle/>
                    <a:p>
                      <a:pPr algn="r" fontAlgn="b"/>
                      <a:r>
                        <a:rPr lang="en-US" sz="1000" u="none" strike="noStrike">
                          <a:effectLst/>
                        </a:rPr>
                        <a:t>8900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7200</a:t>
                      </a:r>
                      <a:endParaRPr lang="en-US" sz="1000" b="0" i="0" u="none" strike="noStrike">
                        <a:effectLst/>
                        <a:latin typeface="Arial"/>
                      </a:endParaRPr>
                    </a:p>
                  </a:txBody>
                  <a:tcPr marL="8485" marR="8485" marT="8485" marB="0" anchor="b"/>
                </a:tc>
                <a:tc>
                  <a:txBody>
                    <a:bodyPr/>
                    <a:lstStyle/>
                    <a:p>
                      <a:pPr algn="r" fontAlgn="b"/>
                      <a:r>
                        <a:rPr lang="en-US" sz="1000" u="none" strike="noStrike">
                          <a:effectLst/>
                        </a:rPr>
                        <a:t>5900</a:t>
                      </a:r>
                      <a:endParaRPr lang="en-US" sz="1000" b="0" i="0" u="none" strike="noStrike">
                        <a:effectLst/>
                        <a:latin typeface="Arial"/>
                      </a:endParaRPr>
                    </a:p>
                  </a:txBody>
                  <a:tcPr marL="8485" marR="8485" marT="8485" marB="0" anchor="b"/>
                </a:tc>
                <a:tc>
                  <a:txBody>
                    <a:bodyPr/>
                    <a:lstStyle/>
                    <a:p>
                      <a:pPr algn="r" fontAlgn="b"/>
                      <a:r>
                        <a:rPr lang="en-US" sz="1000" u="none" strike="noStrike" dirty="0">
                          <a:effectLst/>
                        </a:rPr>
                        <a:t>4600</a:t>
                      </a:r>
                      <a:endParaRPr lang="en-US" sz="1000" b="0" i="0" u="none" strike="noStrike" dirty="0">
                        <a:effectLst/>
                        <a:latin typeface="Arial"/>
                      </a:endParaRPr>
                    </a:p>
                  </a:txBody>
                  <a:tcPr marL="8485" marR="8485" marT="8485" marB="0" anchor="b"/>
                </a:tc>
                <a:tc>
                  <a:txBody>
                    <a:bodyPr/>
                    <a:lstStyle/>
                    <a:p>
                      <a:pPr algn="l" fontAlgn="b"/>
                      <a:endParaRPr lang="en-US" sz="1000" b="0" i="0" u="none" strike="noStrike" dirty="0">
                        <a:effectLst/>
                        <a:latin typeface="Arial"/>
                      </a:endParaRPr>
                    </a:p>
                  </a:txBody>
                  <a:tcPr marL="8485" marR="8485" marT="8485" marB="0" anchor="b"/>
                </a:tc>
                <a:extLst>
                  <a:ext uri="{0D108BD9-81ED-4DB2-BD59-A6C34878D82A}">
                    <a16:rowId xmlns:a16="http://schemas.microsoft.com/office/drawing/2014/main" val="10019"/>
                  </a:ext>
                </a:extLst>
              </a:tr>
              <a:tr h="302712">
                <a:tc>
                  <a:txBody>
                    <a:bodyPr/>
                    <a:lstStyle/>
                    <a:p>
                      <a:pPr algn="l" fontAlgn="b"/>
                      <a:endParaRPr lang="en-US" sz="900" b="1" i="0" u="none" strike="noStrike">
                        <a:effectLst/>
                        <a:latin typeface="Arial"/>
                      </a:endParaRPr>
                    </a:p>
                  </a:txBody>
                  <a:tcPr marL="8485" marR="8485" marT="8485" marB="0" anchor="b"/>
                </a:tc>
                <a:tc>
                  <a:txBody>
                    <a:bodyPr/>
                    <a:lstStyle/>
                    <a:p>
                      <a:pPr algn="l" fontAlgn="b"/>
                      <a:endParaRPr lang="en-US" sz="900" b="0" i="0" u="none" strike="noStrike">
                        <a:effectLst/>
                        <a:latin typeface="Arial"/>
                      </a:endParaRPr>
                    </a:p>
                  </a:txBody>
                  <a:tcPr marL="8485" marR="8485" marT="8485" marB="0" anchor="b"/>
                </a:tc>
                <a:tc>
                  <a:txBody>
                    <a:bodyPr/>
                    <a:lstStyle/>
                    <a:p>
                      <a:pPr algn="l" fontAlgn="b"/>
                      <a:endParaRPr lang="en-US" sz="900" b="0" i="0" u="none" strike="noStrike">
                        <a:effectLst/>
                        <a:latin typeface="Arial"/>
                      </a:endParaRPr>
                    </a:p>
                  </a:txBody>
                  <a:tcPr marL="8485" marR="8485" marT="8485" marB="0" anchor="b"/>
                </a:tc>
                <a:tc>
                  <a:txBody>
                    <a:bodyPr/>
                    <a:lstStyle/>
                    <a:p>
                      <a:pPr algn="l" fontAlgn="b"/>
                      <a:endParaRPr lang="en-US" sz="900" b="0" i="0" u="none" strike="noStrike">
                        <a:effectLst/>
                        <a:latin typeface="Arial"/>
                      </a:endParaRPr>
                    </a:p>
                  </a:txBody>
                  <a:tcPr marL="8485" marR="8485" marT="8485" marB="0" anchor="b"/>
                </a:tc>
                <a:tc>
                  <a:txBody>
                    <a:bodyPr/>
                    <a:lstStyle/>
                    <a:p>
                      <a:pPr algn="l" fontAlgn="b"/>
                      <a:endParaRPr lang="en-US" sz="900" b="0" i="0" u="none" strike="noStrike" dirty="0">
                        <a:effectLst/>
                        <a:latin typeface="Arial"/>
                      </a:endParaRPr>
                    </a:p>
                  </a:txBody>
                  <a:tcPr marL="8485" marR="8485" marT="8485" marB="0" anchor="b"/>
                </a:tc>
                <a:tc>
                  <a:txBody>
                    <a:bodyPr/>
                    <a:lstStyle/>
                    <a:p>
                      <a:pPr algn="l" fontAlgn="b"/>
                      <a:endParaRPr lang="en-US" sz="900" b="0" i="0" u="none" strike="noStrike" dirty="0">
                        <a:effectLst/>
                        <a:latin typeface="Arial"/>
                      </a:endParaRPr>
                    </a:p>
                  </a:txBody>
                  <a:tcPr marL="8485" marR="8485" marT="8485" marB="0" anchor="b"/>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3147839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981197" y="304804"/>
          <a:ext cx="8229604" cy="5791197"/>
        </p:xfrm>
        <a:graphic>
          <a:graphicData uri="http://schemas.openxmlformats.org/drawingml/2006/table">
            <a:tbl>
              <a:tblPr>
                <a:tableStyleId>{5C22544A-7EE6-4342-B048-85BDC9FD1C3A}</a:tableStyleId>
              </a:tblPr>
              <a:tblGrid>
                <a:gridCol w="937778">
                  <a:extLst>
                    <a:ext uri="{9D8B030D-6E8A-4147-A177-3AD203B41FA5}">
                      <a16:colId xmlns:a16="http://schemas.microsoft.com/office/drawing/2014/main" val="20000"/>
                    </a:ext>
                  </a:extLst>
                </a:gridCol>
                <a:gridCol w="733391">
                  <a:extLst>
                    <a:ext uri="{9D8B030D-6E8A-4147-A177-3AD203B41FA5}">
                      <a16:colId xmlns:a16="http://schemas.microsoft.com/office/drawing/2014/main" val="20001"/>
                    </a:ext>
                  </a:extLst>
                </a:gridCol>
                <a:gridCol w="661254">
                  <a:extLst>
                    <a:ext uri="{9D8B030D-6E8A-4147-A177-3AD203B41FA5}">
                      <a16:colId xmlns:a16="http://schemas.microsoft.com/office/drawing/2014/main" val="20002"/>
                    </a:ext>
                  </a:extLst>
                </a:gridCol>
                <a:gridCol w="661254">
                  <a:extLst>
                    <a:ext uri="{9D8B030D-6E8A-4147-A177-3AD203B41FA5}">
                      <a16:colId xmlns:a16="http://schemas.microsoft.com/office/drawing/2014/main" val="20003"/>
                    </a:ext>
                  </a:extLst>
                </a:gridCol>
                <a:gridCol w="658248">
                  <a:extLst>
                    <a:ext uri="{9D8B030D-6E8A-4147-A177-3AD203B41FA5}">
                      <a16:colId xmlns:a16="http://schemas.microsoft.com/office/drawing/2014/main" val="20004"/>
                    </a:ext>
                  </a:extLst>
                </a:gridCol>
                <a:gridCol w="658248">
                  <a:extLst>
                    <a:ext uri="{9D8B030D-6E8A-4147-A177-3AD203B41FA5}">
                      <a16:colId xmlns:a16="http://schemas.microsoft.com/office/drawing/2014/main" val="20005"/>
                    </a:ext>
                  </a:extLst>
                </a:gridCol>
                <a:gridCol w="658248">
                  <a:extLst>
                    <a:ext uri="{9D8B030D-6E8A-4147-A177-3AD203B41FA5}">
                      <a16:colId xmlns:a16="http://schemas.microsoft.com/office/drawing/2014/main" val="20006"/>
                    </a:ext>
                  </a:extLst>
                </a:gridCol>
                <a:gridCol w="709344">
                  <a:extLst>
                    <a:ext uri="{9D8B030D-6E8A-4147-A177-3AD203B41FA5}">
                      <a16:colId xmlns:a16="http://schemas.microsoft.com/office/drawing/2014/main" val="20007"/>
                    </a:ext>
                  </a:extLst>
                </a:gridCol>
                <a:gridCol w="661254">
                  <a:extLst>
                    <a:ext uri="{9D8B030D-6E8A-4147-A177-3AD203B41FA5}">
                      <a16:colId xmlns:a16="http://schemas.microsoft.com/office/drawing/2014/main" val="20008"/>
                    </a:ext>
                  </a:extLst>
                </a:gridCol>
                <a:gridCol w="661254">
                  <a:extLst>
                    <a:ext uri="{9D8B030D-6E8A-4147-A177-3AD203B41FA5}">
                      <a16:colId xmlns:a16="http://schemas.microsoft.com/office/drawing/2014/main" val="20009"/>
                    </a:ext>
                  </a:extLst>
                </a:gridCol>
                <a:gridCol w="733391">
                  <a:extLst>
                    <a:ext uri="{9D8B030D-6E8A-4147-A177-3AD203B41FA5}">
                      <a16:colId xmlns:a16="http://schemas.microsoft.com/office/drawing/2014/main" val="20010"/>
                    </a:ext>
                  </a:extLst>
                </a:gridCol>
                <a:gridCol w="495940">
                  <a:extLst>
                    <a:ext uri="{9D8B030D-6E8A-4147-A177-3AD203B41FA5}">
                      <a16:colId xmlns:a16="http://schemas.microsoft.com/office/drawing/2014/main" val="20011"/>
                    </a:ext>
                  </a:extLst>
                </a:gridCol>
              </a:tblGrid>
              <a:tr h="244418">
                <a:tc>
                  <a:txBody>
                    <a:bodyPr/>
                    <a:lstStyle/>
                    <a:p>
                      <a:pPr algn="l" fontAlgn="b"/>
                      <a:endParaRPr lang="en-US" sz="900" b="0" i="0" u="none" strike="noStrike" dirty="0">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gridSpan="3">
                  <a:txBody>
                    <a:bodyPr/>
                    <a:lstStyle/>
                    <a:p>
                      <a:pPr algn="l" fontAlgn="b"/>
                      <a:r>
                        <a:rPr lang="en-US" sz="900" u="none" strike="noStrike">
                          <a:effectLst/>
                        </a:rPr>
                        <a:t>2016 Farm Land Values</a:t>
                      </a:r>
                      <a:endParaRPr lang="en-US" sz="900" b="1" i="0" u="none" strike="noStrike">
                        <a:effectLst/>
                        <a:latin typeface="Arial"/>
                      </a:endParaRPr>
                    </a:p>
                  </a:txBody>
                  <a:tcPr marL="8400" marR="8400" marT="8400" marB="0" anchor="b"/>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1100" b="1" i="0" u="none" strike="noStrike">
                        <a:solidFill>
                          <a:srgbClr val="FF0000"/>
                        </a:solidFill>
                        <a:effectLst/>
                        <a:latin typeface="Arial"/>
                      </a:endParaRPr>
                    </a:p>
                  </a:txBody>
                  <a:tcPr marL="8400" marR="8400" marT="8400" marB="0" anchor="b"/>
                </a:tc>
                <a:extLst>
                  <a:ext uri="{0D108BD9-81ED-4DB2-BD59-A6C34878D82A}">
                    <a16:rowId xmlns:a16="http://schemas.microsoft.com/office/drawing/2014/main" val="10000"/>
                  </a:ext>
                </a:extLst>
              </a:tr>
              <a:tr h="244418">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dirty="0">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1"/>
                  </a:ext>
                </a:extLst>
              </a:tr>
              <a:tr h="182402">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dirty="0">
                        <a:effectLst/>
                        <a:latin typeface="Arial"/>
                      </a:endParaRPr>
                    </a:p>
                  </a:txBody>
                  <a:tcPr marL="8400" marR="8400" marT="8400" marB="0" anchor="b"/>
                </a:tc>
                <a:tc>
                  <a:txBody>
                    <a:bodyPr/>
                    <a:lstStyle/>
                    <a:p>
                      <a:pPr algn="ctr" fontAlgn="b"/>
                      <a:endParaRPr lang="en-US" sz="1000" b="1" i="0" u="none" strike="noStrike" dirty="0">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2"/>
                  </a:ext>
                </a:extLst>
              </a:tr>
              <a:tr h="182402">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1"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3"/>
                  </a:ext>
                </a:extLst>
              </a:tr>
              <a:tr h="182402">
                <a:tc>
                  <a:txBody>
                    <a:bodyPr/>
                    <a:lstStyle/>
                    <a:p>
                      <a:pPr algn="ctr" fontAlgn="b"/>
                      <a:endParaRPr lang="en-US" sz="1000" b="0" i="0" u="none" strike="noStrike">
                        <a:effectLst/>
                        <a:latin typeface="Arial"/>
                      </a:endParaRPr>
                    </a:p>
                  </a:txBody>
                  <a:tcPr marL="8400" marR="8400" marT="8400" marB="0" anchor="b"/>
                </a:tc>
                <a:tc>
                  <a:txBody>
                    <a:bodyPr/>
                    <a:lstStyle/>
                    <a:p>
                      <a:pPr algn="ctr" fontAlgn="b"/>
                      <a:r>
                        <a:rPr lang="en-US" sz="1000" u="none" strike="noStrike">
                          <a:effectLst/>
                        </a:rPr>
                        <a:t>CPI 100-91</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81-90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71-80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61-70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51-60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41-50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31-40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21-30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11-20</a:t>
                      </a:r>
                      <a:endParaRPr lang="en-US" sz="1000" b="1" i="0" u="none" strike="noStrike">
                        <a:effectLst/>
                        <a:latin typeface="Arial"/>
                      </a:endParaRPr>
                    </a:p>
                  </a:txBody>
                  <a:tcPr marL="8400" marR="8400" marT="8400" marB="0" anchor="b"/>
                </a:tc>
                <a:tc>
                  <a:txBody>
                    <a:bodyPr/>
                    <a:lstStyle/>
                    <a:p>
                      <a:pPr algn="ctr" fontAlgn="b"/>
                      <a:r>
                        <a:rPr lang="en-US" sz="1000" u="none" strike="noStrike">
                          <a:effectLst/>
                        </a:rPr>
                        <a:t>CPI 0-10</a:t>
                      </a:r>
                      <a:endParaRPr lang="en-US" sz="1000" b="1" i="0" u="none" strike="noStrike">
                        <a:effectLst/>
                        <a:latin typeface="Arial"/>
                      </a:endParaRPr>
                    </a:p>
                  </a:txBody>
                  <a:tcPr marL="8400" marR="8400" marT="8400" marB="0" anchor="b"/>
                </a:tc>
                <a:tc>
                  <a:txBody>
                    <a:bodyPr/>
                    <a:lstStyle/>
                    <a:p>
                      <a:pPr algn="ctr"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4"/>
                  </a:ext>
                </a:extLst>
              </a:tr>
              <a:tr h="228002">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tc>
                  <a:txBody>
                    <a:bodyPr/>
                    <a:lstStyle/>
                    <a:p>
                      <a:pPr algn="ctr" fontAlgn="b"/>
                      <a:endParaRPr lang="en-US" sz="900" b="0" i="0" u="none" strike="noStrike">
                        <a:effectLst/>
                        <a:latin typeface="Arial"/>
                      </a:endParaRPr>
                    </a:p>
                  </a:txBody>
                  <a:tcPr marL="8400" marR="8400" marT="8400" marB="0" anchor="b"/>
                </a:tc>
                <a:extLst>
                  <a:ext uri="{0D108BD9-81ED-4DB2-BD59-A6C34878D82A}">
                    <a16:rowId xmlns:a16="http://schemas.microsoft.com/office/drawing/2014/main" val="10005"/>
                  </a:ext>
                </a:extLst>
              </a:tr>
              <a:tr h="228002">
                <a:tc>
                  <a:txBody>
                    <a:bodyPr/>
                    <a:lstStyle/>
                    <a:p>
                      <a:pPr algn="l" fontAlgn="b"/>
                      <a:r>
                        <a:rPr lang="en-US" sz="1000" u="none" strike="noStrike" dirty="0">
                          <a:effectLst/>
                        </a:rPr>
                        <a:t>Acoma</a:t>
                      </a:r>
                      <a:endParaRPr lang="en-US" sz="1000" b="1" i="0" u="none" strike="noStrike" dirty="0">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6"/>
                  </a:ext>
                </a:extLst>
              </a:tr>
              <a:tr h="244418">
                <a:tc>
                  <a:txBody>
                    <a:bodyPr/>
                    <a:lstStyle/>
                    <a:p>
                      <a:pPr algn="l" fontAlgn="b"/>
                      <a:r>
                        <a:rPr lang="en-US" sz="1000" u="none" strike="noStrike">
                          <a:effectLst/>
                        </a:rPr>
                        <a:t>Bergen</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7"/>
                  </a:ext>
                </a:extLst>
              </a:tr>
              <a:tr h="244418">
                <a:tc>
                  <a:txBody>
                    <a:bodyPr/>
                    <a:lstStyle/>
                    <a:p>
                      <a:pPr algn="l" fontAlgn="b"/>
                      <a:r>
                        <a:rPr lang="en-US" sz="1000" u="none" strike="noStrike">
                          <a:effectLst/>
                        </a:rPr>
                        <a:t>Collins</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8"/>
                  </a:ext>
                </a:extLst>
              </a:tr>
              <a:tr h="244418">
                <a:tc>
                  <a:txBody>
                    <a:bodyPr/>
                    <a:lstStyle/>
                    <a:p>
                      <a:pPr algn="l" fontAlgn="b"/>
                      <a:r>
                        <a:rPr lang="en-US" sz="1000" u="none" strike="noStrike">
                          <a:effectLst/>
                        </a:rPr>
                        <a:t>Glencoe</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09"/>
                  </a:ext>
                </a:extLst>
              </a:tr>
              <a:tr h="244418">
                <a:tc>
                  <a:txBody>
                    <a:bodyPr/>
                    <a:lstStyle/>
                    <a:p>
                      <a:pPr algn="l" fontAlgn="b"/>
                      <a:r>
                        <a:rPr lang="en-US" sz="1000" u="none" strike="noStrike" dirty="0">
                          <a:effectLst/>
                        </a:rPr>
                        <a:t>Hale</a:t>
                      </a:r>
                      <a:endParaRPr lang="en-US" sz="1000" b="1" i="0" u="none" strike="noStrike" dirty="0">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0"/>
                  </a:ext>
                </a:extLst>
              </a:tr>
              <a:tr h="244418">
                <a:tc>
                  <a:txBody>
                    <a:bodyPr/>
                    <a:lstStyle/>
                    <a:p>
                      <a:pPr algn="l" fontAlgn="b"/>
                      <a:r>
                        <a:rPr lang="en-US" sz="1000" u="none" strike="noStrike">
                          <a:effectLst/>
                        </a:rPr>
                        <a:t>Hassan Valley</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1"/>
                  </a:ext>
                </a:extLst>
              </a:tr>
              <a:tr h="244418">
                <a:tc>
                  <a:txBody>
                    <a:bodyPr/>
                    <a:lstStyle/>
                    <a:p>
                      <a:pPr algn="l" fontAlgn="b"/>
                      <a:r>
                        <a:rPr lang="en-US" sz="1000" u="none" strike="noStrike">
                          <a:effectLst/>
                        </a:rPr>
                        <a:t>Helen</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2"/>
                  </a:ext>
                </a:extLst>
              </a:tr>
              <a:tr h="244418">
                <a:tc>
                  <a:txBody>
                    <a:bodyPr/>
                    <a:lstStyle/>
                    <a:p>
                      <a:pPr algn="l" fontAlgn="b"/>
                      <a:r>
                        <a:rPr lang="en-US" sz="1000" u="none" strike="noStrike">
                          <a:effectLst/>
                        </a:rPr>
                        <a:t>Hutchinson</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3"/>
                  </a:ext>
                </a:extLst>
              </a:tr>
              <a:tr h="244418">
                <a:tc>
                  <a:txBody>
                    <a:bodyPr/>
                    <a:lstStyle/>
                    <a:p>
                      <a:pPr algn="l" fontAlgn="b"/>
                      <a:r>
                        <a:rPr lang="en-US" sz="1000" u="none" strike="noStrike">
                          <a:effectLst/>
                        </a:rPr>
                        <a:t>Lynn</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4"/>
                  </a:ext>
                </a:extLst>
              </a:tr>
              <a:tr h="244418">
                <a:tc>
                  <a:txBody>
                    <a:bodyPr/>
                    <a:lstStyle/>
                    <a:p>
                      <a:pPr algn="l" fontAlgn="b"/>
                      <a:r>
                        <a:rPr lang="en-US" sz="1000" u="none" strike="noStrike">
                          <a:effectLst/>
                        </a:rPr>
                        <a:t>Penn</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5"/>
                  </a:ext>
                </a:extLst>
              </a:tr>
              <a:tr h="244418">
                <a:tc>
                  <a:txBody>
                    <a:bodyPr/>
                    <a:lstStyle/>
                    <a:p>
                      <a:pPr algn="l" fontAlgn="b"/>
                      <a:r>
                        <a:rPr lang="en-US" sz="1000" u="none" strike="noStrike">
                          <a:effectLst/>
                        </a:rPr>
                        <a:t>Rich Valley</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6"/>
                  </a:ext>
                </a:extLst>
              </a:tr>
              <a:tr h="244418">
                <a:tc>
                  <a:txBody>
                    <a:bodyPr/>
                    <a:lstStyle/>
                    <a:p>
                      <a:pPr algn="l" fontAlgn="b"/>
                      <a:r>
                        <a:rPr lang="en-US" sz="1000" u="none" strike="noStrike">
                          <a:effectLst/>
                        </a:rPr>
                        <a:t>Round Grove</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7"/>
                  </a:ext>
                </a:extLst>
              </a:tr>
              <a:tr h="244418">
                <a:tc>
                  <a:txBody>
                    <a:bodyPr/>
                    <a:lstStyle/>
                    <a:p>
                      <a:pPr algn="l" fontAlgn="b"/>
                      <a:r>
                        <a:rPr lang="en-US" sz="1000" u="none" strike="noStrike">
                          <a:effectLst/>
                        </a:rPr>
                        <a:t>Sumter</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8"/>
                  </a:ext>
                </a:extLst>
              </a:tr>
              <a:tr h="244418">
                <a:tc>
                  <a:txBody>
                    <a:bodyPr/>
                    <a:lstStyle/>
                    <a:p>
                      <a:pPr algn="l" fontAlgn="b"/>
                      <a:r>
                        <a:rPr lang="en-US" sz="1000" u="none" strike="noStrike">
                          <a:effectLst/>
                        </a:rPr>
                        <a:t>Winsted</a:t>
                      </a:r>
                      <a:endParaRPr lang="en-US" sz="1000" b="1" i="0" u="none" strike="noStrike">
                        <a:effectLst/>
                        <a:latin typeface="Arial"/>
                      </a:endParaRPr>
                    </a:p>
                  </a:txBody>
                  <a:tcPr marL="8400" marR="8400" marT="8400" marB="0" anchor="b"/>
                </a:tc>
                <a:tc>
                  <a:txBody>
                    <a:bodyPr/>
                    <a:lstStyle/>
                    <a:p>
                      <a:pPr algn="r" fontAlgn="b"/>
                      <a:r>
                        <a:rPr lang="en-US" sz="1000" u="none" strike="noStrike">
                          <a:effectLst/>
                        </a:rPr>
                        <a:t>7000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6700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6000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5000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4400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4000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3500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3100</a:t>
                      </a:r>
                      <a:endParaRPr lang="en-US" sz="1000" b="0" i="0" u="none" strike="noStrike">
                        <a:effectLst/>
                        <a:latin typeface="Arial"/>
                      </a:endParaRPr>
                    </a:p>
                  </a:txBody>
                  <a:tcPr marL="8400" marR="8400" marT="8400" marB="0" anchor="b"/>
                </a:tc>
                <a:tc>
                  <a:txBody>
                    <a:bodyPr/>
                    <a:lstStyle/>
                    <a:p>
                      <a:pPr algn="r" fontAlgn="b"/>
                      <a:r>
                        <a:rPr lang="en-US" sz="1000" u="none" strike="noStrike">
                          <a:effectLst/>
                        </a:rPr>
                        <a:t>2800</a:t>
                      </a:r>
                      <a:endParaRPr lang="en-US" sz="1000" b="0" i="0" u="none" strike="noStrike">
                        <a:effectLst/>
                        <a:latin typeface="Arial"/>
                      </a:endParaRPr>
                    </a:p>
                  </a:txBody>
                  <a:tcPr marL="8400" marR="8400" marT="8400" marB="0" anchor="b"/>
                </a:tc>
                <a:tc>
                  <a:txBody>
                    <a:bodyPr/>
                    <a:lstStyle/>
                    <a:p>
                      <a:pPr algn="l" fontAlgn="b"/>
                      <a:endParaRPr lang="en-US" sz="1000" b="0" i="0" u="none" strike="noStrike">
                        <a:effectLst/>
                        <a:latin typeface="Arial"/>
                      </a:endParaRPr>
                    </a:p>
                  </a:txBody>
                  <a:tcPr marL="8400" marR="8400" marT="8400" marB="0" anchor="b"/>
                </a:tc>
                <a:extLst>
                  <a:ext uri="{0D108BD9-81ED-4DB2-BD59-A6C34878D82A}">
                    <a16:rowId xmlns:a16="http://schemas.microsoft.com/office/drawing/2014/main" val="10019"/>
                  </a:ext>
                </a:extLst>
              </a:tr>
              <a:tr h="1121717">
                <a:tc>
                  <a:txBody>
                    <a:bodyPr/>
                    <a:lstStyle/>
                    <a:p>
                      <a:pPr algn="l" fontAlgn="b"/>
                      <a:endParaRPr lang="en-US" sz="900" b="1" i="0" u="none" strike="noStrike">
                        <a:effectLst/>
                        <a:latin typeface="Arial"/>
                      </a:endParaRPr>
                    </a:p>
                  </a:txBody>
                  <a:tcPr marL="8400" marR="8400" marT="8400" marB="0" anchor="b"/>
                </a:tc>
                <a:tc>
                  <a:txBody>
                    <a:bodyPr/>
                    <a:lstStyle/>
                    <a:p>
                      <a:pPr algn="l" fontAlgn="b"/>
                      <a:endParaRPr lang="en-US" sz="900" b="1" i="0" u="none" strike="noStrike">
                        <a:effectLst/>
                        <a:latin typeface="Arial"/>
                      </a:endParaRPr>
                    </a:p>
                  </a:txBody>
                  <a:tcPr marL="8400" marR="8400" marT="8400" marB="0" anchor="b"/>
                </a:tc>
                <a:tc>
                  <a:txBody>
                    <a:bodyPr/>
                    <a:lstStyle/>
                    <a:p>
                      <a:pPr algn="l" fontAlgn="b"/>
                      <a:endParaRPr lang="en-US" sz="900" b="1" i="0" u="none" strike="noStrike">
                        <a:effectLst/>
                        <a:latin typeface="Arial"/>
                      </a:endParaRPr>
                    </a:p>
                  </a:txBody>
                  <a:tcPr marL="8400" marR="8400" marT="8400" marB="0" anchor="b"/>
                </a:tc>
                <a:tc>
                  <a:txBody>
                    <a:bodyPr/>
                    <a:lstStyle/>
                    <a:p>
                      <a:pPr algn="l" fontAlgn="b"/>
                      <a:endParaRPr lang="en-US" sz="900" b="1" i="0" u="none" strike="noStrike">
                        <a:effectLst/>
                        <a:latin typeface="Arial"/>
                      </a:endParaRPr>
                    </a:p>
                  </a:txBody>
                  <a:tcPr marL="8400" marR="8400" marT="8400" marB="0" anchor="b"/>
                </a:tc>
                <a:tc>
                  <a:txBody>
                    <a:bodyPr/>
                    <a:lstStyle/>
                    <a:p>
                      <a:pPr algn="l" fontAlgn="b"/>
                      <a:endParaRPr lang="en-US" sz="900" b="1"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a:effectLst/>
                        <a:latin typeface="Arial"/>
                      </a:endParaRPr>
                    </a:p>
                  </a:txBody>
                  <a:tcPr marL="8400" marR="8400" marT="8400" marB="0" anchor="b"/>
                </a:tc>
                <a:tc>
                  <a:txBody>
                    <a:bodyPr/>
                    <a:lstStyle/>
                    <a:p>
                      <a:pPr algn="l" fontAlgn="b"/>
                      <a:endParaRPr lang="en-US" sz="900" b="0" i="0" u="none" strike="noStrike" dirty="0">
                        <a:effectLst/>
                        <a:latin typeface="Arial"/>
                      </a:endParaRPr>
                    </a:p>
                  </a:txBody>
                  <a:tcPr marL="8400" marR="8400" marT="8400" marB="0" anchor="b"/>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4092055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676400" y="990598"/>
          <a:ext cx="8839203" cy="5715004"/>
        </p:xfrm>
        <a:graphic>
          <a:graphicData uri="http://schemas.openxmlformats.org/drawingml/2006/table">
            <a:tbl>
              <a:tblPr>
                <a:tableStyleId>{5C22544A-7EE6-4342-B048-85BDC9FD1C3A}</a:tableStyleId>
              </a:tblPr>
              <a:tblGrid>
                <a:gridCol w="1188834">
                  <a:extLst>
                    <a:ext uri="{9D8B030D-6E8A-4147-A177-3AD203B41FA5}">
                      <a16:colId xmlns:a16="http://schemas.microsoft.com/office/drawing/2014/main" val="20000"/>
                    </a:ext>
                  </a:extLst>
                </a:gridCol>
                <a:gridCol w="957672">
                  <a:extLst>
                    <a:ext uri="{9D8B030D-6E8A-4147-A177-3AD203B41FA5}">
                      <a16:colId xmlns:a16="http://schemas.microsoft.com/office/drawing/2014/main" val="20001"/>
                    </a:ext>
                  </a:extLst>
                </a:gridCol>
                <a:gridCol w="869610">
                  <a:extLst>
                    <a:ext uri="{9D8B030D-6E8A-4147-A177-3AD203B41FA5}">
                      <a16:colId xmlns:a16="http://schemas.microsoft.com/office/drawing/2014/main" val="20002"/>
                    </a:ext>
                  </a:extLst>
                </a:gridCol>
                <a:gridCol w="957672">
                  <a:extLst>
                    <a:ext uri="{9D8B030D-6E8A-4147-A177-3AD203B41FA5}">
                      <a16:colId xmlns:a16="http://schemas.microsoft.com/office/drawing/2014/main" val="20003"/>
                    </a:ext>
                  </a:extLst>
                </a:gridCol>
                <a:gridCol w="440309">
                  <a:extLst>
                    <a:ext uri="{9D8B030D-6E8A-4147-A177-3AD203B41FA5}">
                      <a16:colId xmlns:a16="http://schemas.microsoft.com/office/drawing/2014/main" val="20004"/>
                    </a:ext>
                  </a:extLst>
                </a:gridCol>
                <a:gridCol w="957672">
                  <a:extLst>
                    <a:ext uri="{9D8B030D-6E8A-4147-A177-3AD203B41FA5}">
                      <a16:colId xmlns:a16="http://schemas.microsoft.com/office/drawing/2014/main" val="20005"/>
                    </a:ext>
                  </a:extLst>
                </a:gridCol>
                <a:gridCol w="869610">
                  <a:extLst>
                    <a:ext uri="{9D8B030D-6E8A-4147-A177-3AD203B41FA5}">
                      <a16:colId xmlns:a16="http://schemas.microsoft.com/office/drawing/2014/main" val="20006"/>
                    </a:ext>
                  </a:extLst>
                </a:gridCol>
                <a:gridCol w="957672">
                  <a:extLst>
                    <a:ext uri="{9D8B030D-6E8A-4147-A177-3AD203B41FA5}">
                      <a16:colId xmlns:a16="http://schemas.microsoft.com/office/drawing/2014/main" val="20007"/>
                    </a:ext>
                  </a:extLst>
                </a:gridCol>
                <a:gridCol w="209147">
                  <a:extLst>
                    <a:ext uri="{9D8B030D-6E8A-4147-A177-3AD203B41FA5}">
                      <a16:colId xmlns:a16="http://schemas.microsoft.com/office/drawing/2014/main" val="20008"/>
                    </a:ext>
                  </a:extLst>
                </a:gridCol>
                <a:gridCol w="693487">
                  <a:extLst>
                    <a:ext uri="{9D8B030D-6E8A-4147-A177-3AD203B41FA5}">
                      <a16:colId xmlns:a16="http://schemas.microsoft.com/office/drawing/2014/main" val="20009"/>
                    </a:ext>
                  </a:extLst>
                </a:gridCol>
                <a:gridCol w="737518">
                  <a:extLst>
                    <a:ext uri="{9D8B030D-6E8A-4147-A177-3AD203B41FA5}">
                      <a16:colId xmlns:a16="http://schemas.microsoft.com/office/drawing/2014/main" val="20010"/>
                    </a:ext>
                  </a:extLst>
                </a:gridCol>
              </a:tblGrid>
              <a:tr h="204234">
                <a:tc>
                  <a:txBody>
                    <a:bodyPr/>
                    <a:lstStyle/>
                    <a:p>
                      <a:pPr algn="l" fontAlgn="b"/>
                      <a:endParaRPr lang="en-US" sz="1200" b="0" i="0" u="none" strike="noStrike" dirty="0">
                        <a:solidFill>
                          <a:srgbClr val="292934"/>
                        </a:solidFill>
                        <a:effectLst/>
                        <a:latin typeface="Vrinda"/>
                      </a:endParaRPr>
                    </a:p>
                  </a:txBody>
                  <a:tcPr marL="9525" marR="9525" marT="9525" marB="0" anchor="b"/>
                </a:tc>
                <a:tc gridSpan="9">
                  <a:txBody>
                    <a:bodyPr/>
                    <a:lstStyle/>
                    <a:p>
                      <a:pPr algn="ctr" fontAlgn="b"/>
                      <a:r>
                        <a:rPr lang="en-US" sz="1200" u="none" strike="noStrike">
                          <a:effectLst/>
                        </a:rPr>
                        <a:t>Agricultural </a:t>
                      </a:r>
                      <a:endParaRPr lang="en-US" sz="1200" b="1" i="0" u="none" strike="noStrike">
                        <a:solidFill>
                          <a:srgbClr val="292934"/>
                        </a:solidFill>
                        <a:effectLst/>
                        <a:latin typeface="Vrinda"/>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rgbClr val="292934"/>
                        </a:solidFill>
                        <a:effectLst/>
                        <a:latin typeface="Vrinda"/>
                      </a:endParaRPr>
                    </a:p>
                  </a:txBody>
                  <a:tcPr marL="9525" marR="9525" marT="9525" marB="0" anchor="b"/>
                </a:tc>
                <a:extLst>
                  <a:ext uri="{0D108BD9-81ED-4DB2-BD59-A6C34878D82A}">
                    <a16:rowId xmlns:a16="http://schemas.microsoft.com/office/drawing/2014/main" val="10000"/>
                  </a:ext>
                </a:extLst>
              </a:tr>
              <a:tr h="204234">
                <a:tc>
                  <a:txBody>
                    <a:bodyPr/>
                    <a:lstStyle/>
                    <a:p>
                      <a:pPr algn="l" fontAlgn="b"/>
                      <a:endParaRPr lang="en-US" sz="1200" b="0"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extLst>
                  <a:ext uri="{0D108BD9-81ED-4DB2-BD59-A6C34878D82A}">
                    <a16:rowId xmlns:a16="http://schemas.microsoft.com/office/drawing/2014/main" val="10001"/>
                  </a:ext>
                </a:extLst>
              </a:tr>
              <a:tr h="204234">
                <a:tc>
                  <a:txBody>
                    <a:bodyPr/>
                    <a:lstStyle/>
                    <a:p>
                      <a:pPr algn="l" fontAlgn="b"/>
                      <a:endParaRPr lang="en-US" sz="1200" b="0"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2015</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2015</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2015</a:t>
                      </a:r>
                      <a:endParaRPr lang="en-US" sz="1200" b="1" i="0" u="none" strike="noStrike">
                        <a:solidFill>
                          <a:srgbClr val="292934"/>
                        </a:solidFill>
                        <a:effectLst/>
                        <a:latin typeface="Vrinda"/>
                      </a:endParaRPr>
                    </a:p>
                  </a:txBody>
                  <a:tcPr marL="9525" marR="9525" marT="9525" marB="0" anchor="b"/>
                </a:tc>
                <a:tc>
                  <a:txBody>
                    <a:bodyPr/>
                    <a:lstStyle/>
                    <a:p>
                      <a:pPr algn="ctr" fontAlgn="b"/>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2016</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2016</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2016</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Overall</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Tillable</a:t>
                      </a:r>
                      <a:endParaRPr lang="en-US" sz="1200" b="1" i="0" u="none" strike="noStrike">
                        <a:solidFill>
                          <a:srgbClr val="292934"/>
                        </a:solidFill>
                        <a:effectLst/>
                        <a:latin typeface="Vrinda"/>
                      </a:endParaRPr>
                    </a:p>
                  </a:txBody>
                  <a:tcPr marL="9525" marR="9525" marT="9525" marB="0" anchor="b"/>
                </a:tc>
                <a:extLst>
                  <a:ext uri="{0D108BD9-81ED-4DB2-BD59-A6C34878D82A}">
                    <a16:rowId xmlns:a16="http://schemas.microsoft.com/office/drawing/2014/main" val="10002"/>
                  </a:ext>
                </a:extLst>
              </a:tr>
              <a:tr h="204234">
                <a:tc>
                  <a:txBody>
                    <a:bodyPr/>
                    <a:lstStyle/>
                    <a:p>
                      <a:pPr algn="l" fontAlgn="b"/>
                      <a:endParaRPr lang="en-US" sz="1200" b="0"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Land</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Building</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Tillable</a:t>
                      </a:r>
                      <a:endParaRPr lang="en-US" sz="1200" b="1" i="0" u="none" strike="noStrike">
                        <a:solidFill>
                          <a:srgbClr val="292934"/>
                        </a:solidFill>
                        <a:effectLst/>
                        <a:latin typeface="Vrinda"/>
                      </a:endParaRPr>
                    </a:p>
                  </a:txBody>
                  <a:tcPr marL="9525" marR="9525" marT="9525" marB="0" anchor="b"/>
                </a:tc>
                <a:tc>
                  <a:txBody>
                    <a:bodyPr/>
                    <a:lstStyle/>
                    <a:p>
                      <a:pPr algn="ctr" fontAlgn="b"/>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Land</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Building</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Tillable</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Change</a:t>
                      </a:r>
                      <a:endParaRPr lang="en-US" sz="1200" b="1" i="0" u="none" strike="noStrike">
                        <a:solidFill>
                          <a:srgbClr val="292934"/>
                        </a:solidFill>
                        <a:effectLst/>
                        <a:latin typeface="Vrinda"/>
                      </a:endParaRPr>
                    </a:p>
                  </a:txBody>
                  <a:tcPr marL="9525" marR="9525" marT="9525" marB="0" anchor="b"/>
                </a:tc>
                <a:tc>
                  <a:txBody>
                    <a:bodyPr/>
                    <a:lstStyle/>
                    <a:p>
                      <a:pPr algn="ctr" fontAlgn="b"/>
                      <a:r>
                        <a:rPr lang="en-US" sz="1200" u="none" strike="noStrike">
                          <a:effectLst/>
                        </a:rPr>
                        <a:t>Change</a:t>
                      </a:r>
                      <a:endParaRPr lang="en-US" sz="1200" b="1" i="0" u="none" strike="noStrike">
                        <a:solidFill>
                          <a:srgbClr val="292934"/>
                        </a:solidFill>
                        <a:effectLst/>
                        <a:latin typeface="Vrinda"/>
                      </a:endParaRPr>
                    </a:p>
                  </a:txBody>
                  <a:tcPr marL="9525" marR="9525" marT="9525" marB="0" anchor="b"/>
                </a:tc>
                <a:extLst>
                  <a:ext uri="{0D108BD9-81ED-4DB2-BD59-A6C34878D82A}">
                    <a16:rowId xmlns:a16="http://schemas.microsoft.com/office/drawing/2014/main" val="10003"/>
                  </a:ext>
                </a:extLst>
              </a:tr>
              <a:tr h="349862">
                <a:tc>
                  <a:txBody>
                    <a:bodyPr/>
                    <a:lstStyle/>
                    <a:p>
                      <a:pPr algn="l" fontAlgn="b"/>
                      <a:r>
                        <a:rPr lang="en-US" sz="1200" u="none" strike="noStrike">
                          <a:effectLst/>
                        </a:rPr>
                        <a:t>Acoma</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107,787,800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12,621,500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96,600,900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98,371,300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13,003,800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86,963,800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-8 %</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dirty="0">
                          <a:effectLst/>
                        </a:rPr>
                        <a:t>-10 %</a:t>
                      </a:r>
                      <a:endParaRPr lang="en-US" sz="1200" b="1" i="0" u="none" strike="noStrike" dirty="0">
                        <a:solidFill>
                          <a:srgbClr val="292934"/>
                        </a:solidFill>
                        <a:effectLst/>
                        <a:latin typeface="Vrinda"/>
                      </a:endParaRPr>
                    </a:p>
                  </a:txBody>
                  <a:tcPr marL="9525" marR="9525" marT="9525" marB="0" anchor="b"/>
                </a:tc>
                <a:extLst>
                  <a:ext uri="{0D108BD9-81ED-4DB2-BD59-A6C34878D82A}">
                    <a16:rowId xmlns:a16="http://schemas.microsoft.com/office/drawing/2014/main" val="10004"/>
                  </a:ext>
                </a:extLst>
              </a:tr>
              <a:tr h="349862">
                <a:tc>
                  <a:txBody>
                    <a:bodyPr/>
                    <a:lstStyle/>
                    <a:p>
                      <a:pPr algn="l" fontAlgn="b"/>
                      <a:r>
                        <a:rPr lang="en-US" sz="1200" u="none" strike="noStrike">
                          <a:effectLst/>
                        </a:rPr>
                        <a:t>Bergen</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131,936,900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18,701,000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118,190,400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115,605,900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18,415,100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101,830,400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dirty="0">
                          <a:effectLst/>
                        </a:rPr>
                        <a:t>-11 %</a:t>
                      </a:r>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-14 %</a:t>
                      </a:r>
                      <a:endParaRPr lang="en-US" sz="1200" b="1" i="0" u="none" strike="noStrike" dirty="0">
                        <a:solidFill>
                          <a:srgbClr val="7030A0"/>
                        </a:solidFill>
                        <a:effectLst/>
                        <a:latin typeface="Vrinda"/>
                      </a:endParaRPr>
                    </a:p>
                  </a:txBody>
                  <a:tcPr marL="9525" marR="9525" marT="9525" marB="0" anchor="b"/>
                </a:tc>
                <a:extLst>
                  <a:ext uri="{0D108BD9-81ED-4DB2-BD59-A6C34878D82A}">
                    <a16:rowId xmlns:a16="http://schemas.microsoft.com/office/drawing/2014/main" val="10005"/>
                  </a:ext>
                </a:extLst>
              </a:tr>
              <a:tr h="349862">
                <a:tc>
                  <a:txBody>
                    <a:bodyPr/>
                    <a:lstStyle/>
                    <a:p>
                      <a:pPr algn="l" fontAlgn="b"/>
                      <a:r>
                        <a:rPr lang="en-US" sz="1200" u="none" strike="noStrike">
                          <a:effectLst/>
                        </a:rPr>
                        <a:t>Collins</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137,619,200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8,289,300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132,286,100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122,463,300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8,635,500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116,671,900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-10 %</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dirty="0">
                          <a:effectLst/>
                        </a:rPr>
                        <a:t>-12 %</a:t>
                      </a:r>
                      <a:endParaRPr lang="en-US" sz="1200" b="1" i="0" u="none" strike="noStrike" dirty="0">
                        <a:solidFill>
                          <a:srgbClr val="292934"/>
                        </a:solidFill>
                        <a:effectLst/>
                        <a:latin typeface="Vrinda"/>
                      </a:endParaRPr>
                    </a:p>
                  </a:txBody>
                  <a:tcPr marL="9525" marR="9525" marT="9525" marB="0" anchor="b"/>
                </a:tc>
                <a:extLst>
                  <a:ext uri="{0D108BD9-81ED-4DB2-BD59-A6C34878D82A}">
                    <a16:rowId xmlns:a16="http://schemas.microsoft.com/office/drawing/2014/main" val="10006"/>
                  </a:ext>
                </a:extLst>
              </a:tr>
              <a:tr h="349862">
                <a:tc>
                  <a:txBody>
                    <a:bodyPr/>
                    <a:lstStyle/>
                    <a:p>
                      <a:pPr algn="l" fontAlgn="b"/>
                      <a:r>
                        <a:rPr lang="en-US" sz="1200" u="none" strike="noStrike">
                          <a:effectLst/>
                        </a:rPr>
                        <a:t>Glencoe</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136,032,700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10,449,600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129,642,500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121,619,900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10,342,800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115,009,300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dirty="0">
                          <a:effectLst/>
                        </a:rPr>
                        <a:t>-10 %</a:t>
                      </a:r>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-11 %</a:t>
                      </a:r>
                      <a:endParaRPr lang="en-US" sz="1200" b="1" i="0" u="none" strike="noStrike" dirty="0">
                        <a:solidFill>
                          <a:srgbClr val="7030A0"/>
                        </a:solidFill>
                        <a:effectLst/>
                        <a:latin typeface="Vrinda"/>
                      </a:endParaRPr>
                    </a:p>
                  </a:txBody>
                  <a:tcPr marL="9525" marR="9525" marT="9525" marB="0" anchor="b"/>
                </a:tc>
                <a:extLst>
                  <a:ext uri="{0D108BD9-81ED-4DB2-BD59-A6C34878D82A}">
                    <a16:rowId xmlns:a16="http://schemas.microsoft.com/office/drawing/2014/main" val="10007"/>
                  </a:ext>
                </a:extLst>
              </a:tr>
              <a:tr h="349862">
                <a:tc>
                  <a:txBody>
                    <a:bodyPr/>
                    <a:lstStyle/>
                    <a:p>
                      <a:pPr algn="l" fontAlgn="b"/>
                      <a:r>
                        <a:rPr lang="en-US" sz="1200" u="none" strike="noStrike">
                          <a:effectLst/>
                        </a:rPr>
                        <a:t>Hale</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129,902,600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14,779,800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117,465,900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118,702,500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14,212,800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106,585,800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-8 %</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dirty="0">
                          <a:effectLst/>
                        </a:rPr>
                        <a:t>-9 %</a:t>
                      </a:r>
                      <a:endParaRPr lang="en-US" sz="1200" b="1" i="0" u="none" strike="noStrike" dirty="0">
                        <a:solidFill>
                          <a:srgbClr val="292934"/>
                        </a:solidFill>
                        <a:effectLst/>
                        <a:latin typeface="Vrinda"/>
                      </a:endParaRPr>
                    </a:p>
                  </a:txBody>
                  <a:tcPr marL="9525" marR="9525" marT="9525" marB="0" anchor="b"/>
                </a:tc>
                <a:extLst>
                  <a:ext uri="{0D108BD9-81ED-4DB2-BD59-A6C34878D82A}">
                    <a16:rowId xmlns:a16="http://schemas.microsoft.com/office/drawing/2014/main" val="10008"/>
                  </a:ext>
                </a:extLst>
              </a:tr>
              <a:tr h="349862">
                <a:tc>
                  <a:txBody>
                    <a:bodyPr/>
                    <a:lstStyle/>
                    <a:p>
                      <a:pPr algn="l" fontAlgn="b"/>
                      <a:r>
                        <a:rPr lang="en-US" sz="1200" u="none" strike="noStrike">
                          <a:effectLst/>
                        </a:rPr>
                        <a:t>Hassan Valley</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128,828,800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10,141,100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122,518,400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116,441,200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11,967,100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109,878,400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dirty="0">
                          <a:effectLst/>
                        </a:rPr>
                        <a:t>-  8 %</a:t>
                      </a:r>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--10 %</a:t>
                      </a:r>
                      <a:endParaRPr lang="en-US" sz="1200" b="1" i="0" u="none" strike="noStrike" dirty="0">
                        <a:solidFill>
                          <a:srgbClr val="7030A0"/>
                        </a:solidFill>
                        <a:effectLst/>
                        <a:latin typeface="Vrinda"/>
                      </a:endParaRPr>
                    </a:p>
                  </a:txBody>
                  <a:tcPr marL="9525" marR="9525" marT="9525" marB="0" anchor="b"/>
                </a:tc>
                <a:extLst>
                  <a:ext uri="{0D108BD9-81ED-4DB2-BD59-A6C34878D82A}">
                    <a16:rowId xmlns:a16="http://schemas.microsoft.com/office/drawing/2014/main" val="10009"/>
                  </a:ext>
                </a:extLst>
              </a:tr>
              <a:tr h="349862">
                <a:tc>
                  <a:txBody>
                    <a:bodyPr/>
                    <a:lstStyle/>
                    <a:p>
                      <a:pPr algn="l" fontAlgn="b"/>
                      <a:r>
                        <a:rPr lang="en-US" sz="1200" u="none" strike="noStrike">
                          <a:effectLst/>
                        </a:rPr>
                        <a:t>Helen</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145,630,900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17,904,600</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a:effectLst/>
                        </a:rPr>
                        <a:t>135,721,600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130,310,000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17,766,400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120,530,900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-9 %</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dirty="0">
                          <a:effectLst/>
                        </a:rPr>
                        <a:t>-11 %</a:t>
                      </a:r>
                      <a:endParaRPr lang="en-US" sz="1200" b="1" i="0" u="none" strike="noStrike" dirty="0">
                        <a:solidFill>
                          <a:srgbClr val="292934"/>
                        </a:solidFill>
                        <a:effectLst/>
                        <a:latin typeface="Vrinda"/>
                      </a:endParaRPr>
                    </a:p>
                  </a:txBody>
                  <a:tcPr marL="9525" marR="9525" marT="9525" marB="0" anchor="b"/>
                </a:tc>
                <a:extLst>
                  <a:ext uri="{0D108BD9-81ED-4DB2-BD59-A6C34878D82A}">
                    <a16:rowId xmlns:a16="http://schemas.microsoft.com/office/drawing/2014/main" val="10010"/>
                  </a:ext>
                </a:extLst>
              </a:tr>
              <a:tr h="349862">
                <a:tc>
                  <a:txBody>
                    <a:bodyPr/>
                    <a:lstStyle/>
                    <a:p>
                      <a:pPr algn="l" fontAlgn="b"/>
                      <a:r>
                        <a:rPr lang="en-US" sz="1200" u="none" strike="noStrike">
                          <a:effectLst/>
                        </a:rPr>
                        <a:t>Hutchinson</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118,843,700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14,824,500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107,259,200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106,904,000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16,053,000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94,906,800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-8 %</a:t>
                      </a:r>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-12 %</a:t>
                      </a:r>
                      <a:endParaRPr lang="en-US" sz="1200" b="1" i="0" u="none" strike="noStrike" dirty="0">
                        <a:solidFill>
                          <a:srgbClr val="7030A0"/>
                        </a:solidFill>
                        <a:effectLst/>
                        <a:latin typeface="Vrinda"/>
                      </a:endParaRPr>
                    </a:p>
                  </a:txBody>
                  <a:tcPr marL="9525" marR="9525" marT="9525" marB="0" anchor="b"/>
                </a:tc>
                <a:extLst>
                  <a:ext uri="{0D108BD9-81ED-4DB2-BD59-A6C34878D82A}">
                    <a16:rowId xmlns:a16="http://schemas.microsoft.com/office/drawing/2014/main" val="10011"/>
                  </a:ext>
                </a:extLst>
              </a:tr>
              <a:tr h="349862">
                <a:tc>
                  <a:txBody>
                    <a:bodyPr/>
                    <a:lstStyle/>
                    <a:p>
                      <a:pPr algn="l" fontAlgn="b"/>
                      <a:r>
                        <a:rPr lang="en-US" sz="1200" u="none" strike="noStrike">
                          <a:effectLst/>
                        </a:rPr>
                        <a:t>Lynn</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123,774,300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10,228,700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116,178,500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107,821,500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10,987,400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100,304,200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-12 %</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dirty="0">
                          <a:effectLst/>
                        </a:rPr>
                        <a:t>-14 %</a:t>
                      </a:r>
                      <a:endParaRPr lang="en-US" sz="1200" b="1" i="0" u="none" strike="noStrike" dirty="0">
                        <a:solidFill>
                          <a:srgbClr val="292934"/>
                        </a:solidFill>
                        <a:effectLst/>
                        <a:latin typeface="Vrinda"/>
                      </a:endParaRPr>
                    </a:p>
                  </a:txBody>
                  <a:tcPr marL="9525" marR="9525" marT="9525" marB="0" anchor="b"/>
                </a:tc>
                <a:extLst>
                  <a:ext uri="{0D108BD9-81ED-4DB2-BD59-A6C34878D82A}">
                    <a16:rowId xmlns:a16="http://schemas.microsoft.com/office/drawing/2014/main" val="10012"/>
                  </a:ext>
                </a:extLst>
              </a:tr>
              <a:tr h="349862">
                <a:tc>
                  <a:txBody>
                    <a:bodyPr/>
                    <a:lstStyle/>
                    <a:p>
                      <a:pPr algn="l" fontAlgn="b"/>
                      <a:r>
                        <a:rPr lang="en-US" sz="1200" u="none" strike="noStrike">
                          <a:effectLst/>
                        </a:rPr>
                        <a:t>Penn</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144,443,900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8,023,800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137,851,800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128,834,300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7,455,800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122,386,700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dirty="0">
                          <a:effectLst/>
                        </a:rPr>
                        <a:t>-11 %</a:t>
                      </a:r>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-11 %</a:t>
                      </a:r>
                      <a:endParaRPr lang="en-US" sz="1200" b="1" i="0" u="none" strike="noStrike" dirty="0">
                        <a:solidFill>
                          <a:srgbClr val="7030A0"/>
                        </a:solidFill>
                        <a:effectLst/>
                        <a:latin typeface="Vrinda"/>
                      </a:endParaRPr>
                    </a:p>
                  </a:txBody>
                  <a:tcPr marL="9525" marR="9525" marT="9525" marB="0" anchor="b"/>
                </a:tc>
                <a:extLst>
                  <a:ext uri="{0D108BD9-81ED-4DB2-BD59-A6C34878D82A}">
                    <a16:rowId xmlns:a16="http://schemas.microsoft.com/office/drawing/2014/main" val="10013"/>
                  </a:ext>
                </a:extLst>
              </a:tr>
              <a:tr h="349862">
                <a:tc>
                  <a:txBody>
                    <a:bodyPr/>
                    <a:lstStyle/>
                    <a:p>
                      <a:pPr algn="l" fontAlgn="b"/>
                      <a:r>
                        <a:rPr lang="en-US" sz="1200" u="none" strike="noStrike">
                          <a:effectLst/>
                        </a:rPr>
                        <a:t>Rich Valley </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135,305,600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15,615,700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122,612,200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121,104,200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16,158,300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108,575,100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-9 %</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dirty="0">
                          <a:effectLst/>
                        </a:rPr>
                        <a:t>-11 %</a:t>
                      </a:r>
                      <a:endParaRPr lang="en-US" sz="1200" b="1" i="0" u="none" strike="noStrike" dirty="0">
                        <a:solidFill>
                          <a:srgbClr val="292934"/>
                        </a:solidFill>
                        <a:effectLst/>
                        <a:latin typeface="Vrinda"/>
                      </a:endParaRPr>
                    </a:p>
                  </a:txBody>
                  <a:tcPr marL="9525" marR="9525" marT="9525" marB="0" anchor="b"/>
                </a:tc>
                <a:extLst>
                  <a:ext uri="{0D108BD9-81ED-4DB2-BD59-A6C34878D82A}">
                    <a16:rowId xmlns:a16="http://schemas.microsoft.com/office/drawing/2014/main" val="10014"/>
                  </a:ext>
                </a:extLst>
              </a:tr>
              <a:tr h="349862">
                <a:tc>
                  <a:txBody>
                    <a:bodyPr/>
                    <a:lstStyle/>
                    <a:p>
                      <a:pPr algn="l" fontAlgn="b"/>
                      <a:r>
                        <a:rPr lang="en-US" sz="1200" u="none" strike="noStrike">
                          <a:effectLst/>
                        </a:rPr>
                        <a:t>Round Grove</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176,079,000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3,752,700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171,600,200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141,280,800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3,906,300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136,994,400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dirty="0">
                          <a:effectLst/>
                        </a:rPr>
                        <a:t>-19 %</a:t>
                      </a:r>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-20 %</a:t>
                      </a:r>
                      <a:endParaRPr lang="en-US" sz="1200" b="1" i="0" u="none" strike="noStrike" dirty="0">
                        <a:solidFill>
                          <a:srgbClr val="7030A0"/>
                        </a:solidFill>
                        <a:effectLst/>
                        <a:latin typeface="Vrinda"/>
                      </a:endParaRPr>
                    </a:p>
                  </a:txBody>
                  <a:tcPr marL="9525" marR="9525" marT="9525" marB="0" anchor="b"/>
                </a:tc>
                <a:extLst>
                  <a:ext uri="{0D108BD9-81ED-4DB2-BD59-A6C34878D82A}">
                    <a16:rowId xmlns:a16="http://schemas.microsoft.com/office/drawing/2014/main" val="10015"/>
                  </a:ext>
                </a:extLst>
              </a:tr>
              <a:tr h="349862">
                <a:tc>
                  <a:txBody>
                    <a:bodyPr/>
                    <a:lstStyle/>
                    <a:p>
                      <a:pPr algn="l" fontAlgn="b"/>
                      <a:r>
                        <a:rPr lang="en-US" sz="1200" u="none" strike="noStrike">
                          <a:effectLst/>
                        </a:rPr>
                        <a:t>Sumter</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140,427,000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8,966,100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134,834,400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120,626,800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8,563,500</a:t>
                      </a:r>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a:effectLst/>
                        </a:rPr>
                        <a:t>115,786,100</a:t>
                      </a:r>
                      <a:endParaRPr lang="en-US" sz="1200" b="1" i="0" u="none" strike="noStrike">
                        <a:solidFill>
                          <a:srgbClr val="292934"/>
                        </a:solidFill>
                        <a:effectLst/>
                        <a:latin typeface="Vrinda"/>
                      </a:endParaRPr>
                    </a:p>
                  </a:txBody>
                  <a:tcPr marL="9525" marR="9525" marT="9525" marB="0" anchor="b"/>
                </a:tc>
                <a:tc>
                  <a:txBody>
                    <a:bodyPr/>
                    <a:lstStyle/>
                    <a:p>
                      <a:pPr algn="l" fontAlgn="b"/>
                      <a:endParaRPr lang="en-US" sz="1200" b="1" i="0" u="none" strike="noStrike">
                        <a:solidFill>
                          <a:srgbClr val="292934"/>
                        </a:solidFill>
                        <a:effectLst/>
                        <a:latin typeface="Vrinda"/>
                      </a:endParaRPr>
                    </a:p>
                  </a:txBody>
                  <a:tcPr marL="9525" marR="9525" marT="9525" marB="0" anchor="b"/>
                </a:tc>
                <a:tc>
                  <a:txBody>
                    <a:bodyPr/>
                    <a:lstStyle/>
                    <a:p>
                      <a:pPr algn="r" fontAlgn="b"/>
                      <a:r>
                        <a:rPr lang="en-US" sz="1200" u="none" strike="noStrike" dirty="0">
                          <a:effectLst/>
                        </a:rPr>
                        <a:t>-14</a:t>
                      </a:r>
                      <a:r>
                        <a:rPr lang="en-US" sz="1200" u="none" strike="noStrike" baseline="0" dirty="0">
                          <a:effectLst/>
                        </a:rPr>
                        <a:t> </a:t>
                      </a:r>
                      <a:r>
                        <a:rPr lang="en-US" sz="1200" u="none" strike="noStrike" dirty="0">
                          <a:effectLst/>
                        </a:rPr>
                        <a:t>%</a:t>
                      </a:r>
                      <a:endParaRPr lang="en-US" sz="1200" b="1" i="0" u="none" strike="noStrike" dirty="0">
                        <a:solidFill>
                          <a:srgbClr val="292934"/>
                        </a:solidFill>
                        <a:effectLst/>
                        <a:latin typeface="Vrinda"/>
                      </a:endParaRPr>
                    </a:p>
                  </a:txBody>
                  <a:tcPr marL="9525" marR="9525" marT="9525" marB="0" anchor="b"/>
                </a:tc>
                <a:tc>
                  <a:txBody>
                    <a:bodyPr/>
                    <a:lstStyle/>
                    <a:p>
                      <a:pPr algn="r" fontAlgn="b"/>
                      <a:r>
                        <a:rPr lang="en-US" sz="1200" u="none" strike="noStrike" dirty="0">
                          <a:effectLst/>
                        </a:rPr>
                        <a:t>-14 %</a:t>
                      </a:r>
                      <a:endParaRPr lang="en-US" sz="1200" b="1" i="0" u="none" strike="noStrike" dirty="0">
                        <a:solidFill>
                          <a:srgbClr val="292934"/>
                        </a:solidFill>
                        <a:effectLst/>
                        <a:latin typeface="Vrinda"/>
                      </a:endParaRPr>
                    </a:p>
                  </a:txBody>
                  <a:tcPr marL="9525" marR="9525" marT="9525" marB="0" anchor="b"/>
                </a:tc>
                <a:extLst>
                  <a:ext uri="{0D108BD9-81ED-4DB2-BD59-A6C34878D82A}">
                    <a16:rowId xmlns:a16="http://schemas.microsoft.com/office/drawing/2014/main" val="10016"/>
                  </a:ext>
                </a:extLst>
              </a:tr>
              <a:tr h="349862">
                <a:tc>
                  <a:txBody>
                    <a:bodyPr/>
                    <a:lstStyle/>
                    <a:p>
                      <a:pPr algn="l" fontAlgn="b"/>
                      <a:r>
                        <a:rPr lang="en-US" sz="1200" u="none" strike="noStrike">
                          <a:effectLst/>
                        </a:rPr>
                        <a:t>Winsted</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130,493,900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21,880,700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117,926,400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115,285,300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22,076,900</a:t>
                      </a:r>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a:effectLst/>
                        </a:rPr>
                        <a:t>102,528,500</a:t>
                      </a:r>
                      <a:endParaRPr lang="en-US" sz="1200" b="1" i="0" u="none" strike="noStrike">
                        <a:solidFill>
                          <a:srgbClr val="7030A0"/>
                        </a:solidFill>
                        <a:effectLst/>
                        <a:latin typeface="Vrinda"/>
                      </a:endParaRPr>
                    </a:p>
                  </a:txBody>
                  <a:tcPr marL="9525" marR="9525" marT="9525" marB="0" anchor="b"/>
                </a:tc>
                <a:tc>
                  <a:txBody>
                    <a:bodyPr/>
                    <a:lstStyle/>
                    <a:p>
                      <a:pPr algn="l" fontAlgn="b"/>
                      <a:endParaRPr lang="en-US" sz="1200" b="1" i="0" u="none" strike="noStrike">
                        <a:solidFill>
                          <a:srgbClr val="7030A0"/>
                        </a:solidFill>
                        <a:effectLst/>
                        <a:latin typeface="Vrinda"/>
                      </a:endParaRPr>
                    </a:p>
                  </a:txBody>
                  <a:tcPr marL="9525" marR="9525" marT="9525" marB="0" anchor="b"/>
                </a:tc>
                <a:tc>
                  <a:txBody>
                    <a:bodyPr/>
                    <a:lstStyle/>
                    <a:p>
                      <a:pPr algn="r" fontAlgn="b"/>
                      <a:r>
                        <a:rPr lang="en-US" sz="1200" u="none" strike="noStrike" dirty="0">
                          <a:effectLst/>
                        </a:rPr>
                        <a:t>-10 %</a:t>
                      </a:r>
                      <a:endParaRPr lang="en-US" sz="1200" b="1" i="0" u="none" strike="noStrike" dirty="0">
                        <a:solidFill>
                          <a:srgbClr val="7030A0"/>
                        </a:solidFill>
                        <a:effectLst/>
                        <a:latin typeface="Vrinda"/>
                      </a:endParaRPr>
                    </a:p>
                  </a:txBody>
                  <a:tcPr marL="9525" marR="9525" marT="9525" marB="0" anchor="b"/>
                </a:tc>
                <a:tc>
                  <a:txBody>
                    <a:bodyPr/>
                    <a:lstStyle/>
                    <a:p>
                      <a:pPr algn="r" fontAlgn="b"/>
                      <a:r>
                        <a:rPr lang="en-US" sz="1200" u="none" strike="noStrike" dirty="0">
                          <a:effectLst/>
                        </a:rPr>
                        <a:t>-13 %</a:t>
                      </a:r>
                      <a:endParaRPr lang="en-US" sz="1200" b="1" i="0" u="none" strike="noStrike" dirty="0">
                        <a:solidFill>
                          <a:srgbClr val="7030A0"/>
                        </a:solidFill>
                        <a:effectLst/>
                        <a:latin typeface="Vrinda"/>
                      </a:endParaRPr>
                    </a:p>
                  </a:txBody>
                  <a:tcPr marL="9525" marR="9525" marT="9525" marB="0" anchor="b"/>
                </a:tc>
                <a:extLst>
                  <a:ext uri="{0D108BD9-81ED-4DB2-BD59-A6C34878D82A}">
                    <a16:rowId xmlns:a16="http://schemas.microsoft.com/office/drawing/2014/main" val="10017"/>
                  </a:ext>
                </a:extLst>
              </a:tr>
            </a:tbl>
          </a:graphicData>
        </a:graphic>
      </p:graphicFrame>
      <p:sp>
        <p:nvSpPr>
          <p:cNvPr id="5" name="Title 4"/>
          <p:cNvSpPr>
            <a:spLocks noGrp="1"/>
          </p:cNvSpPr>
          <p:nvPr>
            <p:ph type="title"/>
          </p:nvPr>
        </p:nvSpPr>
        <p:spPr>
          <a:xfrm>
            <a:off x="1981200" y="152400"/>
            <a:ext cx="8229600" cy="762000"/>
          </a:xfrm>
        </p:spPr>
        <p:txBody>
          <a:bodyPr>
            <a:normAutofit/>
          </a:bodyPr>
          <a:lstStyle/>
          <a:p>
            <a:r>
              <a:rPr lang="en-US" dirty="0"/>
              <a:t>Value Changes </a:t>
            </a:r>
          </a:p>
        </p:txBody>
      </p:sp>
    </p:spTree>
    <p:extLst>
      <p:ext uri="{BB962C8B-B14F-4D97-AF65-F5344CB8AC3E}">
        <p14:creationId xmlns:p14="http://schemas.microsoft.com/office/powerpoint/2010/main" val="4073959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We are required to be between 90-105% of Market</a:t>
            </a:r>
          </a:p>
          <a:p>
            <a:r>
              <a:rPr lang="en-US" dirty="0"/>
              <a:t>Our sales study runs from October to September of each year</a:t>
            </a:r>
          </a:p>
          <a:p>
            <a:r>
              <a:rPr lang="en-US" dirty="0"/>
              <a:t>Our Agricultural ratio to the 2016 assessment is 104% </a:t>
            </a:r>
          </a:p>
          <a:p>
            <a:r>
              <a:rPr lang="en-US" dirty="0"/>
              <a:t>Our Agricultural ratio as of March for the 2017 assessment (with the CPI valuations) is 100%</a:t>
            </a:r>
          </a:p>
        </p:txBody>
      </p:sp>
      <p:sp>
        <p:nvSpPr>
          <p:cNvPr id="2" name="Title 1"/>
          <p:cNvSpPr>
            <a:spLocks noGrp="1"/>
          </p:cNvSpPr>
          <p:nvPr>
            <p:ph type="title"/>
          </p:nvPr>
        </p:nvSpPr>
        <p:spPr/>
        <p:txBody>
          <a:bodyPr/>
          <a:lstStyle/>
          <a:p>
            <a:r>
              <a:rPr lang="en-US" dirty="0"/>
              <a:t>Sales Ratio	</a:t>
            </a:r>
          </a:p>
        </p:txBody>
      </p:sp>
    </p:spTree>
    <p:extLst>
      <p:ext uri="{BB962C8B-B14F-4D97-AF65-F5344CB8AC3E}">
        <p14:creationId xmlns:p14="http://schemas.microsoft.com/office/powerpoint/2010/main" val="33626178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2613" y="1531214"/>
            <a:ext cx="8819466" cy="2554545"/>
          </a:xfrm>
          <a:prstGeom prst="rect">
            <a:avLst/>
          </a:prstGeom>
          <a:noFill/>
        </p:spPr>
        <p:txBody>
          <a:bodyPr wrap="none" rtlCol="0">
            <a:spAutoFit/>
          </a:bodyPr>
          <a:lstStyle/>
          <a:p>
            <a:r>
              <a:rPr lang="en-US" sz="3200" dirty="0"/>
              <a:t>If your county utilizes ABC type soil grading/ratings</a:t>
            </a:r>
          </a:p>
          <a:p>
            <a:r>
              <a:rPr lang="en-US" sz="3200" dirty="0"/>
              <a:t> you can apply CPI </a:t>
            </a:r>
            <a:r>
              <a:rPr lang="en-US" sz="3200" dirty="0" err="1"/>
              <a:t>indexs</a:t>
            </a:r>
            <a:r>
              <a:rPr lang="en-US" sz="3200" dirty="0"/>
              <a:t> to these as well.</a:t>
            </a:r>
          </a:p>
          <a:p>
            <a:endParaRPr lang="en-US" sz="3200" dirty="0"/>
          </a:p>
          <a:p>
            <a:endParaRPr lang="en-US" sz="3200" dirty="0"/>
          </a:p>
          <a:p>
            <a:r>
              <a:rPr lang="en-US" sz="3200" dirty="0"/>
              <a:t>Or you can simply have a single aggregate CPI rating</a:t>
            </a:r>
          </a:p>
        </p:txBody>
      </p:sp>
    </p:spTree>
    <p:extLst>
      <p:ext uri="{BB962C8B-B14F-4D97-AF65-F5344CB8AC3E}">
        <p14:creationId xmlns:p14="http://schemas.microsoft.com/office/powerpoint/2010/main" val="2205432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Here is how Stearns County soils were bracketed.</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dirty="0"/>
              <a:t>CPI soil rating 96----100===</a:t>
            </a:r>
            <a:r>
              <a:rPr lang="en-US" b="1" dirty="0"/>
              <a:t>A1 </a:t>
            </a:r>
            <a:r>
              <a:rPr lang="en-US" dirty="0"/>
              <a:t>soil</a:t>
            </a:r>
          </a:p>
          <a:p>
            <a:r>
              <a:rPr lang="en-US" dirty="0"/>
              <a:t>CPI soil rating 90------95===</a:t>
            </a:r>
            <a:r>
              <a:rPr lang="en-US" b="1" dirty="0"/>
              <a:t>A2</a:t>
            </a:r>
            <a:r>
              <a:rPr lang="en-US" dirty="0"/>
              <a:t> soil</a:t>
            </a:r>
          </a:p>
          <a:p>
            <a:r>
              <a:rPr lang="en-US" dirty="0"/>
              <a:t>CPI soil rating 85------90===</a:t>
            </a:r>
            <a:r>
              <a:rPr lang="en-US" b="1" dirty="0"/>
              <a:t>A3</a:t>
            </a:r>
            <a:r>
              <a:rPr lang="en-US" dirty="0"/>
              <a:t> soil</a:t>
            </a:r>
          </a:p>
          <a:p>
            <a:r>
              <a:rPr lang="en-US" dirty="0"/>
              <a:t>CPI soil rating 80------84===</a:t>
            </a:r>
            <a:r>
              <a:rPr lang="en-US" b="1" dirty="0"/>
              <a:t>B1</a:t>
            </a:r>
            <a:r>
              <a:rPr lang="en-US" dirty="0"/>
              <a:t> soil</a:t>
            </a:r>
          </a:p>
          <a:p>
            <a:r>
              <a:rPr lang="en-US" dirty="0"/>
              <a:t>CPI soil rating 75------79===</a:t>
            </a:r>
            <a:r>
              <a:rPr lang="en-US" b="1" dirty="0"/>
              <a:t>B2</a:t>
            </a:r>
            <a:r>
              <a:rPr lang="en-US" dirty="0"/>
              <a:t> soil</a:t>
            </a:r>
          </a:p>
          <a:p>
            <a:r>
              <a:rPr lang="en-US" dirty="0"/>
              <a:t>CPI soil rating 70------74===</a:t>
            </a:r>
            <a:r>
              <a:rPr lang="en-US" b="1" dirty="0"/>
              <a:t>B3</a:t>
            </a:r>
            <a:r>
              <a:rPr lang="en-US" dirty="0"/>
              <a:t> soil</a:t>
            </a:r>
          </a:p>
          <a:p>
            <a:r>
              <a:rPr lang="en-US" dirty="0"/>
              <a:t>CPI soil rating 60------69===</a:t>
            </a:r>
            <a:r>
              <a:rPr lang="en-US" b="1" dirty="0"/>
              <a:t>C1 </a:t>
            </a:r>
            <a:r>
              <a:rPr lang="en-US" dirty="0"/>
              <a:t>soil</a:t>
            </a:r>
          </a:p>
          <a:p>
            <a:r>
              <a:rPr lang="en-US" dirty="0"/>
              <a:t>CPI soil rating 50------59===</a:t>
            </a:r>
            <a:r>
              <a:rPr lang="en-US" b="1" dirty="0"/>
              <a:t>C2</a:t>
            </a:r>
            <a:r>
              <a:rPr lang="en-US" dirty="0"/>
              <a:t> soil</a:t>
            </a:r>
          </a:p>
          <a:p>
            <a:r>
              <a:rPr lang="en-US" dirty="0"/>
              <a:t>CPI soil rating 0--------49===</a:t>
            </a:r>
            <a:r>
              <a:rPr lang="en-US" b="1" dirty="0"/>
              <a:t>C3</a:t>
            </a:r>
            <a:r>
              <a:rPr lang="en-US" dirty="0"/>
              <a:t> soil</a:t>
            </a:r>
          </a:p>
          <a:p>
            <a:endParaRPr lang="en-US" dirty="0"/>
          </a:p>
        </p:txBody>
      </p:sp>
    </p:spTree>
    <p:extLst>
      <p:ext uri="{BB962C8B-B14F-4D97-AF65-F5344CB8AC3E}">
        <p14:creationId xmlns:p14="http://schemas.microsoft.com/office/powerpoint/2010/main" val="39262633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does this mean for landowners </a:t>
            </a:r>
          </a:p>
        </p:txBody>
      </p:sp>
      <p:sp>
        <p:nvSpPr>
          <p:cNvPr id="3" name="Content Placeholder 2"/>
          <p:cNvSpPr>
            <a:spLocks noGrp="1"/>
          </p:cNvSpPr>
          <p:nvPr>
            <p:ph idx="1"/>
          </p:nvPr>
        </p:nvSpPr>
        <p:spPr/>
        <p:txBody>
          <a:bodyPr>
            <a:normAutofit lnSpcReduction="10000"/>
          </a:bodyPr>
          <a:lstStyle/>
          <a:p>
            <a:r>
              <a:rPr lang="en-US" dirty="0"/>
              <a:t>Soils will be graded more uniformly</a:t>
            </a:r>
          </a:p>
          <a:p>
            <a:endParaRPr lang="en-US" dirty="0"/>
          </a:p>
          <a:p>
            <a:r>
              <a:rPr lang="en-US" dirty="0"/>
              <a:t>Soils will be graded like they are being marketed</a:t>
            </a:r>
          </a:p>
          <a:p>
            <a:endParaRPr lang="en-US" dirty="0"/>
          </a:p>
          <a:p>
            <a:r>
              <a:rPr lang="en-US" dirty="0"/>
              <a:t>Estimated market values and Green acres values will be more uniform and accurate.</a:t>
            </a:r>
          </a:p>
          <a:p>
            <a:endParaRPr lang="en-US" dirty="0"/>
          </a:p>
          <a:p>
            <a:r>
              <a:rPr lang="en-US" dirty="0"/>
              <a:t>This data will also be made available to the public, so it can be utilized in purchasing or selling farmland and may even become a factor in farmland rental prices.</a:t>
            </a:r>
          </a:p>
          <a:p>
            <a:endParaRPr lang="en-US" dirty="0"/>
          </a:p>
        </p:txBody>
      </p:sp>
    </p:spTree>
    <p:extLst>
      <p:ext uri="{BB962C8B-B14F-4D97-AF65-F5344CB8AC3E}">
        <p14:creationId xmlns:p14="http://schemas.microsoft.com/office/powerpoint/2010/main" val="14630193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C413A1-4464-414A-9D0F-236A3611BF1F}"/>
              </a:ext>
            </a:extLst>
          </p:cNvPr>
          <p:cNvSpPr>
            <a:spLocks noGrp="1"/>
          </p:cNvSpPr>
          <p:nvPr>
            <p:ph type="title"/>
          </p:nvPr>
        </p:nvSpPr>
        <p:spPr/>
        <p:txBody>
          <a:bodyPr/>
          <a:lstStyle/>
          <a:p>
            <a:r>
              <a:rPr lang="en-US" dirty="0"/>
              <a:t>McLeod County’s Next Step	</a:t>
            </a:r>
          </a:p>
        </p:txBody>
      </p:sp>
      <p:sp>
        <p:nvSpPr>
          <p:cNvPr id="6" name="Content Placeholder 5">
            <a:extLst>
              <a:ext uri="{FF2B5EF4-FFF2-40B4-BE49-F238E27FC236}">
                <a16:creationId xmlns:a16="http://schemas.microsoft.com/office/drawing/2014/main" id="{99C84CB1-0918-43AE-84E4-FEA12001929B}"/>
              </a:ext>
            </a:extLst>
          </p:cNvPr>
          <p:cNvSpPr>
            <a:spLocks noGrp="1"/>
          </p:cNvSpPr>
          <p:nvPr>
            <p:ph idx="1"/>
          </p:nvPr>
        </p:nvSpPr>
        <p:spPr/>
        <p:txBody>
          <a:bodyPr/>
          <a:lstStyle/>
          <a:p>
            <a:r>
              <a:rPr lang="en-US" dirty="0"/>
              <a:t>Using sales start stratifying </a:t>
            </a:r>
          </a:p>
          <a:p>
            <a:pPr lvl="1"/>
            <a:r>
              <a:rPr lang="en-US" dirty="0"/>
              <a:t>Ratios </a:t>
            </a:r>
          </a:p>
          <a:p>
            <a:pPr lvl="2"/>
            <a:r>
              <a:rPr lang="en-US" dirty="0"/>
              <a:t>To high on smaller parcels </a:t>
            </a:r>
          </a:p>
          <a:p>
            <a:pPr lvl="2"/>
            <a:r>
              <a:rPr lang="en-US" dirty="0"/>
              <a:t>To low on large parcels that are wall to </a:t>
            </a:r>
            <a:r>
              <a:rPr lang="en-US"/>
              <a:t>wall tillable</a:t>
            </a:r>
            <a:endParaRPr lang="en-US" dirty="0"/>
          </a:p>
          <a:p>
            <a:pPr marL="914400" lvl="2" indent="0">
              <a:buNone/>
            </a:pPr>
            <a:endParaRPr lang="en-US" dirty="0"/>
          </a:p>
          <a:p>
            <a:pPr lvl="1"/>
            <a:r>
              <a:rPr lang="en-US" dirty="0"/>
              <a:t>Border values an issue on the west</a:t>
            </a:r>
          </a:p>
          <a:p>
            <a:pPr marL="457200" lvl="1" indent="0">
              <a:buNone/>
            </a:pPr>
            <a:endParaRPr lang="en-US" dirty="0"/>
          </a:p>
          <a:p>
            <a:pPr lvl="1"/>
            <a:r>
              <a:rPr lang="en-US" dirty="0"/>
              <a:t>Using GIS pull out all parcels that are wall to wall tillable</a:t>
            </a:r>
          </a:p>
          <a:p>
            <a:pPr marL="457200" lvl="1" indent="0">
              <a:buNone/>
            </a:pPr>
            <a:endParaRPr lang="en-US" dirty="0"/>
          </a:p>
          <a:p>
            <a:pPr lvl="1"/>
            <a:r>
              <a:rPr lang="en-US" dirty="0"/>
              <a:t>Keep base price per acre but will be making an adjustment to large farm parcels that are all tillable</a:t>
            </a:r>
          </a:p>
        </p:txBody>
      </p:sp>
    </p:spTree>
    <p:extLst>
      <p:ext uri="{BB962C8B-B14F-4D97-AF65-F5344CB8AC3E}">
        <p14:creationId xmlns:p14="http://schemas.microsoft.com/office/powerpoint/2010/main" val="1762150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93ED-573E-448F-B582-134220991FEA}"/>
              </a:ext>
            </a:extLst>
          </p:cNvPr>
          <p:cNvSpPr>
            <a:spLocks noGrp="1"/>
          </p:cNvSpPr>
          <p:nvPr>
            <p:ph type="title"/>
          </p:nvPr>
        </p:nvSpPr>
        <p:spPr/>
        <p:txBody>
          <a:bodyPr/>
          <a:lstStyle/>
          <a:p>
            <a:r>
              <a:rPr lang="en-US" dirty="0"/>
              <a:t>House / Garage and Site</a:t>
            </a:r>
          </a:p>
        </p:txBody>
      </p:sp>
      <p:sp>
        <p:nvSpPr>
          <p:cNvPr id="3" name="Content Placeholder 2">
            <a:extLst>
              <a:ext uri="{FF2B5EF4-FFF2-40B4-BE49-F238E27FC236}">
                <a16:creationId xmlns:a16="http://schemas.microsoft.com/office/drawing/2014/main" id="{98EBCE5D-F4AD-494A-8258-8FB5DE4144EC}"/>
              </a:ext>
            </a:extLst>
          </p:cNvPr>
          <p:cNvSpPr>
            <a:spLocks noGrp="1"/>
          </p:cNvSpPr>
          <p:nvPr>
            <p:ph idx="1"/>
          </p:nvPr>
        </p:nvSpPr>
        <p:spPr/>
        <p:txBody>
          <a:bodyPr/>
          <a:lstStyle/>
          <a:p>
            <a:r>
              <a:rPr lang="en-US" dirty="0"/>
              <a:t>It is important to identify </a:t>
            </a:r>
          </a:p>
          <a:p>
            <a:pPr marL="457200" lvl="1" indent="0">
              <a:buNone/>
            </a:pPr>
            <a:r>
              <a:rPr lang="en-US" dirty="0"/>
              <a:t>Allocation of value used for state aids, referendum market values, property tax refund calculations, disabled veterans market value exclusion, etc.</a:t>
            </a:r>
          </a:p>
          <a:p>
            <a:pPr marL="457200" lvl="1" indent="0">
              <a:buNone/>
            </a:pPr>
            <a:endParaRPr lang="en-US" dirty="0"/>
          </a:p>
          <a:p>
            <a:r>
              <a:rPr lang="en-US" dirty="0"/>
              <a:t>Land value should be uniform within taxing entity unless justifiable</a:t>
            </a:r>
          </a:p>
          <a:p>
            <a:pPr marL="0" indent="0">
              <a:buNone/>
            </a:pPr>
            <a:r>
              <a:rPr lang="en-US" dirty="0"/>
              <a:t>	example: site next to a lake may have a different value due to the 		influence of the water</a:t>
            </a:r>
          </a:p>
          <a:p>
            <a:pPr marL="0" indent="0">
              <a:buNone/>
            </a:pP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22308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8FF3DA-60EC-4E88-B61D-6FFF1E49B352}"/>
              </a:ext>
            </a:extLst>
          </p:cNvPr>
          <p:cNvSpPr>
            <a:spLocks noGrp="1"/>
          </p:cNvSpPr>
          <p:nvPr>
            <p:ph type="title"/>
          </p:nvPr>
        </p:nvSpPr>
        <p:spPr>
          <a:xfrm>
            <a:off x="838200" y="365125"/>
            <a:ext cx="10515600" cy="5477535"/>
          </a:xfrm>
        </p:spPr>
        <p:txBody>
          <a:bodyPr/>
          <a:lstStyle/>
          <a:p>
            <a:pPr algn="ctr"/>
            <a:r>
              <a:rPr lang="en-US" dirty="0"/>
              <a:t>Questions?</a:t>
            </a:r>
          </a:p>
        </p:txBody>
      </p:sp>
    </p:spTree>
    <p:extLst>
      <p:ext uri="{BB962C8B-B14F-4D97-AF65-F5344CB8AC3E}">
        <p14:creationId xmlns:p14="http://schemas.microsoft.com/office/powerpoint/2010/main" val="3555461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14600"/>
            <a:ext cx="8229600" cy="1143000"/>
          </a:xfrm>
        </p:spPr>
        <p:txBody>
          <a:bodyPr/>
          <a:lstStyle/>
          <a:p>
            <a:pPr>
              <a:defRPr/>
            </a:pPr>
            <a:r>
              <a:rPr lang="en-US" dirty="0"/>
              <a:t>Land Management</a:t>
            </a:r>
          </a:p>
        </p:txBody>
      </p:sp>
    </p:spTree>
    <p:extLst>
      <p:ext uri="{BB962C8B-B14F-4D97-AF65-F5344CB8AC3E}">
        <p14:creationId xmlns:p14="http://schemas.microsoft.com/office/powerpoint/2010/main" val="20651865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Land Management</a:t>
            </a:r>
          </a:p>
        </p:txBody>
      </p:sp>
      <p:sp>
        <p:nvSpPr>
          <p:cNvPr id="3" name="Content Placeholder 2"/>
          <p:cNvSpPr>
            <a:spLocks noGrp="1"/>
          </p:cNvSpPr>
          <p:nvPr>
            <p:ph idx="1"/>
          </p:nvPr>
        </p:nvSpPr>
        <p:spPr/>
        <p:txBody>
          <a:bodyPr/>
          <a:lstStyle/>
          <a:p>
            <a:r>
              <a:rPr lang="en-US" dirty="0" err="1"/>
              <a:t>Irrigration</a:t>
            </a:r>
            <a:endParaRPr lang="en-US" dirty="0"/>
          </a:p>
          <a:p>
            <a:r>
              <a:rPr lang="en-US" dirty="0"/>
              <a:t>Tiling</a:t>
            </a:r>
          </a:p>
          <a:p>
            <a:r>
              <a:rPr lang="en-US" dirty="0"/>
              <a:t>Terracing</a:t>
            </a:r>
          </a:p>
          <a:p>
            <a:r>
              <a:rPr lang="en-US" dirty="0"/>
              <a:t>Contour Farming</a:t>
            </a:r>
          </a:p>
          <a:p>
            <a:r>
              <a:rPr lang="en-US" dirty="0"/>
              <a:t>Manure Management</a:t>
            </a:r>
          </a:p>
          <a:p>
            <a:r>
              <a:rPr lang="en-US" dirty="0"/>
              <a:t>Grazing Practices</a:t>
            </a:r>
          </a:p>
        </p:txBody>
      </p:sp>
    </p:spTree>
    <p:extLst>
      <p:ext uri="{BB962C8B-B14F-4D97-AF65-F5344CB8AC3E}">
        <p14:creationId xmlns:p14="http://schemas.microsoft.com/office/powerpoint/2010/main" val="762289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381000"/>
            <a:ext cx="8229600" cy="1828800"/>
          </a:xfrm>
        </p:spPr>
        <p:txBody>
          <a:bodyPr anchor="ctr"/>
          <a:lstStyle/>
          <a:p>
            <a:r>
              <a:rPr lang="en-US" dirty="0"/>
              <a:t>Irrigation</a:t>
            </a:r>
          </a:p>
        </p:txBody>
      </p:sp>
      <p:sp>
        <p:nvSpPr>
          <p:cNvPr id="3" name="Subtitle 2"/>
          <p:cNvSpPr>
            <a:spLocks noGrp="1"/>
          </p:cNvSpPr>
          <p:nvPr>
            <p:ph type="subTitle" idx="1"/>
          </p:nvPr>
        </p:nvSpPr>
        <p:spPr>
          <a:xfrm>
            <a:off x="2895600" y="2057400"/>
            <a:ext cx="6400800" cy="3026898"/>
          </a:xfrm>
        </p:spPr>
        <p:txBody>
          <a:bodyPr/>
          <a:lstStyle/>
          <a:p>
            <a:r>
              <a:rPr lang="en-US" dirty="0"/>
              <a:t>Natural</a:t>
            </a:r>
          </a:p>
          <a:p>
            <a:r>
              <a:rPr lang="en-US" dirty="0"/>
              <a:t>Pivot</a:t>
            </a:r>
          </a:p>
          <a:p>
            <a:r>
              <a:rPr lang="en-US" dirty="0"/>
              <a:t>Traveling Gun</a:t>
            </a:r>
          </a:p>
        </p:txBody>
      </p:sp>
    </p:spTree>
    <p:extLst>
      <p:ext uri="{BB962C8B-B14F-4D97-AF65-F5344CB8AC3E}">
        <p14:creationId xmlns:p14="http://schemas.microsoft.com/office/powerpoint/2010/main" val="3694241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Farmland in Idaho being irrigated by a large spray-irrigation syste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8001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4359" name="Rectangle 7"/>
          <p:cNvSpPr>
            <a:spLocks noGrp="1" noChangeArrowheads="1"/>
          </p:cNvSpPr>
          <p:nvPr>
            <p:ph type="title"/>
          </p:nvPr>
        </p:nvSpPr>
        <p:spPr>
          <a:xfrm>
            <a:off x="1981200" y="5715000"/>
            <a:ext cx="8229600" cy="1143000"/>
          </a:xfrm>
        </p:spPr>
        <p:txBody>
          <a:bodyPr/>
          <a:lstStyle/>
          <a:p>
            <a:pPr eaLnBrk="1" hangingPunct="1">
              <a:defRPr/>
            </a:pPr>
            <a:r>
              <a:rPr lang="en-US" altLang="en-US" dirty="0"/>
              <a:t>Center Pivot Irrigation</a:t>
            </a:r>
          </a:p>
        </p:txBody>
      </p:sp>
    </p:spTree>
    <p:extLst>
      <p:ext uri="{BB962C8B-B14F-4D97-AF65-F5344CB8AC3E}">
        <p14:creationId xmlns:p14="http://schemas.microsoft.com/office/powerpoint/2010/main" val="23534591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09600"/>
            <a:ext cx="8216832"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021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610" name="Rectangle 2"/>
          <p:cNvSpPr>
            <a:spLocks noGrp="1" noChangeArrowheads="1"/>
          </p:cNvSpPr>
          <p:nvPr>
            <p:ph type="title"/>
          </p:nvPr>
        </p:nvSpPr>
        <p:spPr>
          <a:xfrm>
            <a:off x="1981200" y="5715000"/>
            <a:ext cx="8229600" cy="1143000"/>
          </a:xfrm>
        </p:spPr>
        <p:txBody>
          <a:bodyPr>
            <a:normAutofit fontScale="90000"/>
          </a:bodyPr>
          <a:lstStyle/>
          <a:p>
            <a:pPr eaLnBrk="1" hangingPunct="1">
              <a:defRPr/>
            </a:pPr>
            <a:r>
              <a:rPr lang="en-US" altLang="en-US" sz="4000" dirty="0"/>
              <a:t>A portable center pivot-used on smaller fields</a:t>
            </a:r>
          </a:p>
        </p:txBody>
      </p:sp>
      <p:pic>
        <p:nvPicPr>
          <p:cNvPr id="22531" name="Picture 4" descr="Portable pivo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304800"/>
            <a:ext cx="7442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7212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5"/>
          <p:cNvSpPr>
            <a:spLocks noGrp="1" noChangeArrowheads="1"/>
          </p:cNvSpPr>
          <p:nvPr>
            <p:ph type="title" idx="4294967295"/>
          </p:nvPr>
        </p:nvSpPr>
        <p:spPr>
          <a:xfrm>
            <a:off x="1524000" y="5715000"/>
            <a:ext cx="9144000" cy="762000"/>
          </a:xfrm>
        </p:spPr>
        <p:txBody>
          <a:bodyPr>
            <a:normAutofit fontScale="90000"/>
          </a:bodyPr>
          <a:lstStyle/>
          <a:p>
            <a:pPr eaLnBrk="1" hangingPunct="1">
              <a:buSzPct val="70000"/>
              <a:defRPr/>
            </a:pPr>
            <a:br>
              <a:rPr lang="en-US" altLang="en-US" dirty="0"/>
            </a:br>
            <a:r>
              <a:rPr lang="en-US" altLang="en-US" dirty="0"/>
              <a:t>Traveling Irrigation Gun</a:t>
            </a:r>
          </a:p>
        </p:txBody>
      </p:sp>
      <p:graphicFrame>
        <p:nvGraphicFramePr>
          <p:cNvPr id="23555" name="Object 4"/>
          <p:cNvGraphicFramePr>
            <a:graphicFrameLocks noGrp="1" noChangeAspect="1"/>
          </p:cNvGraphicFramePr>
          <p:nvPr>
            <p:ph idx="4294967295"/>
          </p:nvPr>
        </p:nvGraphicFramePr>
        <p:xfrm>
          <a:off x="1524000" y="304800"/>
          <a:ext cx="8382000" cy="5257800"/>
        </p:xfrm>
        <a:graphic>
          <a:graphicData uri="http://schemas.openxmlformats.org/presentationml/2006/ole">
            <mc:AlternateContent xmlns:mc="http://schemas.openxmlformats.org/markup-compatibility/2006">
              <mc:Choice xmlns:v="urn:schemas-microsoft-com:vml" Requires="v">
                <p:oleObj spid="_x0000_s1043" name="Photo Editor Photo" r:id="rId4" imgW="12193702" imgH="9142857" progId="MSPhotoEd.3">
                  <p:embed/>
                </p:oleObj>
              </mc:Choice>
              <mc:Fallback>
                <p:oleObj name="Photo Editor Photo" r:id="rId4" imgW="12193702" imgH="9142857" progId="MSPhotoEd.3">
                  <p:embed/>
                  <p:pic>
                    <p:nvPicPr>
                      <p:cNvPr id="23555"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048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083628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P809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1000"/>
            <a:ext cx="80772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9" name="Rectangle 13"/>
          <p:cNvSpPr>
            <a:spLocks noGrp="1" noChangeArrowheads="1"/>
          </p:cNvSpPr>
          <p:nvPr>
            <p:ph type="title" idx="4294967295"/>
          </p:nvPr>
        </p:nvSpPr>
        <p:spPr>
          <a:xfrm>
            <a:off x="1524000" y="5791200"/>
            <a:ext cx="9144000" cy="838200"/>
          </a:xfrm>
        </p:spPr>
        <p:txBody>
          <a:bodyPr>
            <a:normAutofit fontScale="90000"/>
          </a:bodyPr>
          <a:lstStyle/>
          <a:p>
            <a:pPr eaLnBrk="1" hangingPunct="1">
              <a:buSzPct val="70000"/>
              <a:defRPr/>
            </a:pPr>
            <a:br>
              <a:rPr lang="en-US" altLang="en-US" sz="4000" dirty="0"/>
            </a:br>
            <a:r>
              <a:rPr lang="en-US" altLang="en-US" sz="4000" dirty="0"/>
              <a:t>Path from a Traveling Gun</a:t>
            </a:r>
          </a:p>
        </p:txBody>
      </p:sp>
    </p:spTree>
    <p:extLst>
      <p:ext uri="{BB962C8B-B14F-4D97-AF65-F5344CB8AC3E}">
        <p14:creationId xmlns:p14="http://schemas.microsoft.com/office/powerpoint/2010/main" val="16415419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lstStyle/>
          <a:p>
            <a:r>
              <a:rPr lang="en-US" dirty="0"/>
              <a:t>Drip Irrigation</a:t>
            </a:r>
          </a:p>
        </p:txBody>
      </p:sp>
      <p:sp>
        <p:nvSpPr>
          <p:cNvPr id="3" name="Content Placeholder 2"/>
          <p:cNvSpPr>
            <a:spLocks noGrp="1"/>
          </p:cNvSpPr>
          <p:nvPr>
            <p:ph idx="1"/>
          </p:nvPr>
        </p:nvSpPr>
        <p:spPr/>
        <p:txBody>
          <a:bodyPr/>
          <a:lstStyle/>
          <a:p>
            <a:pPr marL="137160" indent="0">
              <a:buNone/>
            </a:pP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47801"/>
            <a:ext cx="8337324"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491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6AFF9-7079-48ED-BF68-C470930B2F9C}"/>
              </a:ext>
            </a:extLst>
          </p:cNvPr>
          <p:cNvSpPr>
            <a:spLocks noGrp="1"/>
          </p:cNvSpPr>
          <p:nvPr>
            <p:ph type="title"/>
          </p:nvPr>
        </p:nvSpPr>
        <p:spPr/>
        <p:txBody>
          <a:bodyPr>
            <a:normAutofit/>
          </a:bodyPr>
          <a:lstStyle/>
          <a:p>
            <a:r>
              <a:rPr lang="en-US" dirty="0"/>
              <a:t>Dwelling(s) on 2a property</a:t>
            </a:r>
            <a:br>
              <a:rPr lang="en-US" b="1" dirty="0"/>
            </a:br>
            <a:endParaRPr lang="en-US" dirty="0"/>
          </a:p>
        </p:txBody>
      </p:sp>
      <p:sp>
        <p:nvSpPr>
          <p:cNvPr id="3" name="Content Placeholder 2">
            <a:extLst>
              <a:ext uri="{FF2B5EF4-FFF2-40B4-BE49-F238E27FC236}">
                <a16:creationId xmlns:a16="http://schemas.microsoft.com/office/drawing/2014/main" id="{73290B6C-72DC-40EA-861F-67B8FF6A4595}"/>
              </a:ext>
            </a:extLst>
          </p:cNvPr>
          <p:cNvSpPr>
            <a:spLocks noGrp="1"/>
          </p:cNvSpPr>
          <p:nvPr>
            <p:ph idx="1"/>
          </p:nvPr>
        </p:nvSpPr>
        <p:spPr/>
        <p:txBody>
          <a:bodyPr>
            <a:normAutofit fontScale="92500"/>
          </a:bodyPr>
          <a:lstStyle/>
          <a:p>
            <a:r>
              <a:rPr lang="en-US" dirty="0"/>
              <a:t>Assessors must split one acre and tie that value to the dwelling.  Four possible scenarios listed below:</a:t>
            </a:r>
          </a:p>
          <a:p>
            <a:pPr marL="0" indent="0">
              <a:buNone/>
            </a:pPr>
            <a:endParaRPr lang="en-US" dirty="0"/>
          </a:p>
          <a:p>
            <a:pPr lvl="1"/>
            <a:r>
              <a:rPr lang="en-US" dirty="0"/>
              <a:t>Class 2a HGA (1.00% class rate) if homesteaded by the owner or a qualifying relative </a:t>
            </a:r>
          </a:p>
          <a:p>
            <a:pPr lvl="1"/>
            <a:r>
              <a:rPr lang="en-US" dirty="0"/>
              <a:t>Class 4bb(2) (1.00% class rate) non-homestead dwelling if only dwelling on parcel </a:t>
            </a:r>
          </a:p>
          <a:p>
            <a:pPr lvl="1"/>
            <a:r>
              <a:rPr lang="en-US" dirty="0"/>
              <a:t>Class 4b(3) (1.25% class rate) non-homestead dwelling on parcel containing two or three residential units </a:t>
            </a:r>
          </a:p>
          <a:p>
            <a:pPr lvl="1"/>
            <a:r>
              <a:rPr lang="en-US" dirty="0"/>
              <a:t>Class 4c(12) (1.00% class rate) Seasonal Recreational use dwelling</a:t>
            </a:r>
          </a:p>
          <a:p>
            <a:r>
              <a:rPr lang="en-US" dirty="0"/>
              <a:t>Remember any farm buildings located on the one-acre site area should </a:t>
            </a:r>
            <a:r>
              <a:rPr lang="en-US" u="sng" dirty="0"/>
              <a:t>not</a:t>
            </a:r>
            <a:r>
              <a:rPr lang="en-US" dirty="0"/>
              <a:t> be included in the HGA.</a:t>
            </a:r>
            <a:br>
              <a:rPr lang="en-US" dirty="0"/>
            </a:br>
            <a:endParaRPr lang="en-US" dirty="0"/>
          </a:p>
          <a:p>
            <a:endParaRPr lang="en-US" dirty="0"/>
          </a:p>
        </p:txBody>
      </p:sp>
    </p:spTree>
    <p:extLst>
      <p:ext uri="{BB962C8B-B14F-4D97-AF65-F5344CB8AC3E}">
        <p14:creationId xmlns:p14="http://schemas.microsoft.com/office/powerpoint/2010/main" val="42152480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Tiling</a:t>
            </a:r>
          </a:p>
        </p:txBody>
      </p:sp>
      <p:sp>
        <p:nvSpPr>
          <p:cNvPr id="3" name="Content Placeholder 2"/>
          <p:cNvSpPr>
            <a:spLocks noGrp="1"/>
          </p:cNvSpPr>
          <p:nvPr>
            <p:ph idx="1"/>
          </p:nvPr>
        </p:nvSpPr>
        <p:spPr/>
        <p:txBody>
          <a:bodyPr/>
          <a:lstStyle/>
          <a:p>
            <a:pPr marL="137160" indent="0">
              <a:buNone/>
            </a:pPr>
            <a:r>
              <a:rPr lang="en-US" dirty="0"/>
              <a:t>Most common type of tiling is the use of corrugated plastic tubing – they have small perforations to allow water entry.</a:t>
            </a:r>
          </a:p>
          <a:p>
            <a:pPr marL="137160" indent="0">
              <a:buNone/>
            </a:pPr>
            <a:endParaRPr lang="en-US" dirty="0"/>
          </a:p>
          <a:p>
            <a:pPr marL="137160" indent="0">
              <a:buNone/>
            </a:pPr>
            <a:r>
              <a:rPr lang="en-US" dirty="0"/>
              <a:t>There is commonly a tile inlet at lower areas where water is more likely to pool.</a:t>
            </a:r>
          </a:p>
          <a:p>
            <a:pPr marL="137160" indent="0">
              <a:buNone/>
            </a:pPr>
            <a:endParaRPr lang="en-US" dirty="0"/>
          </a:p>
          <a:p>
            <a:pPr marL="137160" indent="0">
              <a:buNone/>
            </a:pPr>
            <a:r>
              <a:rPr lang="en-US" dirty="0"/>
              <a:t>Tile is put in at a slope to help with the drainage.</a:t>
            </a:r>
          </a:p>
        </p:txBody>
      </p:sp>
    </p:spTree>
    <p:extLst>
      <p:ext uri="{BB962C8B-B14F-4D97-AF65-F5344CB8AC3E}">
        <p14:creationId xmlns:p14="http://schemas.microsoft.com/office/powerpoint/2010/main" val="30762869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000125"/>
            <a:ext cx="857250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6523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218" y="228600"/>
            <a:ext cx="67056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2260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294" y="1323469"/>
            <a:ext cx="8214507" cy="446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3847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9" name="Rectangle 5"/>
          <p:cNvSpPr>
            <a:spLocks noGrp="1" noChangeArrowheads="1"/>
          </p:cNvSpPr>
          <p:nvPr>
            <p:ph type="title"/>
          </p:nvPr>
        </p:nvSpPr>
        <p:spPr>
          <a:xfrm>
            <a:off x="1828800" y="5410200"/>
            <a:ext cx="8229600" cy="1143000"/>
          </a:xfrm>
        </p:spPr>
        <p:txBody>
          <a:bodyPr/>
          <a:lstStyle/>
          <a:p>
            <a:pPr eaLnBrk="1" hangingPunct="1">
              <a:buSzPct val="70000"/>
              <a:defRPr/>
            </a:pPr>
            <a:r>
              <a:rPr lang="en-US" altLang="en-US" sz="4000" dirty="0"/>
              <a:t>Tile inlet in field</a:t>
            </a:r>
          </a:p>
        </p:txBody>
      </p:sp>
      <p:sp>
        <p:nvSpPr>
          <p:cNvPr id="2" name="Content Placeholder 1"/>
          <p:cNvSpPr>
            <a:spLocks noGrp="1"/>
          </p:cNvSpPr>
          <p:nvPr>
            <p:ph idx="1"/>
          </p:nvPr>
        </p:nvSpPr>
        <p:spPr>
          <a:xfrm>
            <a:off x="1530928" y="152401"/>
            <a:ext cx="9137073" cy="5109423"/>
          </a:xfrm>
        </p:spPr>
        <p:txBody>
          <a:bodyPr/>
          <a:lstStyle/>
          <a:p>
            <a:endParaRPr lang="en-US" dirty="0"/>
          </a:p>
        </p:txBody>
      </p:sp>
      <p:pic>
        <p:nvPicPr>
          <p:cNvPr id="2081"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7783"/>
            <a:ext cx="8915400" cy="511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7525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Types of Tile inlets </a:t>
            </a:r>
          </a:p>
        </p:txBody>
      </p:sp>
      <p:sp>
        <p:nvSpPr>
          <p:cNvPr id="5" name="Content Placeholder 4"/>
          <p:cNvSpPr>
            <a:spLocks noGrp="1"/>
          </p:cNvSpPr>
          <p:nvPr>
            <p:ph sz="half" idx="1"/>
          </p:nvPr>
        </p:nvSpPr>
        <p:spPr/>
        <p:txBody>
          <a:bodyPr/>
          <a:lstStyle/>
          <a:p>
            <a:endParaRPr lang="en-US" dirty="0"/>
          </a:p>
        </p:txBody>
      </p:sp>
      <p:sp>
        <p:nvSpPr>
          <p:cNvPr id="6" name="Content Placeholder 5"/>
          <p:cNvSpPr>
            <a:spLocks noGrp="1"/>
          </p:cNvSpPr>
          <p:nvPr>
            <p:ph sz="half" idx="2"/>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0"/>
            <a:ext cx="44958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1" y="1524000"/>
            <a:ext cx="37052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92465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5" name="Rectangle 5"/>
          <p:cNvSpPr>
            <a:spLocks noGrp="1" noChangeArrowheads="1"/>
          </p:cNvSpPr>
          <p:nvPr>
            <p:ph type="title" idx="4294967295"/>
          </p:nvPr>
        </p:nvSpPr>
        <p:spPr>
          <a:xfrm>
            <a:off x="1676400" y="5410200"/>
            <a:ext cx="8991600" cy="914400"/>
          </a:xfrm>
        </p:spPr>
        <p:txBody>
          <a:bodyPr/>
          <a:lstStyle/>
          <a:p>
            <a:pPr eaLnBrk="1" hangingPunct="1">
              <a:buSzPct val="70000"/>
              <a:defRPr/>
            </a:pPr>
            <a:r>
              <a:rPr lang="en-US" altLang="en-US" sz="4000" dirty="0"/>
              <a:t>Tile Outlet</a:t>
            </a:r>
          </a:p>
        </p:txBody>
      </p:sp>
      <p:graphicFrame>
        <p:nvGraphicFramePr>
          <p:cNvPr id="26627" name="Object 4"/>
          <p:cNvGraphicFramePr>
            <a:graphicFrameLocks noGrp="1" noChangeAspect="1"/>
          </p:cNvGraphicFramePr>
          <p:nvPr>
            <p:ph idx="4294967295"/>
          </p:nvPr>
        </p:nvGraphicFramePr>
        <p:xfrm>
          <a:off x="1524000" y="0"/>
          <a:ext cx="8458200" cy="4953000"/>
        </p:xfrm>
        <a:graphic>
          <a:graphicData uri="http://schemas.openxmlformats.org/presentationml/2006/ole">
            <mc:AlternateContent xmlns:mc="http://schemas.openxmlformats.org/markup-compatibility/2006">
              <mc:Choice xmlns:v="urn:schemas-microsoft-com:vml" Requires="v">
                <p:oleObj spid="_x0000_s2067" name="Photo Editor Photo" r:id="rId4" imgW="12193702" imgH="9142857" progId="MSPhotoEd.3">
                  <p:embed/>
                </p:oleObj>
              </mc:Choice>
              <mc:Fallback>
                <p:oleObj name="Photo Editor Photo" r:id="rId4" imgW="12193702" imgH="9142857" progId="MSPhotoEd.3">
                  <p:embed/>
                  <p:pic>
                    <p:nvPicPr>
                      <p:cNvPr id="26627"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84582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334122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26161"/>
            <a:ext cx="7866318" cy="514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7999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9" name="Rectangle 5"/>
          <p:cNvSpPr>
            <a:spLocks noGrp="1" noChangeArrowheads="1"/>
          </p:cNvSpPr>
          <p:nvPr>
            <p:ph type="title" idx="4294967295"/>
          </p:nvPr>
        </p:nvSpPr>
        <p:spPr>
          <a:xfrm>
            <a:off x="1524000" y="5791200"/>
            <a:ext cx="9144000" cy="762000"/>
          </a:xfrm>
        </p:spPr>
        <p:txBody>
          <a:bodyPr/>
          <a:lstStyle/>
          <a:p>
            <a:pPr eaLnBrk="1" hangingPunct="1">
              <a:buSzPct val="70000"/>
              <a:defRPr/>
            </a:pPr>
            <a:r>
              <a:rPr lang="en-US" altLang="en-US" sz="4000" dirty="0"/>
              <a:t>Terrace</a:t>
            </a:r>
          </a:p>
        </p:txBody>
      </p:sp>
      <p:graphicFrame>
        <p:nvGraphicFramePr>
          <p:cNvPr id="27651" name="Object 4"/>
          <p:cNvGraphicFramePr>
            <a:graphicFrameLocks noGrp="1" noChangeAspect="1"/>
          </p:cNvGraphicFramePr>
          <p:nvPr>
            <p:ph idx="4294967295"/>
            <p:extLst/>
          </p:nvPr>
        </p:nvGraphicFramePr>
        <p:xfrm>
          <a:off x="2057400" y="533400"/>
          <a:ext cx="7924800" cy="5029200"/>
        </p:xfrm>
        <a:graphic>
          <a:graphicData uri="http://schemas.openxmlformats.org/presentationml/2006/ole">
            <mc:AlternateContent xmlns:mc="http://schemas.openxmlformats.org/markup-compatibility/2006">
              <mc:Choice xmlns:v="urn:schemas-microsoft-com:vml" Requires="v">
                <p:oleObj spid="_x0000_s3091" name="Photo Editor Photo" r:id="rId4" imgW="12193702" imgH="9142857" progId="MSPhotoEd.3">
                  <p:embed/>
                </p:oleObj>
              </mc:Choice>
              <mc:Fallback>
                <p:oleObj name="Photo Editor Photo" r:id="rId4" imgW="12193702" imgH="9142857" progId="MSPhotoEd.3">
                  <p:embed/>
                  <p:pic>
                    <p:nvPicPr>
                      <p:cNvPr id="27651"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33400"/>
                        <a:ext cx="7924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957045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 descr="Photo of grass water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8600"/>
            <a:ext cx="8229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11"/>
          <p:cNvSpPr txBox="1">
            <a:spLocks noChangeArrowheads="1"/>
          </p:cNvSpPr>
          <p:nvPr/>
        </p:nvSpPr>
        <p:spPr bwMode="auto">
          <a:xfrm>
            <a:off x="1524000" y="6096001"/>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400">
                <a:solidFill>
                  <a:schemeClr val="tx1"/>
                </a:solidFill>
                <a:latin typeface="Arial" pitchFamily="34" charset="0"/>
              </a:defRPr>
            </a:lvl1pPr>
            <a:lvl2pPr marL="742950" indent="-285750">
              <a:defRPr sz="4400">
                <a:solidFill>
                  <a:schemeClr val="tx1"/>
                </a:solidFill>
                <a:latin typeface="Arial" pitchFamily="34" charset="0"/>
              </a:defRPr>
            </a:lvl2pPr>
            <a:lvl3pPr marL="1143000" indent="-228600">
              <a:defRPr sz="4400">
                <a:solidFill>
                  <a:schemeClr val="tx1"/>
                </a:solidFill>
                <a:latin typeface="Arial" pitchFamily="34" charset="0"/>
              </a:defRPr>
            </a:lvl3pPr>
            <a:lvl4pPr marL="1600200" indent="-228600">
              <a:defRPr sz="4400">
                <a:solidFill>
                  <a:schemeClr val="tx1"/>
                </a:solidFill>
                <a:latin typeface="Arial" pitchFamily="34" charset="0"/>
              </a:defRPr>
            </a:lvl4pPr>
            <a:lvl5pPr marL="2057400" indent="-228600">
              <a:defRPr sz="4400">
                <a:solidFill>
                  <a:schemeClr val="tx1"/>
                </a:solidFill>
                <a:latin typeface="Arial" pitchFamily="34" charset="0"/>
              </a:defRPr>
            </a:lvl5pPr>
            <a:lvl6pPr marL="2514600" indent="-228600" algn="ctr" eaLnBrk="0" fontAlgn="base" hangingPunct="0">
              <a:spcBef>
                <a:spcPct val="0"/>
              </a:spcBef>
              <a:spcAft>
                <a:spcPct val="0"/>
              </a:spcAft>
              <a:defRPr sz="4400">
                <a:solidFill>
                  <a:schemeClr val="tx1"/>
                </a:solidFill>
                <a:latin typeface="Arial" pitchFamily="34" charset="0"/>
              </a:defRPr>
            </a:lvl6pPr>
            <a:lvl7pPr marL="2971800" indent="-228600" algn="ctr" eaLnBrk="0" fontAlgn="base" hangingPunct="0">
              <a:spcBef>
                <a:spcPct val="0"/>
              </a:spcBef>
              <a:spcAft>
                <a:spcPct val="0"/>
              </a:spcAft>
              <a:defRPr sz="4400">
                <a:solidFill>
                  <a:schemeClr val="tx1"/>
                </a:solidFill>
                <a:latin typeface="Arial" pitchFamily="34" charset="0"/>
              </a:defRPr>
            </a:lvl7pPr>
            <a:lvl8pPr marL="3429000" indent="-228600" algn="ctr" eaLnBrk="0" fontAlgn="base" hangingPunct="0">
              <a:spcBef>
                <a:spcPct val="0"/>
              </a:spcBef>
              <a:spcAft>
                <a:spcPct val="0"/>
              </a:spcAft>
              <a:defRPr sz="4400">
                <a:solidFill>
                  <a:schemeClr val="tx1"/>
                </a:solidFill>
                <a:latin typeface="Arial" pitchFamily="34" charset="0"/>
              </a:defRPr>
            </a:lvl8pPr>
            <a:lvl9pPr marL="3886200" indent="-228600" algn="ctr" eaLnBrk="0" fontAlgn="base" hangingPunct="0">
              <a:spcBef>
                <a:spcPct val="0"/>
              </a:spcBef>
              <a:spcAft>
                <a:spcPct val="0"/>
              </a:spcAft>
              <a:defRPr sz="4400">
                <a:solidFill>
                  <a:schemeClr val="tx1"/>
                </a:solidFill>
                <a:latin typeface="Arial" pitchFamily="34" charset="0"/>
              </a:defRPr>
            </a:lvl9pPr>
          </a:lstStyle>
          <a:p>
            <a:r>
              <a:rPr lang="en-US" altLang="en-US" sz="4000"/>
              <a:t>   Grassed waterway</a:t>
            </a:r>
          </a:p>
        </p:txBody>
      </p:sp>
    </p:spTree>
    <p:extLst>
      <p:ext uri="{BB962C8B-B14F-4D97-AF65-F5344CB8AC3E}">
        <p14:creationId xmlns:p14="http://schemas.microsoft.com/office/powerpoint/2010/main" val="3983619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B69D5E-974C-46A2-B0E9-021223C6CDA8}"/>
              </a:ext>
            </a:extLst>
          </p:cNvPr>
          <p:cNvSpPr>
            <a:spLocks noGrp="1"/>
          </p:cNvSpPr>
          <p:nvPr>
            <p:ph type="title"/>
          </p:nvPr>
        </p:nvSpPr>
        <p:spPr>
          <a:xfrm>
            <a:off x="108735" y="169917"/>
            <a:ext cx="10515600" cy="795854"/>
          </a:xfrm>
        </p:spPr>
        <p:txBody>
          <a:bodyPr/>
          <a:lstStyle/>
          <a:p>
            <a:r>
              <a:rPr lang="en-US" dirty="0"/>
              <a:t>Split Class – When Commercial</a:t>
            </a:r>
          </a:p>
        </p:txBody>
      </p:sp>
      <p:sp>
        <p:nvSpPr>
          <p:cNvPr id="4" name="Content Placeholder 3">
            <a:extLst>
              <a:ext uri="{FF2B5EF4-FFF2-40B4-BE49-F238E27FC236}">
                <a16:creationId xmlns:a16="http://schemas.microsoft.com/office/drawing/2014/main" id="{4C32916B-5DD2-44F9-ADE6-87197FDE20C4}"/>
              </a:ext>
            </a:extLst>
          </p:cNvPr>
          <p:cNvSpPr>
            <a:spLocks noGrp="1"/>
          </p:cNvSpPr>
          <p:nvPr>
            <p:ph idx="1"/>
          </p:nvPr>
        </p:nvSpPr>
        <p:spPr>
          <a:xfrm>
            <a:off x="184935" y="883578"/>
            <a:ext cx="11578975" cy="5804505"/>
          </a:xfrm>
        </p:spPr>
        <p:txBody>
          <a:bodyPr>
            <a:normAutofit/>
          </a:bodyPr>
          <a:lstStyle/>
          <a:p>
            <a:r>
              <a:rPr lang="en-US" dirty="0"/>
              <a:t>Wholesale &amp; Retail Sales</a:t>
            </a:r>
          </a:p>
          <a:p>
            <a:pPr lvl="1"/>
            <a:r>
              <a:rPr lang="en-US" dirty="0"/>
              <a:t>Store located on farm dedicated to selling product (ex. Cheese) is commercial class</a:t>
            </a:r>
          </a:p>
          <a:p>
            <a:r>
              <a:rPr lang="en-US" dirty="0"/>
              <a:t>Processing raw agricultural product</a:t>
            </a:r>
          </a:p>
          <a:p>
            <a:pPr lvl="1"/>
            <a:r>
              <a:rPr lang="en-US" dirty="0"/>
              <a:t>If building/room is used as the process to produce a product is commercial</a:t>
            </a:r>
          </a:p>
          <a:p>
            <a:pPr lvl="2"/>
            <a:r>
              <a:rPr lang="en-US" dirty="0"/>
              <a:t>Ex. Building that houses maple syrup evaporator to produce product for sale</a:t>
            </a:r>
          </a:p>
          <a:p>
            <a:pPr lvl="2"/>
            <a:r>
              <a:rPr lang="en-US" dirty="0"/>
              <a:t>Ex. Room where animal feed is bagged for later sale</a:t>
            </a:r>
          </a:p>
          <a:p>
            <a:r>
              <a:rPr lang="en-US" dirty="0"/>
              <a:t>Warehouse or Storage of processed goods</a:t>
            </a:r>
          </a:p>
          <a:p>
            <a:pPr lvl="1"/>
            <a:r>
              <a:rPr lang="en-US" dirty="0"/>
              <a:t>Building that stores products for later sales</a:t>
            </a:r>
          </a:p>
          <a:p>
            <a:pPr lvl="2"/>
            <a:r>
              <a:rPr lang="en-US" dirty="0"/>
              <a:t>Ex. Building stores seed to sell to farmers</a:t>
            </a:r>
          </a:p>
          <a:p>
            <a:pPr lvl="2"/>
            <a:r>
              <a:rPr lang="en-US" dirty="0"/>
              <a:t>Ex. Walk-in cooler that stores process meat for later sale even if on the farm</a:t>
            </a:r>
          </a:p>
          <a:p>
            <a:r>
              <a:rPr lang="en-US" dirty="0"/>
              <a:t>Office Facilities</a:t>
            </a:r>
          </a:p>
          <a:p>
            <a:pPr lvl="1"/>
            <a:r>
              <a:rPr lang="en-US" dirty="0"/>
              <a:t>Building that is used for commercial entity </a:t>
            </a:r>
          </a:p>
          <a:p>
            <a:pPr lvl="2"/>
            <a:r>
              <a:rPr lang="en-US" dirty="0"/>
              <a:t>Ex. Office used for the selling of seed</a:t>
            </a:r>
          </a:p>
          <a:p>
            <a:endParaRPr lang="en-US" dirty="0"/>
          </a:p>
        </p:txBody>
      </p:sp>
    </p:spTree>
    <p:extLst>
      <p:ext uri="{BB962C8B-B14F-4D97-AF65-F5344CB8AC3E}">
        <p14:creationId xmlns:p14="http://schemas.microsoft.com/office/powerpoint/2010/main" val="18295087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111607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09600"/>
            <a:ext cx="8585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7" name="Rectangle 11"/>
          <p:cNvSpPr>
            <a:spLocks noGrp="1" noChangeArrowheads="1"/>
          </p:cNvSpPr>
          <p:nvPr>
            <p:ph type="body" idx="4294967295"/>
          </p:nvPr>
        </p:nvSpPr>
        <p:spPr>
          <a:xfrm>
            <a:off x="1524000" y="5943600"/>
            <a:ext cx="9144000" cy="571500"/>
          </a:xfrm>
        </p:spPr>
        <p:txBody>
          <a:bodyPr>
            <a:normAutofit fontScale="92500" lnSpcReduction="10000"/>
          </a:bodyPr>
          <a:lstStyle/>
          <a:p>
            <a:pPr algn="ctr" eaLnBrk="1" hangingPunct="1">
              <a:lnSpc>
                <a:spcPct val="90000"/>
              </a:lnSpc>
              <a:buFont typeface="Wingdings" pitchFamily="2" charset="2"/>
              <a:buNone/>
              <a:defRPr/>
            </a:pPr>
            <a:r>
              <a:rPr lang="en-US" altLang="en-US" sz="4000" dirty="0"/>
              <a:t>Gully in a pasture</a:t>
            </a:r>
          </a:p>
        </p:txBody>
      </p:sp>
    </p:spTree>
    <p:extLst>
      <p:ext uri="{BB962C8B-B14F-4D97-AF65-F5344CB8AC3E}">
        <p14:creationId xmlns:p14="http://schemas.microsoft.com/office/powerpoint/2010/main" val="36138419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8" name="Rectangle 8"/>
          <p:cNvSpPr>
            <a:spLocks noGrp="1" noChangeArrowheads="1"/>
          </p:cNvSpPr>
          <p:nvPr>
            <p:ph type="title" idx="4294967295"/>
          </p:nvPr>
        </p:nvSpPr>
        <p:spPr>
          <a:xfrm>
            <a:off x="1524000" y="274638"/>
            <a:ext cx="8229600" cy="1143000"/>
          </a:xfrm>
        </p:spPr>
        <p:txBody>
          <a:bodyPr/>
          <a:lstStyle/>
          <a:p>
            <a:pPr eaLnBrk="1" hangingPunct="1">
              <a:buSzPct val="70000"/>
              <a:defRPr/>
            </a:pPr>
            <a:br>
              <a:rPr lang="en-US" altLang="en-US" sz="2000" dirty="0"/>
            </a:br>
            <a:endParaRPr lang="en-US" altLang="en-US" sz="2000" dirty="0"/>
          </a:p>
        </p:txBody>
      </p:sp>
      <p:sp>
        <p:nvSpPr>
          <p:cNvPr id="61449" name="Rectangle 9"/>
          <p:cNvSpPr>
            <a:spLocks noGrp="1" noChangeArrowheads="1"/>
          </p:cNvSpPr>
          <p:nvPr>
            <p:ph type="body" idx="4294967295"/>
          </p:nvPr>
        </p:nvSpPr>
        <p:spPr>
          <a:xfrm>
            <a:off x="1524000" y="5943600"/>
            <a:ext cx="9144000" cy="914400"/>
          </a:xfrm>
        </p:spPr>
        <p:txBody>
          <a:bodyPr/>
          <a:lstStyle/>
          <a:p>
            <a:pPr algn="ctr" eaLnBrk="1" hangingPunct="1">
              <a:buSzPct val="70000"/>
              <a:buFont typeface="Wingdings" pitchFamily="2" charset="2"/>
              <a:buNone/>
              <a:defRPr/>
            </a:pPr>
            <a:r>
              <a:rPr lang="en-US" altLang="en-US" sz="4000" dirty="0"/>
              <a:t>Contour Strip Tillage</a:t>
            </a:r>
          </a:p>
        </p:txBody>
      </p:sp>
      <p:pic>
        <p:nvPicPr>
          <p:cNvPr id="30724" name="Picture 4" descr="4-18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8600"/>
            <a:ext cx="8458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4629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9" name="Rectangle 9"/>
          <p:cNvSpPr>
            <a:spLocks noGrp="1" noChangeArrowheads="1"/>
          </p:cNvSpPr>
          <p:nvPr>
            <p:ph type="body" idx="4294967295"/>
          </p:nvPr>
        </p:nvSpPr>
        <p:spPr>
          <a:xfrm>
            <a:off x="2209800" y="6362700"/>
            <a:ext cx="8458200" cy="495300"/>
          </a:xfrm>
        </p:spPr>
        <p:txBody>
          <a:bodyPr>
            <a:normAutofit fontScale="85000" lnSpcReduction="20000"/>
          </a:bodyPr>
          <a:lstStyle/>
          <a:p>
            <a:pPr algn="ctr" eaLnBrk="1" hangingPunct="1">
              <a:lnSpc>
                <a:spcPct val="90000"/>
              </a:lnSpc>
              <a:buSzPct val="70000"/>
              <a:buFont typeface="Wingdings" pitchFamily="2" charset="2"/>
              <a:buNone/>
              <a:defRPr/>
            </a:pPr>
            <a:r>
              <a:rPr lang="en-US" altLang="en-US" sz="4000" dirty="0"/>
              <a:t>Contour strips</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228600"/>
            <a:ext cx="8554661" cy="550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3310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Buffer Strips</a:t>
            </a:r>
          </a:p>
        </p:txBody>
      </p:sp>
      <p:sp>
        <p:nvSpPr>
          <p:cNvPr id="3" name="Content Placeholder 2"/>
          <p:cNvSpPr>
            <a:spLocks noGrp="1"/>
          </p:cNvSpPr>
          <p:nvPr>
            <p:ph idx="1"/>
          </p:nvPr>
        </p:nvSpPr>
        <p:spPr/>
        <p:txBody>
          <a:bodyPr/>
          <a:lstStyle/>
          <a:p>
            <a:r>
              <a:rPr lang="en-US" dirty="0"/>
              <a:t>Perennial vegetation along rivers, streams, and ditches</a:t>
            </a:r>
          </a:p>
          <a:p>
            <a:pPr lvl="1"/>
            <a:r>
              <a:rPr lang="en-US" dirty="0"/>
              <a:t>The buffer must be 50’ along the public waters</a:t>
            </a:r>
          </a:p>
          <a:p>
            <a:pPr lvl="1"/>
            <a:r>
              <a:rPr lang="en-US" dirty="0"/>
              <a:t>The buffer must be 16.5’ along public ditches</a:t>
            </a:r>
          </a:p>
          <a:p>
            <a:r>
              <a:rPr lang="en-US" dirty="0"/>
              <a:t>Deadlines</a:t>
            </a:r>
          </a:p>
          <a:p>
            <a:pPr lvl="1"/>
            <a:r>
              <a:rPr lang="en-US" dirty="0"/>
              <a:t>November 1</a:t>
            </a:r>
            <a:r>
              <a:rPr lang="en-US" baseline="30000" dirty="0"/>
              <a:t>st</a:t>
            </a:r>
            <a:r>
              <a:rPr lang="en-US" dirty="0"/>
              <a:t> 2017 is the deadline for public waters</a:t>
            </a:r>
          </a:p>
          <a:p>
            <a:pPr lvl="1"/>
            <a:r>
              <a:rPr lang="en-US" dirty="0"/>
              <a:t>November 1</a:t>
            </a:r>
            <a:r>
              <a:rPr lang="en-US" baseline="30000" dirty="0"/>
              <a:t>st</a:t>
            </a:r>
            <a:r>
              <a:rPr lang="en-US" dirty="0"/>
              <a:t> 2018 is the deadline for public ditches</a:t>
            </a:r>
          </a:p>
          <a:p>
            <a:pPr marL="137160" indent="0">
              <a:buNone/>
            </a:pPr>
            <a:endParaRPr lang="en-US" dirty="0"/>
          </a:p>
        </p:txBody>
      </p:sp>
    </p:spTree>
    <p:extLst>
      <p:ext uri="{BB962C8B-B14F-4D97-AF65-F5344CB8AC3E}">
        <p14:creationId xmlns:p14="http://schemas.microsoft.com/office/powerpoint/2010/main" val="2301788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86AF9-12A0-49DA-9520-B0629B82268C}"/>
              </a:ext>
            </a:extLst>
          </p:cNvPr>
          <p:cNvSpPr>
            <a:spLocks noGrp="1"/>
          </p:cNvSpPr>
          <p:nvPr>
            <p:ph type="title"/>
          </p:nvPr>
        </p:nvSpPr>
        <p:spPr>
          <a:xfrm>
            <a:off x="133165" y="256632"/>
            <a:ext cx="5962834" cy="1358284"/>
          </a:xfrm>
        </p:spPr>
        <p:txBody>
          <a:bodyPr>
            <a:normAutofit/>
          </a:bodyPr>
          <a:lstStyle/>
          <a:p>
            <a:r>
              <a:rPr lang="en-US" sz="4400" dirty="0">
                <a:solidFill>
                  <a:prstClr val="black"/>
                </a:solidFill>
              </a:rPr>
              <a:t>Resources to help determine if agricultural</a:t>
            </a:r>
            <a:endParaRPr lang="en-US" dirty="0"/>
          </a:p>
        </p:txBody>
      </p:sp>
      <p:sp>
        <p:nvSpPr>
          <p:cNvPr id="4" name="Text Placeholder 3">
            <a:extLst>
              <a:ext uri="{FF2B5EF4-FFF2-40B4-BE49-F238E27FC236}">
                <a16:creationId xmlns:a16="http://schemas.microsoft.com/office/drawing/2014/main" id="{EE4AF2F6-7C82-4F83-AFD4-57FECEBB91B7}"/>
              </a:ext>
            </a:extLst>
          </p:cNvPr>
          <p:cNvSpPr>
            <a:spLocks noGrp="1"/>
          </p:cNvSpPr>
          <p:nvPr>
            <p:ph type="body" sz="half" idx="2"/>
          </p:nvPr>
        </p:nvSpPr>
        <p:spPr>
          <a:xfrm>
            <a:off x="133165" y="2192784"/>
            <a:ext cx="6241001" cy="4408584"/>
          </a:xfrm>
        </p:spPr>
        <p:txBody>
          <a:bodyPr>
            <a:normAutofit/>
          </a:bodyPr>
          <a:lstStyle/>
          <a:p>
            <a:pPr marL="457200" indent="-457200">
              <a:buFont typeface="Arial" panose="020B0604020202020204" pitchFamily="34" charset="0"/>
              <a:buChar char="•"/>
            </a:pPr>
            <a:r>
              <a:rPr lang="en-US" sz="2800" dirty="0"/>
              <a:t>State verification form available in Virtual Room</a:t>
            </a:r>
          </a:p>
          <a:p>
            <a:pPr marL="457200" indent="-457200">
              <a:buFont typeface="Arial" panose="020B0604020202020204" pitchFamily="34" charset="0"/>
              <a:buChar char="•"/>
            </a:pPr>
            <a:r>
              <a:rPr lang="en-US" sz="2800" dirty="0"/>
              <a:t>GIS and Parcel Maps</a:t>
            </a:r>
          </a:p>
          <a:p>
            <a:pPr marL="457200" indent="-457200">
              <a:buFont typeface="Arial" panose="020B0604020202020204" pitchFamily="34" charset="0"/>
              <a:buChar char="•"/>
            </a:pPr>
            <a:r>
              <a:rPr lang="en-US" sz="2800" dirty="0"/>
              <a:t>Production/Product Sale information</a:t>
            </a:r>
          </a:p>
          <a:p>
            <a:pPr marL="457200" indent="-457200">
              <a:buFont typeface="Arial" panose="020B0604020202020204" pitchFamily="34" charset="0"/>
              <a:buChar char="•"/>
            </a:pPr>
            <a:r>
              <a:rPr lang="en-US" sz="2800" dirty="0"/>
              <a:t>Rental/ Lease information</a:t>
            </a:r>
          </a:p>
          <a:p>
            <a:pPr marL="457200" indent="-457200">
              <a:buFont typeface="Arial" panose="020B0604020202020204" pitchFamily="34" charset="0"/>
              <a:buChar char="•"/>
            </a:pPr>
            <a:r>
              <a:rPr lang="en-US" sz="2800" dirty="0"/>
              <a:t>Schedule F on income tax</a:t>
            </a:r>
          </a:p>
        </p:txBody>
      </p:sp>
      <p:pic>
        <p:nvPicPr>
          <p:cNvPr id="6" name="Content Placeholder 5">
            <a:extLst>
              <a:ext uri="{FF2B5EF4-FFF2-40B4-BE49-F238E27FC236}">
                <a16:creationId xmlns:a16="http://schemas.microsoft.com/office/drawing/2014/main" id="{BEFCA768-7E2F-4935-B762-6AD18F6647C2}"/>
              </a:ext>
            </a:extLst>
          </p:cNvPr>
          <p:cNvPicPr>
            <a:picLocks noGrp="1" noChangeAspect="1"/>
          </p:cNvPicPr>
          <p:nvPr>
            <p:ph idx="1"/>
          </p:nvPr>
        </p:nvPicPr>
        <p:blipFill>
          <a:blip r:embed="rId2"/>
          <a:stretch>
            <a:fillRect/>
          </a:stretch>
        </p:blipFill>
        <p:spPr>
          <a:xfrm>
            <a:off x="6500553" y="256632"/>
            <a:ext cx="4977047" cy="6344736"/>
          </a:xfrm>
          <a:prstGeom prst="rect">
            <a:avLst/>
          </a:prstGeom>
        </p:spPr>
      </p:pic>
    </p:spTree>
    <p:extLst>
      <p:ext uri="{BB962C8B-B14F-4D97-AF65-F5344CB8AC3E}">
        <p14:creationId xmlns:p14="http://schemas.microsoft.com/office/powerpoint/2010/main" val="3391774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4240</TotalTime>
  <Words>4586</Words>
  <Application>Microsoft Office PowerPoint</Application>
  <PresentationFormat>Widescreen</PresentationFormat>
  <Paragraphs>908</Paragraphs>
  <Slides>83</Slides>
  <Notes>20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93" baseType="lpstr">
      <vt:lpstr>Arial</vt:lpstr>
      <vt:lpstr>Arial Narrow</vt:lpstr>
      <vt:lpstr>Book Antiqua</vt:lpstr>
      <vt:lpstr>Calibri</vt:lpstr>
      <vt:lpstr>Calibri Light</vt:lpstr>
      <vt:lpstr>Vrinda</vt:lpstr>
      <vt:lpstr>Wingdings</vt:lpstr>
      <vt:lpstr>Wingdings 2</vt:lpstr>
      <vt:lpstr>Office Theme</vt:lpstr>
      <vt:lpstr>Photo Editor Photo</vt:lpstr>
      <vt:lpstr>Class 2a – Agricultural Land</vt:lpstr>
      <vt:lpstr>MN Statute 273.13 subd. 23</vt:lpstr>
      <vt:lpstr>Class 2a agricultural land consists of parcels of property, or portions thereof, that are agricultural land and buildings.  Class 2a land may be homestead or non-homestead depending on ownership, occupancy and active farming scenarios.  There can be split class records that are non-agricultural.  Ex. Cell tower on an agricultural property would create a split class – part agricultural and part commercial</vt:lpstr>
      <vt:lpstr>What qualifies for the agricultural classification?</vt:lpstr>
      <vt:lpstr>Agricultural Production 2a</vt:lpstr>
      <vt:lpstr>House / Garage and Site</vt:lpstr>
      <vt:lpstr>Dwelling(s) on 2a property </vt:lpstr>
      <vt:lpstr>Split Class – When Commercial</vt:lpstr>
      <vt:lpstr>Resources to help determine if agricultural</vt:lpstr>
      <vt:lpstr>2a Class can be Summarized into Four Statutory Categories: </vt:lpstr>
      <vt:lpstr>Apparent Production Use</vt:lpstr>
      <vt:lpstr>If less than 10 acres </vt:lpstr>
      <vt:lpstr>Horticultural and Nursery Stock</vt:lpstr>
      <vt:lpstr>Farm Land  </vt:lpstr>
      <vt:lpstr>Non-production agricultural land – 2b</vt:lpstr>
      <vt:lpstr>Stewardship Programs</vt:lpstr>
      <vt:lpstr>State Property Tax Programs</vt:lpstr>
      <vt:lpstr>Green Acres</vt:lpstr>
      <vt:lpstr>PowerPoint Presentation</vt:lpstr>
      <vt:lpstr>Rural Preserve</vt:lpstr>
      <vt:lpstr>Withdrawal from Rural Preserve</vt:lpstr>
      <vt:lpstr>Sustainable Forest Incentive Act</vt:lpstr>
      <vt:lpstr>Restrictions </vt:lpstr>
      <vt:lpstr>Class 2c Manage Forest Land</vt:lpstr>
      <vt:lpstr>Qualifications</vt:lpstr>
      <vt:lpstr>Restrictions</vt:lpstr>
      <vt:lpstr>State and Federal Conservation Programs</vt:lpstr>
      <vt:lpstr>PowerPoint Presentation</vt:lpstr>
      <vt:lpstr>PowerPoint Presentation</vt:lpstr>
      <vt:lpstr>PowerPoint Presentation</vt:lpstr>
      <vt:lpstr>Questions?</vt:lpstr>
      <vt:lpstr>Land Valuation</vt:lpstr>
      <vt:lpstr>Valuation of Land</vt:lpstr>
      <vt:lpstr>There are many approaches to value land across Minnesota. They can all work if used consistently. </vt:lpstr>
      <vt:lpstr>ABC tillable</vt:lpstr>
      <vt:lpstr>CER (crop equivalency rating) </vt:lpstr>
      <vt:lpstr>CPI (crop productivity index)soil ratings</vt:lpstr>
      <vt:lpstr>PowerPoint Presentation</vt:lpstr>
      <vt:lpstr>Soil Properties </vt:lpstr>
      <vt:lpstr>PowerPoint Presentation</vt:lpstr>
      <vt:lpstr>What is the differences between the two soil rating systems?</vt:lpstr>
      <vt:lpstr>McLeod’s Transition</vt:lpstr>
      <vt:lpstr>How to convert from ABC or CER to CPI soil ratings</vt:lpstr>
      <vt:lpstr>PowerPoint Presentation</vt:lpstr>
      <vt:lpstr>PowerPoint Presentation</vt:lpstr>
      <vt:lpstr>PowerPoint Presentation</vt:lpstr>
      <vt:lpstr>PowerPoint Presentation</vt:lpstr>
      <vt:lpstr>PowerPoint Presentation</vt:lpstr>
      <vt:lpstr>Parcel detail</vt:lpstr>
      <vt:lpstr>ABC Breakdown</vt:lpstr>
      <vt:lpstr>CPI Breakdown</vt:lpstr>
      <vt:lpstr>PowerPoint Presentation</vt:lpstr>
      <vt:lpstr>PowerPoint Presentation</vt:lpstr>
      <vt:lpstr>Value Changes </vt:lpstr>
      <vt:lpstr>Sales Ratio </vt:lpstr>
      <vt:lpstr>PowerPoint Presentation</vt:lpstr>
      <vt:lpstr> Here is how Stearns County soils were bracketed. </vt:lpstr>
      <vt:lpstr>What does this mean for landowners </vt:lpstr>
      <vt:lpstr>McLeod County’s Next Step </vt:lpstr>
      <vt:lpstr>Questions?</vt:lpstr>
      <vt:lpstr>Land Management</vt:lpstr>
      <vt:lpstr>Types of Land Management</vt:lpstr>
      <vt:lpstr>Irrigation</vt:lpstr>
      <vt:lpstr>Center Pivot Irrigation</vt:lpstr>
      <vt:lpstr>PowerPoint Presentation</vt:lpstr>
      <vt:lpstr>A portable center pivot-used on smaller fields</vt:lpstr>
      <vt:lpstr> Traveling Irrigation Gun</vt:lpstr>
      <vt:lpstr> Path from a Traveling Gun</vt:lpstr>
      <vt:lpstr>Drip Irrigation</vt:lpstr>
      <vt:lpstr>Tiling</vt:lpstr>
      <vt:lpstr>PowerPoint Presentation</vt:lpstr>
      <vt:lpstr>PowerPoint Presentation</vt:lpstr>
      <vt:lpstr>PowerPoint Presentation</vt:lpstr>
      <vt:lpstr>Tile inlet in field</vt:lpstr>
      <vt:lpstr>Types of Tile inlets </vt:lpstr>
      <vt:lpstr>Tile Outlet</vt:lpstr>
      <vt:lpstr>PowerPoint Presentation</vt:lpstr>
      <vt:lpstr>Terrace</vt:lpstr>
      <vt:lpstr>PowerPoint Presentation</vt:lpstr>
      <vt:lpstr>PowerPoint Presentation</vt:lpstr>
      <vt:lpstr> </vt:lpstr>
      <vt:lpstr>PowerPoint Presentation</vt:lpstr>
      <vt:lpstr>Buffer Strips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 Land</dc:title>
  <dc:creator>Sue Schulz</dc:creator>
  <cp:lastModifiedBy>Sue Schulz</cp:lastModifiedBy>
  <cp:revision>164</cp:revision>
  <dcterms:created xsi:type="dcterms:W3CDTF">2020-07-29T13:37:13Z</dcterms:created>
  <dcterms:modified xsi:type="dcterms:W3CDTF">2021-05-04T19:59:04Z</dcterms:modified>
</cp:coreProperties>
</file>