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0" r:id="rId1"/>
  </p:sldMasterIdLst>
  <p:notesMasterIdLst>
    <p:notesMasterId r:id="rId88"/>
  </p:notesMasterIdLst>
  <p:handoutMasterIdLst>
    <p:handoutMasterId r:id="rId89"/>
  </p:handoutMasterIdLst>
  <p:sldIdLst>
    <p:sldId id="275" r:id="rId2"/>
    <p:sldId id="393" r:id="rId3"/>
    <p:sldId id="392" r:id="rId4"/>
    <p:sldId id="375" r:id="rId5"/>
    <p:sldId id="417" r:id="rId6"/>
    <p:sldId id="311" r:id="rId7"/>
    <p:sldId id="296" r:id="rId8"/>
    <p:sldId id="323" r:id="rId9"/>
    <p:sldId id="322" r:id="rId10"/>
    <p:sldId id="324" r:id="rId11"/>
    <p:sldId id="325" r:id="rId12"/>
    <p:sldId id="383" r:id="rId13"/>
    <p:sldId id="327" r:id="rId14"/>
    <p:sldId id="407" r:id="rId15"/>
    <p:sldId id="328" r:id="rId16"/>
    <p:sldId id="329" r:id="rId17"/>
    <p:sldId id="330" r:id="rId18"/>
    <p:sldId id="331" r:id="rId19"/>
    <p:sldId id="446" r:id="rId20"/>
    <p:sldId id="447" r:id="rId21"/>
    <p:sldId id="355" r:id="rId22"/>
    <p:sldId id="332" r:id="rId23"/>
    <p:sldId id="333" r:id="rId24"/>
    <p:sldId id="334" r:id="rId25"/>
    <p:sldId id="335" r:id="rId26"/>
    <p:sldId id="336" r:id="rId27"/>
    <p:sldId id="384" r:id="rId28"/>
    <p:sldId id="354" r:id="rId29"/>
    <p:sldId id="338" r:id="rId30"/>
    <p:sldId id="339" r:id="rId31"/>
    <p:sldId id="340" r:id="rId32"/>
    <p:sldId id="376" r:id="rId33"/>
    <p:sldId id="386" r:id="rId34"/>
    <p:sldId id="356" r:id="rId35"/>
    <p:sldId id="342" r:id="rId36"/>
    <p:sldId id="343" r:id="rId37"/>
    <p:sldId id="344" r:id="rId38"/>
    <p:sldId id="345" r:id="rId39"/>
    <p:sldId id="426" r:id="rId40"/>
    <p:sldId id="357" r:id="rId41"/>
    <p:sldId id="346" r:id="rId42"/>
    <p:sldId id="347" r:id="rId43"/>
    <p:sldId id="348" r:id="rId44"/>
    <p:sldId id="349" r:id="rId45"/>
    <p:sldId id="353" r:id="rId46"/>
    <p:sldId id="352" r:id="rId47"/>
    <p:sldId id="350" r:id="rId48"/>
    <p:sldId id="351" r:id="rId49"/>
    <p:sldId id="358" r:id="rId50"/>
    <p:sldId id="408" r:id="rId51"/>
    <p:sldId id="363" r:id="rId52"/>
    <p:sldId id="379" r:id="rId53"/>
    <p:sldId id="359" r:id="rId54"/>
    <p:sldId id="360" r:id="rId55"/>
    <p:sldId id="380" r:id="rId56"/>
    <p:sldId id="361" r:id="rId57"/>
    <p:sldId id="381" r:id="rId58"/>
    <p:sldId id="362" r:id="rId59"/>
    <p:sldId id="364" r:id="rId60"/>
    <p:sldId id="427" r:id="rId61"/>
    <p:sldId id="365" r:id="rId62"/>
    <p:sldId id="368" r:id="rId63"/>
    <p:sldId id="451" r:id="rId64"/>
    <p:sldId id="454" r:id="rId65"/>
    <p:sldId id="453" r:id="rId66"/>
    <p:sldId id="452" r:id="rId67"/>
    <p:sldId id="455" r:id="rId68"/>
    <p:sldId id="441" r:id="rId69"/>
    <p:sldId id="442" r:id="rId70"/>
    <p:sldId id="443" r:id="rId71"/>
    <p:sldId id="444" r:id="rId72"/>
    <p:sldId id="369" r:id="rId73"/>
    <p:sldId id="312" r:id="rId74"/>
    <p:sldId id="298" r:id="rId75"/>
    <p:sldId id="299" r:id="rId76"/>
    <p:sldId id="300" r:id="rId77"/>
    <p:sldId id="418" r:id="rId78"/>
    <p:sldId id="423" r:id="rId79"/>
    <p:sldId id="424" r:id="rId80"/>
    <p:sldId id="425" r:id="rId81"/>
    <p:sldId id="293" r:id="rId82"/>
    <p:sldId id="396" r:id="rId83"/>
    <p:sldId id="397" r:id="rId84"/>
    <p:sldId id="420" r:id="rId85"/>
    <p:sldId id="421" r:id="rId86"/>
    <p:sldId id="422" r:id="rId87"/>
  </p:sldIdLst>
  <p:sldSz cx="12192000" cy="6858000"/>
  <p:notesSz cx="7315200" cy="9601200"/>
  <p:custDataLst>
    <p:tags r:id="rId90"/>
  </p:custDataLst>
  <p:defaultTextStyle>
    <a:defPPr>
      <a:defRPr lang="en-US"/>
    </a:defPPr>
    <a:lvl1pPr algn="l" rtl="0" fontAlgn="base">
      <a:spcBef>
        <a:spcPct val="0"/>
      </a:spcBef>
      <a:spcAft>
        <a:spcPct val="0"/>
      </a:spcAft>
      <a:defRPr sz="2400" kern="1200">
        <a:solidFill>
          <a:schemeClr val="tx1"/>
        </a:solidFill>
        <a:latin typeface="Arial" charset="0"/>
        <a:ea typeface="Geneva" charset="-128"/>
        <a:cs typeface="Geneva" charset="-128"/>
      </a:defRPr>
    </a:lvl1pPr>
    <a:lvl2pPr marL="457200" algn="l" rtl="0" fontAlgn="base">
      <a:spcBef>
        <a:spcPct val="0"/>
      </a:spcBef>
      <a:spcAft>
        <a:spcPct val="0"/>
      </a:spcAft>
      <a:defRPr sz="2400" kern="1200">
        <a:solidFill>
          <a:schemeClr val="tx1"/>
        </a:solidFill>
        <a:latin typeface="Arial" charset="0"/>
        <a:ea typeface="Geneva" charset="-128"/>
        <a:cs typeface="Geneva" charset="-128"/>
      </a:defRPr>
    </a:lvl2pPr>
    <a:lvl3pPr marL="914400" algn="l" rtl="0" fontAlgn="base">
      <a:spcBef>
        <a:spcPct val="0"/>
      </a:spcBef>
      <a:spcAft>
        <a:spcPct val="0"/>
      </a:spcAft>
      <a:defRPr sz="2400" kern="1200">
        <a:solidFill>
          <a:schemeClr val="tx1"/>
        </a:solidFill>
        <a:latin typeface="Arial" charset="0"/>
        <a:ea typeface="Geneva" charset="-128"/>
        <a:cs typeface="Geneva" charset="-128"/>
      </a:defRPr>
    </a:lvl3pPr>
    <a:lvl4pPr marL="1371600" algn="l" rtl="0" fontAlgn="base">
      <a:spcBef>
        <a:spcPct val="0"/>
      </a:spcBef>
      <a:spcAft>
        <a:spcPct val="0"/>
      </a:spcAft>
      <a:defRPr sz="2400" kern="1200">
        <a:solidFill>
          <a:schemeClr val="tx1"/>
        </a:solidFill>
        <a:latin typeface="Arial" charset="0"/>
        <a:ea typeface="Geneva" charset="-128"/>
        <a:cs typeface="Geneva" charset="-128"/>
      </a:defRPr>
    </a:lvl4pPr>
    <a:lvl5pPr marL="1828800" algn="l" rtl="0" fontAlgn="base">
      <a:spcBef>
        <a:spcPct val="0"/>
      </a:spcBef>
      <a:spcAft>
        <a:spcPct val="0"/>
      </a:spcAft>
      <a:defRPr sz="2400" kern="1200">
        <a:solidFill>
          <a:schemeClr val="tx1"/>
        </a:solidFill>
        <a:latin typeface="Arial" charset="0"/>
        <a:ea typeface="Geneva" charset="-128"/>
        <a:cs typeface="Geneva" charset="-128"/>
      </a:defRPr>
    </a:lvl5pPr>
    <a:lvl6pPr marL="2286000" algn="l" defTabSz="457200" rtl="0" eaLnBrk="1" latinLnBrk="0" hangingPunct="1">
      <a:defRPr sz="2400" kern="1200">
        <a:solidFill>
          <a:schemeClr val="tx1"/>
        </a:solidFill>
        <a:latin typeface="Arial" charset="0"/>
        <a:ea typeface="Geneva" charset="-128"/>
        <a:cs typeface="Geneva" charset="-128"/>
      </a:defRPr>
    </a:lvl6pPr>
    <a:lvl7pPr marL="2743200" algn="l" defTabSz="457200" rtl="0" eaLnBrk="1" latinLnBrk="0" hangingPunct="1">
      <a:defRPr sz="2400" kern="1200">
        <a:solidFill>
          <a:schemeClr val="tx1"/>
        </a:solidFill>
        <a:latin typeface="Arial" charset="0"/>
        <a:ea typeface="Geneva" charset="-128"/>
        <a:cs typeface="Geneva" charset="-128"/>
      </a:defRPr>
    </a:lvl7pPr>
    <a:lvl8pPr marL="3200400" algn="l" defTabSz="457200" rtl="0" eaLnBrk="1" latinLnBrk="0" hangingPunct="1">
      <a:defRPr sz="2400" kern="1200">
        <a:solidFill>
          <a:schemeClr val="tx1"/>
        </a:solidFill>
        <a:latin typeface="Arial" charset="0"/>
        <a:ea typeface="Geneva" charset="-128"/>
        <a:cs typeface="Geneva" charset="-128"/>
      </a:defRPr>
    </a:lvl8pPr>
    <a:lvl9pPr marL="3657600" algn="l" defTabSz="457200" rtl="0" eaLnBrk="1" latinLnBrk="0" hangingPunct="1">
      <a:defRPr sz="2400" kern="1200">
        <a:solidFill>
          <a:schemeClr val="tx1"/>
        </a:solidFill>
        <a:latin typeface="Arial" charset="0"/>
        <a:ea typeface="Geneva" charset="-128"/>
        <a:cs typeface="Geneva" charset="-128"/>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001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38" autoAdjust="0"/>
    <p:restoredTop sz="94638"/>
  </p:normalViewPr>
  <p:slideViewPr>
    <p:cSldViewPr snapToGrid="0">
      <p:cViewPr varScale="1">
        <p:scale>
          <a:sx n="108" d="100"/>
          <a:sy n="108" d="100"/>
        </p:scale>
        <p:origin x="624" y="9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ea typeface="+mn-ea"/>
                <a:cs typeface="+mn-cs"/>
              </a:defRPr>
            </a:lvl1pPr>
          </a:lstStyle>
          <a:p>
            <a:pPr>
              <a:defRPr/>
            </a:pPr>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ea typeface="+mn-ea"/>
                <a:cs typeface="+mn-cs"/>
              </a:defRPr>
            </a:lvl1pPr>
          </a:lstStyle>
          <a:p>
            <a:pPr>
              <a:defRPr/>
            </a:pPr>
            <a:fld id="{5DC45A75-CFC9-0442-AFD7-E7A633336D8A}" type="datetime1">
              <a:rPr lang="en-US"/>
              <a:pPr>
                <a:defRPr/>
              </a:pPr>
              <a:t>9/18/2022</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ea typeface="+mn-ea"/>
                <a:cs typeface="+mn-cs"/>
              </a:defRPr>
            </a:lvl1pPr>
          </a:lstStyle>
          <a:p>
            <a:pPr>
              <a:defRPr/>
            </a:pPr>
            <a:r>
              <a:rPr lang="en-US"/>
              <a:t>© 2022 Regents of the University of Minnesota. All rights reserved.</a:t>
            </a:r>
            <a:endParaRPr lang="en-US" dirty="0"/>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ea typeface="+mn-ea"/>
                <a:cs typeface="+mn-cs"/>
              </a:defRPr>
            </a:lvl1pPr>
          </a:lstStyle>
          <a:p>
            <a:pPr>
              <a:defRPr/>
            </a:pPr>
            <a:fld id="{CA1A9990-15CE-FA44-B92D-02430785E421}" type="slidenum">
              <a:rPr lang="en-US"/>
              <a:pPr>
                <a:defRPr/>
              </a:pPr>
              <a:t>‹#›</a:t>
            </a:fld>
            <a:endParaRPr lang="en-US"/>
          </a:p>
        </p:txBody>
      </p:sp>
    </p:spTree>
    <p:extLst>
      <p:ext uri="{BB962C8B-B14F-4D97-AF65-F5344CB8AC3E}">
        <p14:creationId xmlns:p14="http://schemas.microsoft.com/office/powerpoint/2010/main" val="168245084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ea typeface="+mn-ea"/>
                <a:cs typeface="+mn-cs"/>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ea typeface="+mn-ea"/>
                <a:cs typeface="+mn-cs"/>
              </a:defRPr>
            </a:lvl1pPr>
          </a:lstStyle>
          <a:p>
            <a:pPr>
              <a:defRPr/>
            </a:pPr>
            <a:fld id="{2396385E-C3A6-E945-8463-8942B0D7E8C3}" type="datetime1">
              <a:rPr lang="en-US"/>
              <a:pPr>
                <a:defRPr/>
              </a:pPr>
              <a:t>9/18/2022</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ea typeface="+mn-ea"/>
                <a:cs typeface="+mn-cs"/>
              </a:defRPr>
            </a:lvl1pPr>
          </a:lstStyle>
          <a:p>
            <a:pPr>
              <a:defRPr/>
            </a:pPr>
            <a:r>
              <a:rPr lang="en-US"/>
              <a:t>© 2022 Regents of the University of Minnesota. All rights reserved.</a:t>
            </a:r>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ea typeface="+mn-ea"/>
                <a:cs typeface="+mn-cs"/>
              </a:defRPr>
            </a:lvl1pPr>
          </a:lstStyle>
          <a:p>
            <a:pPr>
              <a:defRPr/>
            </a:pPr>
            <a:fld id="{79F8BB86-0D89-D84F-872A-E14FB186EF36}" type="slidenum">
              <a:rPr lang="en-US"/>
              <a:pPr>
                <a:defRPr/>
              </a:pPr>
              <a:t>‹#›</a:t>
            </a:fld>
            <a:endParaRPr lang="en-US"/>
          </a:p>
        </p:txBody>
      </p:sp>
    </p:spTree>
    <p:extLst>
      <p:ext uri="{BB962C8B-B14F-4D97-AF65-F5344CB8AC3E}">
        <p14:creationId xmlns:p14="http://schemas.microsoft.com/office/powerpoint/2010/main" val="4275129028"/>
      </p:ext>
    </p:extLst>
  </p:cSld>
  <p:clrMap bg1="lt1" tx1="dk1" bg2="lt2" tx2="dk2" accent1="accent1" accent2="accent2" accent3="accent3" accent4="accent4" accent5="accent5" accent6="accent6" hlink="hlink" folHlink="folHlink"/>
  <p:hf hdr="0" dt="0"/>
  <p:notesStyle>
    <a:lvl1pPr algn="l" defTabSz="457200" rtl="0" eaLnBrk="0" fontAlgn="base" hangingPunct="0">
      <a:spcBef>
        <a:spcPct val="30000"/>
      </a:spcBef>
      <a:spcAft>
        <a:spcPct val="0"/>
      </a:spcAft>
      <a:defRPr sz="1200" kern="1200">
        <a:solidFill>
          <a:schemeClr val="tx1"/>
        </a:solidFill>
        <a:latin typeface="+mn-lt"/>
        <a:ea typeface="Geneva" charset="-128"/>
        <a:cs typeface="Geneva" charset="-128"/>
      </a:defRPr>
    </a:lvl1pPr>
    <a:lvl2pPr marL="457200" algn="l" defTabSz="457200" rtl="0" eaLnBrk="0" fontAlgn="base" hangingPunct="0">
      <a:spcBef>
        <a:spcPct val="30000"/>
      </a:spcBef>
      <a:spcAft>
        <a:spcPct val="0"/>
      </a:spcAft>
      <a:defRPr sz="1200" kern="1200">
        <a:solidFill>
          <a:schemeClr val="tx1"/>
        </a:solidFill>
        <a:latin typeface="+mn-lt"/>
        <a:ea typeface="Geneva"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Geneva"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Geneva"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Geneva"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p:cNvSpPr>
          <p:nvPr>
            <p:ph type="sldImg"/>
          </p:nvPr>
        </p:nvSpPr>
        <p:spPr bwMode="auto">
          <a:xfrm>
            <a:off x="485775" y="735013"/>
            <a:ext cx="6505575" cy="3659187"/>
          </a:xfrm>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Welcome everyone</a:t>
            </a:r>
          </a:p>
        </p:txBody>
      </p:sp>
      <p:sp>
        <p:nvSpPr>
          <p:cNvPr id="14341" name="Footer Placeholder 4"/>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en-US">
                <a:ea typeface="Geneva" charset="-128"/>
                <a:cs typeface="Geneva" charset="-128"/>
              </a:rPr>
              <a:t>© 2022 Regents of the University of Minnesota. All rights reserved.</a:t>
            </a:r>
            <a:endParaRPr lang="en-US" dirty="0">
              <a:ea typeface="Geneva" charset="-128"/>
              <a:cs typeface="Geneva"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a:p>
            <a:r>
              <a:rPr lang="en-US" dirty="0"/>
              <a:t>There is no separation from the SP owner and the business.</a:t>
            </a:r>
          </a:p>
          <a:p>
            <a:endParaRPr lang="en-US" dirty="0"/>
          </a:p>
          <a:p>
            <a:r>
              <a:rPr lang="en-US" b="0" i="0" dirty="0">
                <a:effectLst/>
                <a:latin typeface="Arial" panose="020B0604020202020204" pitchFamily="34" charset="0"/>
              </a:rPr>
              <a:t>The owner is self-employed and usually pays SE tax on net profits. See Self-Employment Tax, .•Net profits are subject to income tax in the year earned and cannot be deferred by retaining profits.</a:t>
            </a:r>
          </a:p>
          <a:p>
            <a:r>
              <a:rPr lang="en-US" b="0" i="0" dirty="0">
                <a:effectLst/>
                <a:latin typeface="Arial" panose="020B0604020202020204" pitchFamily="34" charset="0"/>
              </a:rPr>
              <a:t>•Losses offset other income in year incurred, such as W-2 wages, interest, dividends, and capital gains.  Exception: Losses cannot be used to offset income from activities subject to passive loss, at-risk loss, and hobby loss rules.</a:t>
            </a:r>
          </a:p>
          <a:p>
            <a:endParaRPr lang="en-US" b="0" i="0" dirty="0">
              <a:effectLst/>
              <a:latin typeface="Arial" panose="020B0604020202020204" pitchFamily="34" charset="0"/>
            </a:endParaRPr>
          </a:p>
          <a:p>
            <a:r>
              <a:rPr lang="en-US" b="0" i="0" dirty="0">
                <a:effectLst/>
                <a:latin typeface="Arial" panose="020B0604020202020204" pitchFamily="34" charset="0"/>
              </a:rPr>
              <a:t>Accounting is less involved than partnerships and corporations. Double-entry bookkeeping is not required as no balance sheet is needed when filing Schedule C (Form 1040), Profit or Loss From Business, or Schedule F (Form 1040), Profit or Loss From Farming.</a:t>
            </a:r>
          </a:p>
          <a:p>
            <a:r>
              <a:rPr lang="en-US" b="0" i="0" dirty="0">
                <a:effectLst/>
                <a:latin typeface="Arial" panose="020B0604020202020204" pitchFamily="34" charset="0"/>
              </a:rPr>
              <a:t>•Cannot file as a fiscal year business unless owner files Form 1040 under the fiscal year rules.</a:t>
            </a:r>
            <a:br>
              <a:rPr lang="en-US" dirty="0"/>
            </a:br>
            <a:endParaRPr lang="en-US" b="0" i="0" dirty="0">
              <a:effectLst/>
              <a:latin typeface="Arial" panose="020B0604020202020204" pitchFamily="34" charset="0"/>
            </a:endParaRPr>
          </a:p>
        </p:txBody>
      </p:sp>
      <p:sp>
        <p:nvSpPr>
          <p:cNvPr id="4" name="Footer Placeholder 3"/>
          <p:cNvSpPr>
            <a:spLocks noGrp="1"/>
          </p:cNvSpPr>
          <p:nvPr>
            <p:ph type="ftr" sz="quarter" idx="10"/>
          </p:nvPr>
        </p:nvSpPr>
        <p:spPr/>
        <p:txBody>
          <a:bodyPr/>
          <a:lstStyle/>
          <a:p>
            <a:r>
              <a:rPr lang="en-US"/>
              <a:t>© 2022 Regents of the University of Minnesota. All rights reserved.</a:t>
            </a:r>
            <a:endParaRPr lang="en-US" dirty="0"/>
          </a:p>
        </p:txBody>
      </p:sp>
    </p:spTree>
    <p:extLst>
      <p:ext uri="{BB962C8B-B14F-4D97-AF65-F5344CB8AC3E}">
        <p14:creationId xmlns:p14="http://schemas.microsoft.com/office/powerpoint/2010/main" val="401942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0" i="0" dirty="0">
                <a:effectLst/>
                <a:latin typeface="Times New Roman" panose="02020603050405020304" pitchFamily="18" charset="0"/>
              </a:rPr>
              <a:t>Spousal business—qualified joint venture. A qualified joint venture whose only members are spouses may elect not to be treated as a partnership for federal tax purposes. A joint venture is qualified if:•The only members of the joint venture are the spouses,</a:t>
            </a:r>
          </a:p>
          <a:p>
            <a:r>
              <a:rPr lang="en-US" b="0" i="0" dirty="0">
                <a:effectLst/>
                <a:latin typeface="Times New Roman" panose="02020603050405020304" pitchFamily="18" charset="0"/>
              </a:rPr>
              <a:t>•Both spouses materially participate in the trade or business,</a:t>
            </a:r>
          </a:p>
          <a:p>
            <a:r>
              <a:rPr lang="en-US" b="0" i="0" dirty="0">
                <a:effectLst/>
                <a:latin typeface="Times New Roman" panose="02020603050405020304" pitchFamily="18" charset="0"/>
              </a:rPr>
              <a:t>•A joint return is filed for the tax year, and</a:t>
            </a:r>
          </a:p>
          <a:p>
            <a:r>
              <a:rPr lang="en-US" b="0" i="0" dirty="0">
                <a:effectLst/>
                <a:latin typeface="Times New Roman" panose="02020603050405020304" pitchFamily="18" charset="0"/>
              </a:rPr>
              <a:t>•Both spouses elect to have the provision apply.  Election to file as a qualified joint venture. The election is made by dividing all items of income, gain, loss, deduction, and credit between the spouses in accordance with their respective interests in the venture. Each spouse then completes a separate Schedule C (Form 1040), or Schedule F (Form 1040) for farm business ventures, and Schedule SE (Form 1040), Self-Employment Tax based on this allocation.</a:t>
            </a:r>
          </a:p>
          <a:p>
            <a:endParaRPr lang="en-US" b="0" i="0" dirty="0">
              <a:effectLst/>
              <a:latin typeface="Times New Roman" panose="02020603050405020304" pitchFamily="18" charset="0"/>
            </a:endParaRPr>
          </a:p>
          <a:p>
            <a:endParaRPr lang="en-US" b="0" i="0" dirty="0">
              <a:effectLst/>
              <a:latin typeface="Times New Roman" panose="02020603050405020304" pitchFamily="18" charset="0"/>
            </a:endParaRPr>
          </a:p>
          <a:p>
            <a:r>
              <a:rPr lang="en-US" b="0" i="0" dirty="0">
                <a:effectLst/>
                <a:latin typeface="Arial" panose="020B0604020202020204" pitchFamily="34" charset="0"/>
              </a:rPr>
              <a:t>Spousal Partnerships</a:t>
            </a:r>
          </a:p>
          <a:p>
            <a:r>
              <a:rPr lang="en-US" b="0" i="0" dirty="0">
                <a:effectLst/>
                <a:latin typeface="Times New Roman" panose="02020603050405020304" pitchFamily="18" charset="0"/>
              </a:rPr>
              <a:t>Generally, if spouses jointly own and operate an unincorporated business and share the profits and losses, they are partners in a partnership and must file Form 1065.Qualified joint venture election. If spouses materially participate as the only members of a jointly owned and operated business, and they file a joint return for the tax year, they can elect to be treated as a qualified joint venture instead of a partnership. A qualified joint venture is one where:•The only members of the joint venture are spouses,</a:t>
            </a:r>
          </a:p>
          <a:p>
            <a:r>
              <a:rPr lang="en-US" b="0" i="0" dirty="0">
                <a:effectLst/>
                <a:latin typeface="Times New Roman" panose="02020603050405020304" pitchFamily="18" charset="0"/>
              </a:rPr>
              <a:t>•Both spouses materially participate in the trade or business,</a:t>
            </a:r>
          </a:p>
          <a:p>
            <a:r>
              <a:rPr lang="en-US" b="0" i="0" dirty="0">
                <a:effectLst/>
                <a:latin typeface="Times New Roman" panose="02020603050405020304" pitchFamily="18" charset="0"/>
              </a:rPr>
              <a:t>•The business is co-owned by both spouses and is not held in the name of a state law entity such as a partnership or LLC, and</a:t>
            </a:r>
          </a:p>
          <a:p>
            <a:r>
              <a:rPr lang="en-US" b="0" i="0" dirty="0">
                <a:effectLst/>
                <a:latin typeface="Times New Roman" panose="02020603050405020304" pitchFamily="18" charset="0"/>
              </a:rPr>
              <a:t>•Both spouses elect to have the provision apply.  To make the election, divide all items of income, gain, loss, de-duction, and credit between spouses in accordance with their respective interests in the venture. Each spouse must file separate Schedules C or F (Form 1040). Each spouse must also file a separate Schedule SE (Form 1040) to pay self-employment tax. Once made, the election cannot be revoked without IRS consent</a:t>
            </a:r>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803916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017042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722702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527624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279117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Arial" panose="020B0604020202020204" pitchFamily="34" charset="0"/>
              </a:rPr>
              <a:t>Partnership Defined</a:t>
            </a:r>
          </a:p>
          <a:p>
            <a:r>
              <a:rPr lang="en-US" b="0" i="0" dirty="0">
                <a:effectLst/>
                <a:latin typeface="Times New Roman" panose="02020603050405020304" pitchFamily="18" charset="0"/>
              </a:rPr>
              <a:t>An unincorporated organization with two or more members is a partnership by default for federal tax purposes if its members carry on a trade, business, or financial operation and divide profits.  Co-ownership. Co-ownership of property maintained and rented or leased is not a partnership unless the co-owners provide ser-vices to the tenants.  Sharing expenses. A joint undertaking merely to share expenses is not a partnership.  General partnership. A general partnership is composed of only general partners. A general partner is a partner who is personally liable for partnership debts.</a:t>
            </a:r>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533953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920578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a:p>
            <a:r>
              <a:rPr lang="en-US" dirty="0"/>
              <a:t>Tell story of Farm where partner died of cancer.</a:t>
            </a:r>
          </a:p>
          <a:p>
            <a:r>
              <a:rPr lang="en-US" dirty="0"/>
              <a:t>Partnership agreement saved the business.</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945675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530614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Recognize grant sponsorship.</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4173667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318356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a:t>© 2022 Regents of the University of Minnesota. All rights reserved.</a:t>
            </a:r>
            <a:endParaRPr lang="en-US" dirty="0"/>
          </a:p>
        </p:txBody>
      </p:sp>
    </p:spTree>
    <p:extLst>
      <p:ext uri="{BB962C8B-B14F-4D97-AF65-F5344CB8AC3E}">
        <p14:creationId xmlns:p14="http://schemas.microsoft.com/office/powerpoint/2010/main" val="733061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maximum clarity, I would say "typically taxed as a partnership."  (Unless single member LLC)</a:t>
            </a:r>
          </a:p>
          <a:p>
            <a:endParaRPr lang="en-US" dirty="0"/>
          </a:p>
          <a:p>
            <a:r>
              <a:rPr lang="en-US" b="0" i="0" dirty="0">
                <a:effectLst/>
                <a:latin typeface="Arial" panose="020B0604020202020204" pitchFamily="34" charset="0"/>
              </a:rPr>
              <a:t>LLC Defined</a:t>
            </a:r>
          </a:p>
          <a:p>
            <a:r>
              <a:rPr lang="en-US" b="0" i="0" dirty="0">
                <a:effectLst/>
                <a:latin typeface="Times New Roman" panose="02020603050405020304" pitchFamily="18" charset="0"/>
              </a:rPr>
              <a:t>An LLC is a business entity organized under state law. A multi-member LLC combines the tax aspects of a partnership with the liability protection of a corporation. Each state has its own regulations for entities organized within its jurisdiction. Ownership. Owners of an LLC are called members. Most states do not restrict ownership. Members may include individuals, corporations, other LLCs, and foreign entities. There is no maximum number of members. Most states also permit LLCs having only one owner, referred to as single-member LLCs. Limited liability. Unlike general partners, who may be held personally liable for claims against the partnership, all of the members of an LLC have limited personal liability for its debts. This affects members’ at-risk basis and basis for gain or loss. In contrast to a general partner, an LLC member’s basis in partnership debt does not increase unless that member personally guarantees the debt.  Limited partners vs. LLC members. Clear guidance is lacking as to whether LLC members should be treated as general partners or limited partners. General partners are defined in regulations by virtue of their liability for partnership debts. By definition, LLC members are not liable for partnership debts. This creates uncertainty for issues such as self-employment tax on distributive share of income.</a:t>
            </a:r>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4255921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want to mirror the clarity you provided for SP and GP in that an operating agreement is not required in order to successfully form the entity. (Of course, lenders may require one however.)</a:t>
            </a:r>
          </a:p>
          <a:p>
            <a:endParaRPr lang="en-US" dirty="0"/>
          </a:p>
          <a:p>
            <a:r>
              <a:rPr lang="en-US" dirty="0"/>
              <a:t>Please feel free to recommend that folks consult the extensive and annotated model operating agreements and bylaws, as well as instructions for how to register entities in our Farmers Guide to Business Structures. In print from USDA SARE for $29 or now accessible on our website with a $49 membership (that comes with access to everything else).</a:t>
            </a:r>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9364623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perfectly clear, the LLC laws themselves do not require a separate business bank account. Technically, a separate bank account is a best practice to maintain the corporate veil. If there is no separate bank account, the corporate veil will be tossed aside. But, it's still hard to say the corporate veil "requires" a separate bank account because it's common law, and there's always a chance a court could deviate. Could say something like "Separate bank account is essential to maintain the corporate veil.“</a:t>
            </a:r>
          </a:p>
          <a:p>
            <a:endParaRPr lang="en-US" dirty="0"/>
          </a:p>
          <a:p>
            <a:r>
              <a:rPr lang="en-US" dirty="0"/>
              <a:t>Work slide</a:t>
            </a:r>
          </a:p>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6085449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747196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p:txBody>
      </p:sp>
      <p:sp>
        <p:nvSpPr>
          <p:cNvPr id="4" name="Footer Placeholder 3"/>
          <p:cNvSpPr>
            <a:spLocks noGrp="1"/>
          </p:cNvSpPr>
          <p:nvPr>
            <p:ph type="ftr" sz="quarter" idx="10"/>
          </p:nvPr>
        </p:nvSpPr>
        <p:spPr/>
        <p:txBody>
          <a:bodyPr/>
          <a:lstStyle/>
          <a:p>
            <a:r>
              <a:rPr lang="en-US"/>
              <a:t>© 2022 Regents of the University of Minnesota. All rights reserved.</a:t>
            </a:r>
            <a:endParaRPr lang="en-US" dirty="0"/>
          </a:p>
        </p:txBody>
      </p:sp>
    </p:spTree>
    <p:extLst>
      <p:ext uri="{BB962C8B-B14F-4D97-AF65-F5344CB8AC3E}">
        <p14:creationId xmlns:p14="http://schemas.microsoft.com/office/powerpoint/2010/main" val="11893580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defTabSz="492352">
              <a:defRPr/>
            </a:pPr>
            <a:r>
              <a:rPr lang="en-US" sz="1900" dirty="0">
                <a:latin typeface="Times New Roman" panose="02020603050405020304" pitchFamily="18" charset="0"/>
                <a:ea typeface="Times New Roman" panose="02020603050405020304" pitchFamily="18" charset="0"/>
              </a:rPr>
              <a:t>Typically, state LLP provisions will allow formation of a partnership but will shield a partner from liability for malpractice degenerated by another member of the partnership.  Most states require some level of liability insurance to be maintained by LLPs.      </a:t>
            </a:r>
          </a:p>
          <a:p>
            <a:pPr defTabSz="492352">
              <a:defRPr/>
            </a:pPr>
            <a:endParaRPr lang="en-US" sz="1900" dirty="0">
              <a:latin typeface="Times New Roman" panose="02020603050405020304" pitchFamily="18" charset="0"/>
              <a:ea typeface="Times New Roman" panose="02020603050405020304" pitchFamily="18" charset="0"/>
            </a:endParaRPr>
          </a:p>
          <a:p>
            <a:pPr defTabSz="492352">
              <a:defRPr/>
            </a:pPr>
            <a:r>
              <a:rPr lang="en-US" sz="1900" dirty="0">
                <a:latin typeface="Times New Roman" panose="02020603050405020304" pitchFamily="18" charset="0"/>
                <a:ea typeface="Times New Roman" panose="02020603050405020304" pitchFamily="18" charset="0"/>
              </a:rPr>
              <a:t> </a:t>
            </a:r>
            <a:r>
              <a:rPr lang="en-US" sz="3000" dirty="0">
                <a:latin typeface="Times New Roman" panose="02020603050405020304" pitchFamily="18" charset="0"/>
              </a:rPr>
              <a:t>Limited liability partnerships are entities formed under state law. The purpose of an LLP is generally to offer a degree of liability protection for professionals, such as doctors and lawyers, who wish to operate as partnerships. Typically, state LLP provisions will allow formation of a partnership but will shield a partner from liability for negligence or malpractice generated by another member of the partnership. Most states require some level of liability insurance to be maintained by LLPs.  For federal tax purposes, if the LLP does not make an election to be taxed as a corporation, the LLP is treated as a partnership, and as such, files Form 1065. An LLP is eligible to elect to be taxed as a corporation by filing Form 8832,Entity Classification Election.</a:t>
            </a:r>
            <a:endParaRPr lang="en-US" sz="1900" dirty="0">
              <a:latin typeface="Arial" panose="020B0604020202020204" pitchFamily="34" charset="0"/>
              <a:ea typeface="Arial" panose="020B0604020202020204" pitchFamily="34" charset="0"/>
            </a:endParaRP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8497090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 Partner's personal assets are exposed to business liabilities whereas the Limited Partner's personal assets are not exposed to business liabilities.</a:t>
            </a:r>
          </a:p>
          <a:p>
            <a:endParaRPr lang="en-US" dirty="0"/>
          </a:p>
          <a:p>
            <a:endParaRPr lang="en-US" dirty="0"/>
          </a:p>
          <a:p>
            <a:r>
              <a:rPr lang="en-US" b="0" i="0" dirty="0">
                <a:effectLst/>
                <a:latin typeface="Times New Roman" panose="02020603050405020304" pitchFamily="18" charset="0"/>
              </a:rPr>
              <a:t>Limited partnership. A limited partnership is formed under a state limited partnership law and composed of at least one general partner and one or more limited partners.</a:t>
            </a:r>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60294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92352">
              <a:defRPr/>
            </a:pPr>
            <a:r>
              <a:rPr lang="en-US" dirty="0"/>
              <a:t>Limited partners have no management responsibilities. They instead buy shares of the business in exchange for dividends, interest, and profits the FLP may generate.</a:t>
            </a:r>
          </a:p>
          <a:p>
            <a:endParaRPr lang="en-US" dirty="0"/>
          </a:p>
          <a:p>
            <a:r>
              <a:rPr lang="en-US" dirty="0"/>
              <a:t>As slide says, FLPs are generally created to preserve generational wealth.</a:t>
            </a:r>
          </a:p>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320360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Acknowledge our collaborators</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2443523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For the second bullet point, it may be more useful to specify the best practices that should be followed (as was done for LLCs): separate bank accounts, adequate capitalization. Be aware that you can still extend a personal guarantee (will be asked to extend personal guarantees to banks, credit card companies if you want credit), and if you do, the corporation will not protect the personal assets attendant to the personal guarantee.</a:t>
            </a:r>
          </a:p>
          <a:p>
            <a:endParaRPr lang="en-US" dirty="0"/>
          </a:p>
          <a:p>
            <a:pPr algn="l"/>
            <a:r>
              <a:rPr lang="en-US" b="0" i="0" dirty="0">
                <a:solidFill>
                  <a:srgbClr val="000000"/>
                </a:solidFill>
                <a:effectLst/>
                <a:latin typeface="Arial" panose="020B0604020202020204" pitchFamily="34" charset="0"/>
              </a:rPr>
              <a:t>Businesses Taxed as Corporations</a:t>
            </a:r>
          </a:p>
          <a:p>
            <a:pPr algn="l"/>
            <a:r>
              <a:rPr lang="en-US" b="0" i="0" dirty="0">
                <a:solidFill>
                  <a:srgbClr val="000000"/>
                </a:solidFill>
                <a:effectLst/>
                <a:latin typeface="Times New Roman" panose="02020603050405020304" pitchFamily="18" charset="0"/>
              </a:rPr>
              <a:t>The following businesses are taxed as corporations.• A business formed under a federal or state law that refers to it as a corporation, body corporate, or body politic.•A business formed under a state law that refers to it as a joint-stock company or joint-stock association.</a:t>
            </a:r>
          </a:p>
          <a:p>
            <a:pPr algn="l"/>
            <a:r>
              <a:rPr lang="en-US" b="0" i="0" dirty="0">
                <a:solidFill>
                  <a:srgbClr val="000000"/>
                </a:solidFill>
                <a:effectLst/>
                <a:latin typeface="Times New Roman" panose="02020603050405020304" pitchFamily="18" charset="0"/>
              </a:rPr>
              <a:t>•An insurance company.</a:t>
            </a:r>
          </a:p>
          <a:p>
            <a:pPr algn="l"/>
            <a:r>
              <a:rPr lang="en-US" b="0" i="0" dirty="0">
                <a:solidFill>
                  <a:srgbClr val="000000"/>
                </a:solidFill>
                <a:effectLst/>
                <a:latin typeface="Times New Roman" panose="02020603050405020304" pitchFamily="18" charset="0"/>
              </a:rPr>
              <a:t>•Certain banks.</a:t>
            </a:r>
          </a:p>
          <a:p>
            <a:pPr algn="l"/>
            <a:r>
              <a:rPr lang="en-US" b="0" i="0" dirty="0">
                <a:solidFill>
                  <a:srgbClr val="000000"/>
                </a:solidFill>
                <a:effectLst/>
                <a:latin typeface="Times New Roman" panose="02020603050405020304" pitchFamily="18" charset="0"/>
              </a:rPr>
              <a:t>•A business wholly owned by a state or local government.</a:t>
            </a:r>
          </a:p>
          <a:p>
            <a:pPr algn="l"/>
            <a:r>
              <a:rPr lang="en-US" b="0" i="0" dirty="0">
                <a:solidFill>
                  <a:srgbClr val="000000"/>
                </a:solidFill>
                <a:effectLst/>
                <a:latin typeface="Times New Roman" panose="02020603050405020304" pitchFamily="18" charset="0"/>
              </a:rPr>
              <a:t>•A business specifically required to be taxed as a corporation by the Internal Revenue Code (such as a publicly traded partnership).•Certain foreign businesses.</a:t>
            </a:r>
          </a:p>
          <a:p>
            <a:pPr algn="l"/>
            <a:r>
              <a:rPr lang="en-US" b="0" i="0" dirty="0">
                <a:solidFill>
                  <a:srgbClr val="000000"/>
                </a:solidFill>
                <a:effectLst/>
                <a:latin typeface="Times New Roman" panose="02020603050405020304" pitchFamily="18" charset="0"/>
              </a:rPr>
              <a:t>•Any other business that elects to be taxed as a corporation by filing Form 8832. </a:t>
            </a:r>
            <a:r>
              <a:rPr lang="en-US" b="0" i="0" dirty="0">
                <a:solidFill>
                  <a:srgbClr val="000000"/>
                </a:solidFill>
                <a:effectLst/>
                <a:latin typeface="Arial" panose="020B0604020202020204" pitchFamily="34" charset="0"/>
              </a:rPr>
              <a:t>Legal Aspects of Corporations</a:t>
            </a:r>
          </a:p>
          <a:p>
            <a:pPr algn="l"/>
            <a:endParaRPr lang="en-US" b="0" i="0" dirty="0">
              <a:solidFill>
                <a:srgbClr val="000000"/>
              </a:solidFill>
              <a:effectLst/>
              <a:latin typeface="Arial" panose="020B0604020202020204" pitchFamily="34" charset="0"/>
            </a:endParaRPr>
          </a:p>
          <a:p>
            <a:pPr algn="l"/>
            <a:r>
              <a:rPr lang="en-US" b="0" i="0" dirty="0">
                <a:solidFill>
                  <a:srgbClr val="000000"/>
                </a:solidFill>
                <a:effectLst/>
                <a:latin typeface="Times New Roman" panose="02020603050405020304" pitchFamily="18" charset="0"/>
              </a:rPr>
              <a:t>Legal entity. A corporation is a legal entity formed under state law. Often referred to as an “artificial person,” a corporation can enter into contracts, sue or be sued, incur debt, own property, and earn income. Issues involving formation and liability protection of corporations are determined under state law. Issues involving issuance of stock and taxation fall under federal law.  Certain entities, other than corporations, can elect to be taxed as corporations. For more information about the election, see Entity Classification Election, page 18-17.Note: Liability protection is determined under state law. Electing to be taxed as a corporation under federal law does not in itself provide any liability protection.</a:t>
            </a:r>
          </a:p>
          <a:p>
            <a:pPr algn="l"/>
            <a:endParaRPr lang="en-US" b="0" i="0" dirty="0">
              <a:solidFill>
                <a:srgbClr val="000000"/>
              </a:solidFill>
              <a:effectLst/>
              <a:latin typeface="Times New Roman" panose="02020603050405020304" pitchFamily="18" charset="0"/>
            </a:endParaRPr>
          </a:p>
          <a:p>
            <a:pPr algn="l"/>
            <a:r>
              <a:rPr lang="en-US" b="0" i="0" dirty="0">
                <a:effectLst/>
                <a:latin typeface="Times New Roman" panose="02020603050405020304" pitchFamily="18" charset="0"/>
              </a:rPr>
              <a:t>Liability. One of the main functions of a corporation is to shield a shareholder’s personal assets from liability. Since a corporation is treated as an artificial person, financial liability will not transfer from the corporation to the shareholder. A shareholder’s risk of loss in a corporation is generally limited to the amount invested in stock or money loaned. However, certain conditions can lead to personal liability for the shareholder, including:•A shareholder acting on behalf of the corporation. For ex-ample, if a shareholder is involved in an auto accident while conducting the corporation’s business, the shareholder could be personally liable for damages.</a:t>
            </a:r>
          </a:p>
          <a:p>
            <a:pPr algn="l"/>
            <a:r>
              <a:rPr lang="en-US" b="0" i="0" dirty="0">
                <a:effectLst/>
                <a:latin typeface="Times New Roman" panose="02020603050405020304" pitchFamily="18" charset="0"/>
              </a:rPr>
              <a:t>•Trust fund penalties. If an employee of a corporation is re-sponsible for failing to remit payroll taxes to the appropriate government agency, the employee can be liable for payment of those taxes..</a:t>
            </a:r>
          </a:p>
          <a:p>
            <a:pPr algn="l"/>
            <a:r>
              <a:rPr lang="en-US" b="0" i="0" dirty="0">
                <a:effectLst/>
                <a:latin typeface="Times New Roman" panose="02020603050405020304" pitchFamily="18" charset="0"/>
              </a:rPr>
              <a:t>•Loans. Most lending institutions require personal guarantees for corporate small business loans. If the corporation defaults on the loan, the guarantor will be personally liable.</a:t>
            </a:r>
          </a:p>
          <a:p>
            <a:pPr algn="l"/>
            <a:r>
              <a:rPr lang="en-US" b="0" i="0" dirty="0">
                <a:effectLst/>
                <a:latin typeface="Times New Roman" panose="02020603050405020304" pitchFamily="18" charset="0"/>
              </a:rPr>
              <a:t>•Failure to adhere to corporate formalities. If a shareholder does not maintain a clear delineation between personal activities and business activities, an adverse party may “pierce the corporate veil.” Small corporations are particularly vulnerable to this problem because of intermingling personal and business money and other assets and failing to create a clear line between personal and corporate activities. If the corporate veil is pierced, the shareholder’s personal assets may be at risk to satisfy li-abilities of the corporation.</a:t>
            </a:r>
            <a:endParaRPr lang="en-US" b="0" i="0" dirty="0">
              <a:solidFill>
                <a:srgbClr val="000000"/>
              </a:solidFill>
              <a:effectLst/>
              <a:latin typeface="Arial" panose="020B0604020202020204" pitchFamily="34" charset="0"/>
            </a:endParaRPr>
          </a:p>
          <a:p>
            <a:br>
              <a:rPr lang="en-US" b="0" i="0" dirty="0">
                <a:solidFill>
                  <a:srgbClr val="000000"/>
                </a:solidFill>
                <a:effectLst/>
                <a:latin typeface="Arial" panose="020B0604020202020204" pitchFamily="34" charset="0"/>
              </a:rPr>
            </a:br>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216647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338812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432237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a:t>
            </a:r>
            <a:r>
              <a:rPr lang="en-US" baseline="0" dirty="0"/>
              <a:t> to talk about double taxation.</a:t>
            </a:r>
          </a:p>
          <a:p>
            <a:endParaRPr lang="en-US" baseline="0" dirty="0"/>
          </a:p>
          <a:p>
            <a:r>
              <a:rPr lang="en-US" baseline="0" dirty="0"/>
              <a:t>Work Slide</a:t>
            </a:r>
          </a:p>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4245053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10"/>
          </p:nvPr>
        </p:nvSpPr>
        <p:spPr/>
        <p:txBody>
          <a:bodyPr/>
          <a:lstStyle/>
          <a:p>
            <a:r>
              <a:rPr lang="en-US"/>
              <a:t>© 2022 Regents of the University of Minnesota. All rights reserved.</a:t>
            </a:r>
            <a:endParaRPr lang="en-US" dirty="0"/>
          </a:p>
        </p:txBody>
      </p:sp>
    </p:spTree>
    <p:extLst>
      <p:ext uri="{BB962C8B-B14F-4D97-AF65-F5344CB8AC3E}">
        <p14:creationId xmlns:p14="http://schemas.microsoft.com/office/powerpoint/2010/main" val="30001122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0" i="0" dirty="0">
                <a:effectLst/>
                <a:latin typeface="Arial" panose="020B0604020202020204" pitchFamily="34" charset="0"/>
              </a:rPr>
              <a:t>S Corporation </a:t>
            </a:r>
          </a:p>
          <a:p>
            <a:r>
              <a:rPr lang="en-US" b="0" i="0" dirty="0">
                <a:effectLst/>
                <a:latin typeface="Arial" panose="020B0604020202020204" pitchFamily="34" charset="0"/>
              </a:rPr>
              <a:t>Formation</a:t>
            </a:r>
            <a:r>
              <a:rPr lang="en-US" b="0" i="0" dirty="0">
                <a:effectLst/>
                <a:latin typeface="Times New Roman" panose="02020603050405020304" pitchFamily="18" charset="0"/>
              </a:rPr>
              <a:t>An S corporation is formed in the same manner as any other business corporation. A corporation may be formed under state law, or an eligible non-corporate entity may elect to be taxed as a corporation. Whether the entity was formed under state law, or made the election to be taxed as a corporation, the entity must file Form 2553, Election by a Small Business Corporation, to elect S corporation status. See Form 2553, Election by a Small Business Corporation, page 19-5.An S corporation provides the same limited liability as a C corporation. However, an S corporation generally does not pay tax at the corporate level, instead passing income through to shareholders in a manner similar to a partnership. Ordinary business income and loss are computed on Form 1120-S,U.S. Income Tax Return for an S Corporation, and passed through to shareholders, along with other tax items on Schedule K-1 (Form 1120-S).</a:t>
            </a:r>
            <a:r>
              <a:rPr lang="en-US" b="0" i="0" dirty="0">
                <a:effectLst/>
                <a:latin typeface="Arial" panose="020B0604020202020204" pitchFamily="34" charset="0"/>
              </a:rPr>
              <a:t>Did You Know? The not-for-profit activity limitation of IRC section 183 applies to S corporations. </a:t>
            </a:r>
          </a:p>
          <a:p>
            <a:endParaRPr lang="en-US" b="0" i="0" dirty="0">
              <a:effectLst/>
              <a:latin typeface="Arial" panose="020B0604020202020204" pitchFamily="34" charset="0"/>
            </a:endParaRPr>
          </a:p>
          <a:p>
            <a:r>
              <a:rPr lang="en-US" b="0" i="0" dirty="0">
                <a:effectLst/>
                <a:latin typeface="Arial" panose="020B0604020202020204" pitchFamily="34" charset="0"/>
              </a:rPr>
              <a:t>Qualifications </a:t>
            </a:r>
          </a:p>
          <a:p>
            <a:r>
              <a:rPr lang="en-US" b="0" i="0" dirty="0">
                <a:effectLst/>
                <a:latin typeface="Times New Roman" panose="02020603050405020304" pitchFamily="18" charset="0"/>
              </a:rPr>
              <a:t>To qualify for S corporation status, the corporation must meet the following requirements.</a:t>
            </a:r>
          </a:p>
          <a:p>
            <a:r>
              <a:rPr lang="en-US" b="0" i="0" dirty="0">
                <a:effectLst/>
                <a:latin typeface="Times New Roman" panose="02020603050405020304" pitchFamily="18" charset="0"/>
              </a:rPr>
              <a:t>•An S corporation is limited to 100 shareholders. For this purpose, members of a family (and their estates) are treated as one shareholder. This includes family members up to six generations (and their estates). A family is defined as the common ancestor, the lineal descendants of the common ancestor, and the spouse (or former spouses) of the lineal descendants or the common ancestor.</a:t>
            </a:r>
          </a:p>
          <a:p>
            <a:r>
              <a:rPr lang="en-US" b="0" i="0" dirty="0">
                <a:effectLst/>
                <a:latin typeface="Times New Roman" panose="02020603050405020304" pitchFamily="18" charset="0"/>
              </a:rPr>
              <a:t>•All shareholders are required to consent to the election to be taxed as an S corporation.</a:t>
            </a:r>
          </a:p>
          <a:p>
            <a:r>
              <a:rPr lang="en-US" b="0" i="0" dirty="0">
                <a:effectLst/>
                <a:latin typeface="Times New Roman" panose="02020603050405020304" pitchFamily="18" charset="0"/>
              </a:rPr>
              <a:t>•The S corporation can have only one class of stock. See One-Class-of-Stock Rule, page 19-5.</a:t>
            </a:r>
          </a:p>
          <a:p>
            <a:r>
              <a:rPr lang="en-US" b="0" i="0" dirty="0">
                <a:effectLst/>
                <a:latin typeface="Times New Roman" panose="02020603050405020304" pitchFamily="18" charset="0"/>
              </a:rPr>
              <a:t>•The corporation must be a domestic corporation. Individual shareholders must be citizens or residents of the United States.</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8490430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7109052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4482093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0274317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53598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Point out the importance of professionals in setting up a new business entity.</a:t>
            </a:r>
          </a:p>
          <a:p>
            <a:r>
              <a:rPr lang="en-US" dirty="0"/>
              <a:t>Plus point out that we are not attorneys.  You also should consult with your tax professional during this process.</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9894994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4700171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4525537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6847707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Spend some time on this.</a:t>
            </a:r>
          </a:p>
        </p:txBody>
      </p:sp>
      <p:sp>
        <p:nvSpPr>
          <p:cNvPr id="4" name="Footer Placeholder 3"/>
          <p:cNvSpPr>
            <a:spLocks noGrp="1"/>
          </p:cNvSpPr>
          <p:nvPr>
            <p:ph type="ftr" sz="quarter" idx="10"/>
          </p:nvPr>
        </p:nvSpPr>
        <p:spPr/>
        <p:txBody>
          <a:bodyPr/>
          <a:lstStyle/>
          <a:p>
            <a:r>
              <a:rPr lang="en-US"/>
              <a:t>© 2022 Regents of the University of Minnesota. All rights reserved.</a:t>
            </a:r>
            <a:endParaRPr lang="en-US" dirty="0"/>
          </a:p>
        </p:txBody>
      </p:sp>
    </p:spTree>
    <p:extLst>
      <p:ext uri="{BB962C8B-B14F-4D97-AF65-F5344CB8AC3E}">
        <p14:creationId xmlns:p14="http://schemas.microsoft.com/office/powerpoint/2010/main" val="3409714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3100" dirty="0"/>
              <a:t>Market approach</a:t>
            </a:r>
          </a:p>
          <a:p>
            <a:pPr lvl="1"/>
            <a:r>
              <a:rPr lang="en-US" sz="2500" dirty="0"/>
              <a:t>Compares the shareholder employee’s compensation with typical compensation in the industry</a:t>
            </a:r>
          </a:p>
          <a:p>
            <a:r>
              <a:rPr lang="en-US" sz="3100" dirty="0"/>
              <a:t>Income approach</a:t>
            </a:r>
          </a:p>
          <a:p>
            <a:pPr lvl="1"/>
            <a:r>
              <a:rPr lang="en-US" sz="2500" dirty="0"/>
              <a:t>Income approach is allowed only when the fair market value of the company is available for each year the compensation is being examined</a:t>
            </a:r>
          </a:p>
          <a:p>
            <a:r>
              <a:rPr lang="en-US" sz="3100" dirty="0"/>
              <a:t>Cost approach</a:t>
            </a:r>
          </a:p>
          <a:p>
            <a:pPr lvl="1"/>
            <a:r>
              <a:rPr lang="en-US" sz="2500" dirty="0"/>
              <a:t>Cost approach breaks the duties of the employee into components such as company administration, accounting, finance, marketing, advertising, engineering, and purchasing.</a:t>
            </a:r>
          </a:p>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779085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for group</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5439975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case study will look at two different combinations of goals for the farming family.  There is not a single right answer but rather what we wish to do is to identify potential entities that would meet their goals.</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6147818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11"/>
          </p:nvPr>
        </p:nvSpPr>
        <p:spPr/>
        <p:txBody>
          <a:bodyPr/>
          <a:lstStyle/>
          <a:p>
            <a:pPr defTabSz="984706">
              <a:defRPr/>
            </a:pPr>
            <a:r>
              <a:rPr lang="en-US">
                <a:solidFill>
                  <a:prstClr val="black"/>
                </a:solidFill>
              </a:rPr>
              <a:t>© 2022 Regents of the University of Minnesota. All rights reserved.</a:t>
            </a:r>
            <a:endParaRPr lang="en-US" dirty="0">
              <a:solidFill>
                <a:prstClr val="black"/>
              </a:solidFill>
            </a:endParaRPr>
          </a:p>
        </p:txBody>
      </p:sp>
    </p:spTree>
    <p:extLst>
      <p:ext uri="{BB962C8B-B14F-4D97-AF65-F5344CB8AC3E}">
        <p14:creationId xmlns:p14="http://schemas.microsoft.com/office/powerpoint/2010/main" val="12058038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84706">
              <a:defRPr/>
            </a:pPr>
            <a:r>
              <a:rPr lang="en-US">
                <a:solidFill>
                  <a:prstClr val="black"/>
                </a:solidFill>
              </a:rPr>
              <a:t>© 2022 Regents of the University of Minnesota. All rights reserved.</a:t>
            </a:r>
            <a:endParaRPr lang="en-US" dirty="0">
              <a:solidFill>
                <a:prstClr val="black"/>
              </a:solidFill>
            </a:endParaRPr>
          </a:p>
        </p:txBody>
      </p:sp>
    </p:spTree>
    <p:extLst>
      <p:ext uri="{BB962C8B-B14F-4D97-AF65-F5344CB8AC3E}">
        <p14:creationId xmlns:p14="http://schemas.microsoft.com/office/powerpoint/2010/main" val="7594325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84706">
              <a:defRPr/>
            </a:pPr>
            <a:r>
              <a:rPr lang="en-US">
                <a:solidFill>
                  <a:prstClr val="black"/>
                </a:solidFill>
              </a:rPr>
              <a:t>© 2022 Regents of the University of Minnesota. All rights reserved.</a:t>
            </a:r>
            <a:endParaRPr lang="en-US" dirty="0">
              <a:solidFill>
                <a:prstClr val="black"/>
              </a:solidFill>
            </a:endParaRPr>
          </a:p>
        </p:txBody>
      </p:sp>
    </p:spTree>
    <p:extLst>
      <p:ext uri="{BB962C8B-B14F-4D97-AF65-F5344CB8AC3E}">
        <p14:creationId xmlns:p14="http://schemas.microsoft.com/office/powerpoint/2010/main" val="1884102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Selecting the right business entity for a particular farming operation is a decision that should be made only after considerable thought and analysis. Although this fact sheet will provide general information as to the types of entities and factors to consider, it is important to seek professional advice when choosing and forming a business entity. Professional advisors, such as attorneys and accountants, can help determine what business structure will best achieve the goals of the business owners based on the particular facts and circumstances. Keep in mind that there are often significant challenges to selecting one business entity and changing to another form at a later time. Often there are significant taxes that may be triggered upon a change in form. Therefore, it important to understand your goals and seek professional advice to determine which type of business entity would be the best fit for you. </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9513181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URL</a:t>
            </a:r>
            <a:r>
              <a:rPr lang="en-US" baseline="0" dirty="0"/>
              <a:t> in Chat box and then also email </a:t>
            </a:r>
            <a:endParaRPr lang="en-US" dirty="0"/>
          </a:p>
        </p:txBody>
      </p:sp>
      <p:sp>
        <p:nvSpPr>
          <p:cNvPr id="4" name="Footer Placeholder 3"/>
          <p:cNvSpPr>
            <a:spLocks noGrp="1"/>
          </p:cNvSpPr>
          <p:nvPr>
            <p:ph type="ftr" sz="quarter" idx="10"/>
          </p:nvPr>
        </p:nvSpPr>
        <p:spPr/>
        <p:txBody>
          <a:bodyPr/>
          <a:lstStyle/>
          <a:p>
            <a:pPr defTabSz="984706">
              <a:defRPr/>
            </a:pPr>
            <a:r>
              <a:rPr lang="en-US">
                <a:solidFill>
                  <a:prstClr val="black"/>
                </a:solidFill>
              </a:rPr>
              <a:t>© 2022 Regents of the University of Minnesota. All rights reserved.</a:t>
            </a:r>
            <a:endParaRPr lang="en-US" dirty="0">
              <a:solidFill>
                <a:prstClr val="black"/>
              </a:solidFill>
            </a:endParaRPr>
          </a:p>
        </p:txBody>
      </p:sp>
    </p:spTree>
    <p:extLst>
      <p:ext uri="{BB962C8B-B14F-4D97-AF65-F5344CB8AC3E}">
        <p14:creationId xmlns:p14="http://schemas.microsoft.com/office/powerpoint/2010/main" val="16494661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9377366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784068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Outline what we will do for the second half.</a:t>
            </a:r>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1120002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I've always been hesitant about phrasing liability as "unlimited." It's accurate as a contrast to "limited" liability, sure. But when folks think "unlimited" their minds assume unlimited dollar value. It creates the impression that an LLC/Coproration somehow caps the liability potential in dollar value. In reality, liability for a sole prop is limited to an extent by being judgement proof too. Can't squeeze blood from a rock.</a:t>
            </a:r>
          </a:p>
          <a:p>
            <a:endParaRPr lang="en-US" dirty="0"/>
          </a:p>
          <a:p>
            <a:r>
              <a:rPr lang="en-US" b="0" i="0" dirty="0">
                <a:effectLst/>
                <a:latin typeface="Arial" panose="020B0604020202020204" pitchFamily="34" charset="0"/>
              </a:rPr>
              <a:t>One individual carrying on an unincorporated trade or business.</a:t>
            </a:r>
          </a:p>
          <a:p>
            <a:endParaRPr lang="en-US" b="0" i="0" dirty="0">
              <a:effectLst/>
              <a:latin typeface="Arial" panose="020B0604020202020204" pitchFamily="34" charset="0"/>
            </a:endParaRPr>
          </a:p>
          <a:p>
            <a:r>
              <a:rPr lang="en-US" b="0" i="0" dirty="0">
                <a:effectLst/>
                <a:latin typeface="Arial" panose="020B0604020202020204" pitchFamily="34" charset="0"/>
              </a:rPr>
              <a:t>•A qualified joint venture whose only members are spouses may elect not to be taxed as a partnership and file as two sole proprietorships. An LLC may not make this election.</a:t>
            </a:r>
          </a:p>
          <a:p>
            <a:r>
              <a:rPr lang="en-US" b="0" i="0" dirty="0">
                <a:effectLst/>
                <a:latin typeface="Arial" panose="020B0604020202020204" pitchFamily="34" charset="0"/>
              </a:rPr>
              <a:t>•Easiest business to organize with minimal legal restrictions.</a:t>
            </a:r>
          </a:p>
          <a:p>
            <a:r>
              <a:rPr lang="en-US" b="0" i="0" dirty="0">
                <a:effectLst/>
                <a:latin typeface="Arial" panose="020B0604020202020204" pitchFamily="34" charset="0"/>
              </a:rPr>
              <a:t>•The entity does not exist apart from the owner. Business starts and ends based on engaging in and ending engagement in business.</a:t>
            </a:r>
          </a:p>
          <a:p>
            <a:r>
              <a:rPr lang="en-US" b="0" i="0" dirty="0">
                <a:effectLst/>
                <a:latin typeface="Arial" panose="020B0604020202020204" pitchFamily="34" charset="0"/>
              </a:rPr>
              <a:t>•The owner has complete freedom over business decisions and is entitled to 100% of the profits. The owner is limited by his or her own ability to raise capital and obtain financing. Outside investors cannot be part owners.</a:t>
            </a:r>
          </a:p>
          <a:p>
            <a:r>
              <a:rPr lang="en-US" b="0" i="0" dirty="0">
                <a:effectLst/>
                <a:latin typeface="Arial" panose="020B0604020202020204" pitchFamily="34" charset="0"/>
              </a:rPr>
              <a:t>•Transfer of ownership consists of selling the business assets.</a:t>
            </a:r>
          </a:p>
          <a:p>
            <a:r>
              <a:rPr lang="en-US" b="0" i="0" dirty="0">
                <a:effectLst/>
                <a:latin typeface="Arial" panose="020B0604020202020204" pitchFamily="34" charset="0"/>
              </a:rPr>
              <a:t>•A single-member LLC owned by an individual is taxed as a sole proprietorship unless an election is made to be taxed as a corporation</a:t>
            </a:r>
            <a:endParaRPr lang="en-US" dirty="0"/>
          </a:p>
        </p:txBody>
      </p:sp>
      <p:sp>
        <p:nvSpPr>
          <p:cNvPr id="4" name="Footer Placeholder 3"/>
          <p:cNvSpPr>
            <a:spLocks noGrp="1"/>
          </p:cNvSpPr>
          <p:nvPr>
            <p:ph type="ftr" sz="quarter" idx="10"/>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488965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3649151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slide</a:t>
            </a:r>
          </a:p>
          <a:p>
            <a:endParaRPr lang="en-US" dirty="0"/>
          </a:p>
        </p:txBody>
      </p:sp>
      <p:sp>
        <p:nvSpPr>
          <p:cNvPr id="4" name="Footer Placeholder 3"/>
          <p:cNvSpPr>
            <a:spLocks noGrp="1"/>
          </p:cNvSpPr>
          <p:nvPr>
            <p:ph type="ftr" sz="quarter" idx="4"/>
          </p:nvPr>
        </p:nvSpPr>
        <p:spPr/>
        <p:txBody>
          <a:bodyPr/>
          <a:lstStyle/>
          <a:p>
            <a:pPr>
              <a:defRPr/>
            </a:pPr>
            <a:r>
              <a:rPr lang="en-US"/>
              <a:t>© 2022 Regents of the University of Minnesota. All rights reserved.</a:t>
            </a:r>
            <a:endParaRPr lang="en-US" dirty="0"/>
          </a:p>
        </p:txBody>
      </p:sp>
    </p:spTree>
    <p:extLst>
      <p:ext uri="{BB962C8B-B14F-4D97-AF65-F5344CB8AC3E}">
        <p14:creationId xmlns:p14="http://schemas.microsoft.com/office/powerpoint/2010/main" val="2873293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1 line">
    <p:spTree>
      <p:nvGrpSpPr>
        <p:cNvPr id="1" name=""/>
        <p:cNvGrpSpPr/>
        <p:nvPr/>
      </p:nvGrpSpPr>
      <p:grpSpPr>
        <a:xfrm>
          <a:off x="0" y="0"/>
          <a:ext cx="0" cy="0"/>
          <a:chOff x="0" y="0"/>
          <a:chExt cx="0" cy="0"/>
        </a:xfrm>
      </p:grpSpPr>
      <p:pic>
        <p:nvPicPr>
          <p:cNvPr id="7" name="Picture 6" descr="University of Minnesota Extension&#10;&#10;Making a difference in Minnesota: Environment + Food &amp; Agriculture + Communities + Families + Youth">
            <a:extLst>
              <a:ext uri="{FF2B5EF4-FFF2-40B4-BE49-F238E27FC236}">
                <a16:creationId xmlns:a16="http://schemas.microsoft.com/office/drawing/2014/main" id="{117773DD-7AF1-41BB-8F3F-CD0743ABBC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Rectangle 4"/>
          <p:cNvSpPr>
            <a:spLocks noGrp="1" noChangeArrowheads="1"/>
          </p:cNvSpPr>
          <p:nvPr>
            <p:ph type="ctrTitle"/>
          </p:nvPr>
        </p:nvSpPr>
        <p:spPr>
          <a:xfrm>
            <a:off x="914400" y="2146302"/>
            <a:ext cx="10701867" cy="728133"/>
          </a:xfrm>
          <a:prstGeom prst="rect">
            <a:avLst/>
          </a:prstGeom>
        </p:spPr>
        <p:txBody>
          <a:bodyPr anchor="t"/>
          <a:lstStyle>
            <a:lvl1pPr algn="l">
              <a:defRPr sz="4400" b="1"/>
            </a:lvl1pPr>
          </a:lstStyle>
          <a:p>
            <a:r>
              <a:rPr lang="en-US" dirty="0"/>
              <a:t>Click to edit Master title style</a:t>
            </a:r>
          </a:p>
        </p:txBody>
      </p:sp>
      <p:sp>
        <p:nvSpPr>
          <p:cNvPr id="5" name="Rectangle 5"/>
          <p:cNvSpPr>
            <a:spLocks noGrp="1" noChangeArrowheads="1"/>
          </p:cNvSpPr>
          <p:nvPr>
            <p:ph type="subTitle" idx="1" hasCustomPrompt="1"/>
          </p:nvPr>
        </p:nvSpPr>
        <p:spPr>
          <a:xfrm>
            <a:off x="925689" y="2899831"/>
            <a:ext cx="8534400" cy="618066"/>
          </a:xfrm>
          <a:prstGeom prst="rect">
            <a:avLst/>
          </a:prstGeom>
        </p:spPr>
        <p:txBody>
          <a:bodyPr/>
          <a:lstStyle>
            <a:lvl1pPr marL="0" indent="0" algn="l">
              <a:buFont typeface="Wingdings" pitchFamily="2" charset="2"/>
              <a:buNone/>
              <a:defRPr sz="2800" b="1" i="0" cap="none">
                <a:solidFill>
                  <a:schemeClr val="tx1">
                    <a:lumMod val="50000"/>
                  </a:schemeClr>
                </a:solidFill>
                <a:latin typeface="+mn-lt"/>
                <a:cs typeface="Calibri"/>
              </a:defRPr>
            </a:lvl1pPr>
          </a:lstStyle>
          <a:p>
            <a:r>
              <a:rPr lang="en-US" dirty="0"/>
              <a:t>Click to edit master subtitle style</a:t>
            </a:r>
          </a:p>
        </p:txBody>
      </p:sp>
      <p:sp>
        <p:nvSpPr>
          <p:cNvPr id="2" name="TextBox 1">
            <a:extLst>
              <a:ext uri="{FF2B5EF4-FFF2-40B4-BE49-F238E27FC236}">
                <a16:creationId xmlns:a16="http://schemas.microsoft.com/office/drawing/2014/main" id="{09C61325-657B-4E1B-ADFB-952B74673E30}"/>
              </a:ext>
            </a:extLst>
          </p:cNvPr>
          <p:cNvSpPr txBox="1"/>
          <p:nvPr userDrawn="1"/>
        </p:nvSpPr>
        <p:spPr>
          <a:xfrm>
            <a:off x="462643" y="6661606"/>
            <a:ext cx="3211080" cy="215444"/>
          </a:xfrm>
          <a:prstGeom prst="rect">
            <a:avLst/>
          </a:prstGeom>
          <a:noFill/>
        </p:spPr>
        <p:txBody>
          <a:bodyPr wrap="square">
            <a:prstTxWarp prst="textNoShape">
              <a:avLst/>
            </a:prstTxWarp>
            <a:spAutoFit/>
          </a:bodyPr>
          <a:lstStyle/>
          <a:p>
            <a:pPr marL="0" lvl="4" algn="r"/>
            <a:r>
              <a:rPr lang="en-US" sz="800" dirty="0"/>
              <a:t>© 2022 Regents of the University of Minnesota. All rights reserved.</a:t>
            </a:r>
          </a:p>
        </p:txBody>
      </p:sp>
      <p:sp>
        <p:nvSpPr>
          <p:cNvPr id="6" name="TextBox 5">
            <a:extLst>
              <a:ext uri="{FF2B5EF4-FFF2-40B4-BE49-F238E27FC236}">
                <a16:creationId xmlns:a16="http://schemas.microsoft.com/office/drawing/2014/main" id="{63D867D3-2DA8-43D4-8100-0639364F95C0}"/>
              </a:ext>
            </a:extLst>
          </p:cNvPr>
          <p:cNvSpPr txBox="1"/>
          <p:nvPr userDrawn="1"/>
        </p:nvSpPr>
        <p:spPr>
          <a:xfrm>
            <a:off x="10640588" y="6304841"/>
            <a:ext cx="1298223" cy="246221"/>
          </a:xfrm>
          <a:prstGeom prst="rect">
            <a:avLst/>
          </a:prstGeom>
          <a:noFill/>
        </p:spPr>
        <p:txBody>
          <a:bodyPr wrap="square" rtlCol="0">
            <a:spAutoFit/>
          </a:bodyPr>
          <a:lstStyle/>
          <a:p>
            <a:pPr algn="r"/>
            <a:fld id="{DCFFB04F-A907-F244-A56D-3D6989C81DAB}" type="slidenum">
              <a:rPr lang="en-US" sz="1000" smtClean="0">
                <a:solidFill>
                  <a:srgbClr val="7A0019"/>
                </a:solidFill>
              </a:rPr>
              <a:pPr algn="r"/>
              <a:t>‹#›</a:t>
            </a:fld>
            <a:endParaRPr lang="en-US" sz="1000" dirty="0">
              <a:solidFill>
                <a:srgbClr val="7A0019"/>
              </a:solidFill>
            </a:endParaRPr>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Line">
    <p:spTree>
      <p:nvGrpSpPr>
        <p:cNvPr id="1" name=""/>
        <p:cNvGrpSpPr/>
        <p:nvPr/>
      </p:nvGrpSpPr>
      <p:grpSpPr>
        <a:xfrm>
          <a:off x="0" y="0"/>
          <a:ext cx="0" cy="0"/>
          <a:chOff x="0" y="0"/>
          <a:chExt cx="0" cy="0"/>
        </a:xfrm>
      </p:grpSpPr>
      <p:sp>
        <p:nvSpPr>
          <p:cNvPr id="6" name="Rectangle 4"/>
          <p:cNvSpPr>
            <a:spLocks noGrp="1" noChangeArrowheads="1"/>
          </p:cNvSpPr>
          <p:nvPr>
            <p:ph type="ctrTitle"/>
          </p:nvPr>
        </p:nvSpPr>
        <p:spPr>
          <a:xfrm>
            <a:off x="914400" y="2146302"/>
            <a:ext cx="10363200" cy="1350432"/>
          </a:xfrm>
          <a:prstGeom prst="rect">
            <a:avLst/>
          </a:prstGeom>
        </p:spPr>
        <p:txBody>
          <a:bodyPr anchor="t"/>
          <a:lstStyle>
            <a:lvl1pPr marL="0" marR="0" indent="0" algn="l" defTabSz="914400" rtl="0" eaLnBrk="1" fontAlgn="base" latinLnBrk="0" hangingPunct="1">
              <a:lnSpc>
                <a:spcPct val="100000"/>
              </a:lnSpc>
              <a:spcBef>
                <a:spcPct val="0"/>
              </a:spcBef>
              <a:spcAft>
                <a:spcPct val="0"/>
              </a:spcAft>
              <a:tabLst/>
              <a:defRPr sz="4400" b="1" i="0" baseline="0">
                <a:latin typeface="+mn-lt"/>
                <a:cs typeface="Arial"/>
              </a:defRPr>
            </a:lvl1pPr>
          </a:lstStyle>
          <a:p>
            <a:pPr lvl="0"/>
            <a:r>
              <a:rPr lang="en-US" dirty="0"/>
              <a:t>Click to edit Master title style</a:t>
            </a:r>
            <a:endParaRPr lang="en-US" noProof="0" dirty="0"/>
          </a:p>
        </p:txBody>
      </p:sp>
      <p:sp>
        <p:nvSpPr>
          <p:cNvPr id="7" name="Rectangle 5"/>
          <p:cNvSpPr>
            <a:spLocks noGrp="1" noChangeArrowheads="1"/>
          </p:cNvSpPr>
          <p:nvPr>
            <p:ph type="subTitle" idx="1" hasCustomPrompt="1"/>
          </p:nvPr>
        </p:nvSpPr>
        <p:spPr>
          <a:xfrm>
            <a:off x="925689" y="3509429"/>
            <a:ext cx="10368844" cy="618066"/>
          </a:xfrm>
          <a:prstGeom prst="rect">
            <a:avLst/>
          </a:prstGeom>
        </p:spPr>
        <p:txBody>
          <a:bodyPr/>
          <a:lstStyle>
            <a:lvl1pPr marL="0" indent="0" algn="l">
              <a:buFont typeface="Wingdings" pitchFamily="2" charset="2"/>
              <a:buNone/>
              <a:defRPr sz="2800" b="1" i="0" cap="none">
                <a:solidFill>
                  <a:schemeClr val="tx1">
                    <a:lumMod val="50000"/>
                  </a:schemeClr>
                </a:solidFill>
                <a:latin typeface="+mn-lt"/>
                <a:cs typeface="Calibri"/>
              </a:defRPr>
            </a:lvl1pPr>
          </a:lstStyle>
          <a:p>
            <a:r>
              <a:rPr lang="en-US" dirty="0"/>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itle 1"/>
          <p:cNvSpPr>
            <a:spLocks noGrp="1"/>
          </p:cNvSpPr>
          <p:nvPr>
            <p:ph type="title"/>
          </p:nvPr>
        </p:nvSpPr>
        <p:spPr>
          <a:xfrm>
            <a:off x="914401" y="4761966"/>
            <a:ext cx="10340623" cy="1067334"/>
          </a:xfrm>
          <a:prstGeom prst="rect">
            <a:avLst/>
          </a:prstGeom>
        </p:spPr>
        <p:txBody>
          <a:bodyPr anchor="t"/>
          <a:lstStyle>
            <a:lvl1pPr marL="0" marR="0" indent="0" defTabSz="914400" rtl="0" eaLnBrk="1" fontAlgn="base" latinLnBrk="0" hangingPunct="1">
              <a:lnSpc>
                <a:spcPct val="100000"/>
              </a:lnSpc>
              <a:spcBef>
                <a:spcPct val="0"/>
              </a:spcBef>
              <a:spcAft>
                <a:spcPct val="0"/>
              </a:spcAft>
              <a:tabLst/>
              <a:defRPr sz="4400" b="1" i="0">
                <a:latin typeface="Arial"/>
                <a:cs typeface="Arial"/>
              </a:defRPr>
            </a:lvl1pPr>
          </a:lstStyle>
          <a:p>
            <a:pPr lvl="0"/>
            <a:r>
              <a:rPr lang="en-US" dirty="0"/>
              <a:t>Click to edit Master title style</a:t>
            </a:r>
            <a:endParaRPr lang="en-US" noProof="0" dirty="0"/>
          </a:p>
        </p:txBody>
      </p:sp>
      <p:sp>
        <p:nvSpPr>
          <p:cNvPr id="7" name="Rectangle 5"/>
          <p:cNvSpPr>
            <a:spLocks noGrp="1" noChangeArrowheads="1"/>
          </p:cNvSpPr>
          <p:nvPr>
            <p:ph type="subTitle" idx="1" hasCustomPrompt="1"/>
          </p:nvPr>
        </p:nvSpPr>
        <p:spPr>
          <a:xfrm>
            <a:off x="922142" y="4296832"/>
            <a:ext cx="10306755" cy="452968"/>
          </a:xfrm>
          <a:prstGeom prst="rect">
            <a:avLst/>
          </a:prstGeom>
        </p:spPr>
        <p:txBody>
          <a:bodyPr/>
          <a:lstStyle>
            <a:lvl1pPr marL="0" indent="0" algn="l">
              <a:buFont typeface="Wingdings" pitchFamily="2" charset="2"/>
              <a:buNone/>
              <a:defRPr sz="2800" b="1" i="0" cap="none">
                <a:solidFill>
                  <a:schemeClr val="tx1">
                    <a:lumMod val="50000"/>
                  </a:schemeClr>
                </a:solidFill>
                <a:latin typeface="+mn-lt"/>
                <a:cs typeface="Calibri"/>
              </a:defRPr>
            </a:lvl1pPr>
          </a:lstStyle>
          <a:p>
            <a:r>
              <a:rPr lang="en-US" dirty="0"/>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609600" y="749300"/>
            <a:ext cx="10972800" cy="668338"/>
          </a:xfrm>
          <a:prstGeom prst="rect">
            <a:avLst/>
          </a:prstGeom>
        </p:spPr>
        <p:txBody>
          <a:bodyPr anchor="t"/>
          <a:lstStyle>
            <a:lvl1pPr>
              <a:defRPr sz="4400" b="1" i="0" cap="none">
                <a:latin typeface="+mn-lt"/>
                <a:cs typeface="Calibri"/>
              </a:defRPr>
            </a:lvl1pPr>
          </a:lstStyle>
          <a:p>
            <a:r>
              <a:rPr lang="en-US" dirty="0"/>
              <a:t>Click to edit master title style</a:t>
            </a:r>
          </a:p>
        </p:txBody>
      </p:sp>
      <p:sp>
        <p:nvSpPr>
          <p:cNvPr id="6" name="Content Placeholder 2"/>
          <p:cNvSpPr>
            <a:spLocks noGrp="1"/>
          </p:cNvSpPr>
          <p:nvPr>
            <p:ph idx="1"/>
          </p:nvPr>
        </p:nvSpPr>
        <p:spPr>
          <a:xfrm>
            <a:off x="609600" y="1600200"/>
            <a:ext cx="10972800" cy="2283702"/>
          </a:xfrm>
          <a:prstGeom prst="rect">
            <a:avLst/>
          </a:prstGeom>
        </p:spPr>
        <p:txBody>
          <a:bodyPr>
            <a:spAutoFit/>
          </a:bodyPr>
          <a:lstStyle>
            <a:lvl1pPr marL="342900" indent="-342900">
              <a:buClr>
                <a:schemeClr val="tx1">
                  <a:lumMod val="50000"/>
                </a:schemeClr>
              </a:buClr>
              <a:buFont typeface="Wingdings" panose="05000000000000000000" pitchFamily="2" charset="2"/>
              <a:buChar char="§"/>
              <a:defRPr sz="3200"/>
            </a:lvl1pPr>
            <a:lvl2pPr marL="742950" indent="-285750">
              <a:buClr>
                <a:schemeClr val="tx1">
                  <a:lumMod val="50000"/>
                </a:schemeClr>
              </a:buClr>
              <a:buFont typeface="Wingdings" panose="05000000000000000000" pitchFamily="2" charset="2"/>
              <a:buChar char="§"/>
              <a:defRPr sz="2800"/>
            </a:lvl2pPr>
            <a:lvl3pPr marL="1143000" indent="-228600">
              <a:buClr>
                <a:schemeClr val="tx1">
                  <a:lumMod val="50000"/>
                </a:schemeClr>
              </a:buClr>
              <a:buFont typeface="Wingdings" panose="05000000000000000000" pitchFamily="2" charset="2"/>
              <a:buChar char="§"/>
              <a:defRPr sz="2400"/>
            </a:lvl3pPr>
            <a:lvl4pPr marL="1600200" indent="-228600">
              <a:buClr>
                <a:schemeClr val="tx1">
                  <a:lumMod val="50000"/>
                </a:schemeClr>
              </a:buClr>
              <a:buFont typeface="Wingdings" panose="05000000000000000000" pitchFamily="2" charset="2"/>
              <a:buChar char="§"/>
              <a:defRPr sz="2000"/>
            </a:lvl4pPr>
            <a:lvl5pPr marL="2057400" indent="-228600">
              <a:buClr>
                <a:schemeClr val="tx1">
                  <a:lumMod val="50000"/>
                </a:schemeClr>
              </a:buClr>
              <a:buFont typeface="Wingdings" panose="05000000000000000000" pitchFamily="2" charset="2"/>
              <a:buChar cha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ngle Object with Caption Below">
    <p:spTree>
      <p:nvGrpSpPr>
        <p:cNvPr id="1" name=""/>
        <p:cNvGrpSpPr/>
        <p:nvPr/>
      </p:nvGrpSpPr>
      <p:grpSpPr>
        <a:xfrm>
          <a:off x="0" y="0"/>
          <a:ext cx="0" cy="0"/>
          <a:chOff x="0" y="0"/>
          <a:chExt cx="0" cy="0"/>
        </a:xfrm>
      </p:grpSpPr>
      <p:sp>
        <p:nvSpPr>
          <p:cNvPr id="7" name="Content Placeholder 2"/>
          <p:cNvSpPr>
            <a:spLocks noGrp="1"/>
          </p:cNvSpPr>
          <p:nvPr>
            <p:ph idx="1"/>
          </p:nvPr>
        </p:nvSpPr>
        <p:spPr>
          <a:xfrm>
            <a:off x="677335" y="469900"/>
            <a:ext cx="10848621" cy="4959350"/>
          </a:xfrm>
          <a:prstGeom prst="rect">
            <a:avLst/>
          </a:prstGeom>
        </p:spPr>
        <p:txBody>
          <a:bodyPr/>
          <a:lstStyle>
            <a:lvl1pPr>
              <a:buNone/>
              <a:defRPr b="1" baseline="0"/>
            </a:lvl1pPr>
          </a:lstStyle>
          <a:p>
            <a:pPr lvl="0"/>
            <a:r>
              <a:rPr lang="en-US" dirty="0"/>
              <a:t>Click to edit Master text styles</a:t>
            </a:r>
          </a:p>
        </p:txBody>
      </p:sp>
      <p:sp>
        <p:nvSpPr>
          <p:cNvPr id="8" name="Text Placeholder 2"/>
          <p:cNvSpPr>
            <a:spLocks noGrp="1"/>
          </p:cNvSpPr>
          <p:nvPr>
            <p:ph type="body" idx="10"/>
          </p:nvPr>
        </p:nvSpPr>
        <p:spPr>
          <a:xfrm>
            <a:off x="677335" y="5525588"/>
            <a:ext cx="8140094" cy="400110"/>
          </a:xfrm>
          <a:prstGeom prst="rect">
            <a:avLst/>
          </a:prstGeom>
        </p:spPr>
        <p:txBody>
          <a:bodyPr wrap="square" anchor="t">
            <a:sp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Content Placeholder 2"/>
          <p:cNvSpPr>
            <a:spLocks noGrp="1"/>
          </p:cNvSpPr>
          <p:nvPr>
            <p:ph sz="half" idx="1"/>
          </p:nvPr>
        </p:nvSpPr>
        <p:spPr>
          <a:xfrm>
            <a:off x="609600" y="1600200"/>
            <a:ext cx="5384800" cy="2000548"/>
          </a:xfrm>
          <a:prstGeom prst="rect">
            <a:avLst/>
          </a:prstGeom>
        </p:spPr>
        <p:txBody>
          <a:bodyPr>
            <a:spAutoFit/>
          </a:bodyPr>
          <a:lstStyle>
            <a:lvl1pPr marL="342900" indent="-342900">
              <a:buClr>
                <a:schemeClr val="tx1">
                  <a:lumMod val="50000"/>
                </a:schemeClr>
              </a:buClr>
              <a:buFont typeface="Wingdings" panose="05000000000000000000" pitchFamily="2" charset="2"/>
              <a:buChar char="§"/>
              <a:defRPr sz="2800" b="0"/>
            </a:lvl1pPr>
            <a:lvl2pPr marL="742950" indent="-285750">
              <a:buClr>
                <a:schemeClr val="tx1">
                  <a:lumMod val="50000"/>
                </a:schemeClr>
              </a:buClr>
              <a:buFont typeface="Wingdings" panose="05000000000000000000" pitchFamily="2" charset="2"/>
              <a:buChar char="§"/>
              <a:defRPr sz="2400"/>
            </a:lvl2pPr>
            <a:lvl3pPr marL="1143000" indent="-228600">
              <a:buClr>
                <a:schemeClr val="tx1">
                  <a:lumMod val="50000"/>
                </a:schemeClr>
              </a:buClr>
              <a:buFont typeface="Wingdings" panose="05000000000000000000" pitchFamily="2" charset="2"/>
              <a:buChar char="§"/>
              <a:defRPr sz="2000"/>
            </a:lvl3pPr>
            <a:lvl4pPr marL="1600200" indent="-228600">
              <a:buClr>
                <a:schemeClr val="tx1">
                  <a:lumMod val="50000"/>
                </a:schemeClr>
              </a:buClr>
              <a:buFont typeface="Wingdings" panose="05000000000000000000" pitchFamily="2" charset="2"/>
              <a:buChar char="§"/>
              <a:defRPr sz="1800"/>
            </a:lvl4pPr>
            <a:lvl5pPr marL="2057400" indent="-228600">
              <a:buClr>
                <a:schemeClr val="tx1">
                  <a:lumMod val="50000"/>
                </a:schemeClr>
              </a:buClr>
              <a:buFont typeface="Wingdings" panose="05000000000000000000" pitchFamily="2" charset="2"/>
              <a:buChar cha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3"/>
          <p:cNvSpPr>
            <a:spLocks noGrp="1"/>
          </p:cNvSpPr>
          <p:nvPr>
            <p:ph sz="half" idx="2"/>
          </p:nvPr>
        </p:nvSpPr>
        <p:spPr>
          <a:xfrm>
            <a:off x="6197600" y="1600200"/>
            <a:ext cx="5384800" cy="2000548"/>
          </a:xfrm>
          <a:prstGeom prst="rect">
            <a:avLst/>
          </a:prstGeom>
        </p:spPr>
        <p:txBody>
          <a:bodyPr>
            <a:spAutoFit/>
          </a:bodyPr>
          <a:lstStyle>
            <a:lvl1pPr marL="342900" indent="-342900">
              <a:buClr>
                <a:schemeClr val="tx1">
                  <a:lumMod val="50000"/>
                </a:schemeClr>
              </a:buClr>
              <a:buFont typeface="Wingdings" panose="05000000000000000000" pitchFamily="2" charset="2"/>
              <a:buChar char="§"/>
              <a:defRPr sz="2800"/>
            </a:lvl1pPr>
            <a:lvl2pPr marL="742950" indent="-285750">
              <a:buClr>
                <a:schemeClr val="tx1">
                  <a:lumMod val="50000"/>
                </a:schemeClr>
              </a:buClr>
              <a:buFont typeface="Wingdings" panose="05000000000000000000" pitchFamily="2" charset="2"/>
              <a:buChar char="§"/>
              <a:defRPr sz="2400"/>
            </a:lvl2pPr>
            <a:lvl3pPr marL="1143000" indent="-228600">
              <a:buClr>
                <a:schemeClr val="tx1">
                  <a:lumMod val="50000"/>
                </a:schemeClr>
              </a:buClr>
              <a:buFont typeface="Wingdings" panose="05000000000000000000" pitchFamily="2" charset="2"/>
              <a:buChar char="§"/>
              <a:defRPr sz="2000"/>
            </a:lvl3pPr>
            <a:lvl4pPr marL="1600200" indent="-228600">
              <a:buClr>
                <a:schemeClr val="tx1">
                  <a:lumMod val="50000"/>
                </a:schemeClr>
              </a:buClr>
              <a:buFont typeface="Wingdings" panose="05000000000000000000" pitchFamily="2" charset="2"/>
              <a:buChar char="§"/>
              <a:defRPr sz="1800"/>
            </a:lvl4pPr>
            <a:lvl5pPr marL="2057400" indent="-228600">
              <a:buClr>
                <a:schemeClr val="tx1">
                  <a:lumMod val="50000"/>
                </a:schemeClr>
              </a:buClr>
              <a:buFont typeface="Wingdings" panose="05000000000000000000" pitchFamily="2" charset="2"/>
              <a:buChar cha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609600" y="749301"/>
            <a:ext cx="10972800" cy="769441"/>
          </a:xfrm>
          <a:prstGeom prst="rect">
            <a:avLst/>
          </a:prstGeom>
        </p:spPr>
        <p:txBody>
          <a:bodyPr anchor="t">
            <a:spAutoFit/>
          </a:bodyPr>
          <a:lstStyle>
            <a:lvl1pPr>
              <a:defRPr sz="4400" b="1" i="0" cap="none">
                <a:latin typeface="+mn-lt"/>
                <a:cs typeface="Calibri"/>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losing Slide">
    <p:spTree>
      <p:nvGrpSpPr>
        <p:cNvPr id="1" name=""/>
        <p:cNvGrpSpPr/>
        <p:nvPr/>
      </p:nvGrpSpPr>
      <p:grpSpPr>
        <a:xfrm>
          <a:off x="0" y="0"/>
          <a:ext cx="0" cy="0"/>
          <a:chOff x="0" y="0"/>
          <a:chExt cx="0" cy="0"/>
        </a:xfrm>
      </p:grpSpPr>
      <p:pic>
        <p:nvPicPr>
          <p:cNvPr id="3" name="Picture 2" descr="University of Minnesota Extension&#10;&#10;Making a difference in Minnesota: Environment + Food &amp; Agriculture + Communities + Families + Youth">
            <a:extLst>
              <a:ext uri="{FF2B5EF4-FFF2-40B4-BE49-F238E27FC236}">
                <a16:creationId xmlns:a16="http://schemas.microsoft.com/office/drawing/2014/main" id="{1EBF050F-19DE-4CCE-B631-F5142FBFA91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Box 3"/>
          <p:cNvSpPr txBox="1"/>
          <p:nvPr userDrawn="1"/>
        </p:nvSpPr>
        <p:spPr>
          <a:xfrm>
            <a:off x="531284" y="5383847"/>
            <a:ext cx="9548283" cy="369332"/>
          </a:xfrm>
          <a:prstGeom prst="rect">
            <a:avLst/>
          </a:prstGeom>
          <a:noFill/>
        </p:spPr>
        <p:txBody>
          <a:bodyPr>
            <a:prstTxWarp prst="textNoShape">
              <a:avLst/>
            </a:prstTxWarp>
            <a:spAutoFit/>
          </a:bodyPr>
          <a:lstStyle/>
          <a:p>
            <a:pPr marL="0" lvl="4"/>
            <a:r>
              <a:rPr lang="en-US" sz="900" b="1" dirty="0">
                <a:solidFill>
                  <a:schemeClr val="bg1"/>
                </a:solidFill>
              </a:rPr>
              <a:t>© 2022 Regents of the University of Minnesota. All rights reserved.</a:t>
            </a:r>
          </a:p>
          <a:p>
            <a:r>
              <a:rPr lang="en-US" sz="900" b="1" dirty="0">
                <a:solidFill>
                  <a:schemeClr val="bg1"/>
                </a:solidFill>
              </a:rPr>
              <a:t>The University of Minnesota is an equal opportunity educator and employer. This PowerPoint is available in alternative formats upon request</a:t>
            </a:r>
            <a:r>
              <a:rPr lang="en-US" sz="900" b="1" baseline="0" dirty="0">
                <a:solidFill>
                  <a:schemeClr val="bg1"/>
                </a:solidFill>
              </a:rPr>
              <a:t> at 612-624-1222.</a:t>
            </a:r>
            <a:endParaRPr lang="en-US" sz="900" b="1" dirty="0">
              <a:solidFill>
                <a:schemeClr val="bg1"/>
              </a:solidFill>
            </a:endParaRPr>
          </a:p>
        </p:txBody>
      </p:sp>
      <p:sp>
        <p:nvSpPr>
          <p:cNvPr id="9" name="Rectangle 4"/>
          <p:cNvSpPr>
            <a:spLocks noGrp="1" noChangeArrowheads="1"/>
          </p:cNvSpPr>
          <p:nvPr>
            <p:ph type="ctrTitle"/>
          </p:nvPr>
        </p:nvSpPr>
        <p:spPr>
          <a:xfrm>
            <a:off x="536221" y="2146302"/>
            <a:ext cx="11068756" cy="769441"/>
          </a:xfrm>
          <a:prstGeom prst="rect">
            <a:avLst/>
          </a:prstGeom>
        </p:spPr>
        <p:txBody>
          <a:bodyPr wrap="square" anchor="t">
            <a:spAutoFit/>
          </a:bodyPr>
          <a:lstStyle>
            <a:lvl1pPr algn="l">
              <a:defRPr sz="4400" b="1" baseline="0"/>
            </a:lvl1pPr>
          </a:lstStyle>
          <a:p>
            <a:r>
              <a:rPr lang="en-US" dirty="0"/>
              <a:t>Click to edit Master title style</a:t>
            </a:r>
          </a:p>
        </p:txBody>
      </p:sp>
      <p:sp>
        <p:nvSpPr>
          <p:cNvPr id="5" name="TextBox 4">
            <a:extLst>
              <a:ext uri="{FF2B5EF4-FFF2-40B4-BE49-F238E27FC236}">
                <a16:creationId xmlns:a16="http://schemas.microsoft.com/office/drawing/2014/main" id="{7638DA0A-6A7D-437D-A997-43F0E9902624}"/>
              </a:ext>
            </a:extLst>
          </p:cNvPr>
          <p:cNvSpPr txBox="1"/>
          <p:nvPr userDrawn="1"/>
        </p:nvSpPr>
        <p:spPr>
          <a:xfrm>
            <a:off x="10640588" y="6304841"/>
            <a:ext cx="1298223" cy="246221"/>
          </a:xfrm>
          <a:prstGeom prst="rect">
            <a:avLst/>
          </a:prstGeom>
          <a:noFill/>
        </p:spPr>
        <p:txBody>
          <a:bodyPr wrap="square" rtlCol="0">
            <a:spAutoFit/>
          </a:bodyPr>
          <a:lstStyle/>
          <a:p>
            <a:pPr algn="r"/>
            <a:fld id="{DCFFB04F-A907-F244-A56D-3D6989C81DAB}" type="slidenum">
              <a:rPr lang="en-US" sz="1000" smtClean="0">
                <a:solidFill>
                  <a:srgbClr val="7A0019"/>
                </a:solidFill>
              </a:rPr>
              <a:pPr algn="r"/>
              <a:t>‹#›</a:t>
            </a:fld>
            <a:endParaRPr lang="en-US" sz="1000" dirty="0">
              <a:solidFill>
                <a:srgbClr val="7A001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6580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558530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E9414B3-36A4-4942-84B8-E27E72C84105}"/>
              </a:ext>
              <a:ext uri="{C183D7F6-B498-43B3-948B-1728B52AA6E4}">
                <adec:decorative xmlns:adec="http://schemas.microsoft.com/office/drawing/2017/decorative" val="1"/>
              </a:ext>
            </a:extLst>
          </p:cNvPr>
          <p:cNvPicPr>
            <a:picLocks noChangeAspect="1"/>
          </p:cNvPicPr>
          <p:nvPr userDrawn="1"/>
        </p:nvPicPr>
        <p:blipFill>
          <a:blip r:embed="rId11"/>
          <a:stretch>
            <a:fillRect/>
          </a:stretch>
        </p:blipFill>
        <p:spPr>
          <a:xfrm>
            <a:off x="0" y="0"/>
            <a:ext cx="12192000" cy="6858000"/>
          </a:xfrm>
          <a:prstGeom prst="rect">
            <a:avLst/>
          </a:prstGeom>
        </p:spPr>
      </p:pic>
      <p:sp>
        <p:nvSpPr>
          <p:cNvPr id="3" name="Title Placeholder 2"/>
          <p:cNvSpPr>
            <a:spLocks noGrp="1"/>
          </p:cNvSpPr>
          <p:nvPr>
            <p:ph type="title"/>
          </p:nvPr>
        </p:nvSpPr>
        <p:spPr>
          <a:xfrm>
            <a:off x="609600" y="927781"/>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4" name="TextBox 3"/>
          <p:cNvSpPr txBox="1"/>
          <p:nvPr userDrawn="1"/>
        </p:nvSpPr>
        <p:spPr>
          <a:xfrm>
            <a:off x="10640588" y="6304841"/>
            <a:ext cx="1298223" cy="246221"/>
          </a:xfrm>
          <a:prstGeom prst="rect">
            <a:avLst/>
          </a:prstGeom>
          <a:noFill/>
        </p:spPr>
        <p:txBody>
          <a:bodyPr wrap="square" rtlCol="0">
            <a:spAutoFit/>
          </a:bodyPr>
          <a:lstStyle/>
          <a:p>
            <a:pPr algn="r"/>
            <a:fld id="{DCFFB04F-A907-F244-A56D-3D6989C81DAB}" type="slidenum">
              <a:rPr lang="en-US" sz="1000" smtClean="0">
                <a:solidFill>
                  <a:srgbClr val="7A0019"/>
                </a:solidFill>
              </a:rPr>
              <a:pPr algn="r"/>
              <a:t>‹#›</a:t>
            </a:fld>
            <a:endParaRPr lang="en-US" sz="1000" dirty="0">
              <a:solidFill>
                <a:srgbClr val="7A0019"/>
              </a:solidFill>
            </a:endParaRPr>
          </a:p>
        </p:txBody>
      </p:sp>
      <p:sp>
        <p:nvSpPr>
          <p:cNvPr id="7" name="TextBox 6">
            <a:extLst>
              <a:ext uri="{FF2B5EF4-FFF2-40B4-BE49-F238E27FC236}">
                <a16:creationId xmlns:a16="http://schemas.microsoft.com/office/drawing/2014/main" id="{A98D8061-1763-4012-96F1-CD40171C3FEA}"/>
              </a:ext>
            </a:extLst>
          </p:cNvPr>
          <p:cNvSpPr txBox="1"/>
          <p:nvPr userDrawn="1"/>
        </p:nvSpPr>
        <p:spPr>
          <a:xfrm>
            <a:off x="462643" y="6661606"/>
            <a:ext cx="3211080" cy="215444"/>
          </a:xfrm>
          <a:prstGeom prst="rect">
            <a:avLst/>
          </a:prstGeom>
          <a:noFill/>
        </p:spPr>
        <p:txBody>
          <a:bodyPr wrap="square">
            <a:prstTxWarp prst="textNoShape">
              <a:avLst/>
            </a:prstTxWarp>
            <a:spAutoFit/>
          </a:bodyPr>
          <a:lstStyle/>
          <a:p>
            <a:pPr marL="0" lvl="4" algn="r"/>
            <a:r>
              <a:rPr lang="en-US" sz="800" dirty="0"/>
              <a:t>© 2022 Regents of the University of Minnesota. All rights reserved.</a:t>
            </a: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6" r:id="rId7"/>
    <p:sldLayoutId id="2147483807" r:id="rId8"/>
    <p:sldLayoutId id="2147483808" r:id="rId9"/>
  </p:sldLayoutIdLst>
  <p:hf sldNum="0" hdr="0" dt="0"/>
  <p:txStyles>
    <p:titleStyle>
      <a:lvl1pPr algn="l" rtl="0" eaLnBrk="1" fontAlgn="base" hangingPunct="1">
        <a:spcBef>
          <a:spcPct val="0"/>
        </a:spcBef>
        <a:spcAft>
          <a:spcPct val="0"/>
        </a:spcAft>
        <a:defRPr sz="3600" b="1">
          <a:solidFill>
            <a:schemeClr val="bg1"/>
          </a:solidFill>
          <a:latin typeface="+mn-lt"/>
          <a:ea typeface="Geneva" charset="-128"/>
          <a:cs typeface="Geneva" charset="-128"/>
        </a:defRPr>
      </a:lvl1pPr>
      <a:lvl2pPr algn="l" rtl="0" eaLnBrk="1" fontAlgn="base" hangingPunct="1">
        <a:spcBef>
          <a:spcPct val="0"/>
        </a:spcBef>
        <a:spcAft>
          <a:spcPct val="0"/>
        </a:spcAft>
        <a:defRPr sz="3600">
          <a:solidFill>
            <a:schemeClr val="bg1"/>
          </a:solidFill>
          <a:latin typeface="Calibri" charset="0"/>
          <a:ea typeface="Geneva" charset="-128"/>
          <a:cs typeface="Geneva" charset="-128"/>
        </a:defRPr>
      </a:lvl2pPr>
      <a:lvl3pPr algn="l" rtl="0" eaLnBrk="1" fontAlgn="base" hangingPunct="1">
        <a:spcBef>
          <a:spcPct val="0"/>
        </a:spcBef>
        <a:spcAft>
          <a:spcPct val="0"/>
        </a:spcAft>
        <a:defRPr sz="3600">
          <a:solidFill>
            <a:schemeClr val="bg1"/>
          </a:solidFill>
          <a:latin typeface="Calibri" charset="0"/>
          <a:ea typeface="Geneva" charset="-128"/>
          <a:cs typeface="Geneva" charset="-128"/>
        </a:defRPr>
      </a:lvl3pPr>
      <a:lvl4pPr algn="l" rtl="0" eaLnBrk="1" fontAlgn="base" hangingPunct="1">
        <a:spcBef>
          <a:spcPct val="0"/>
        </a:spcBef>
        <a:spcAft>
          <a:spcPct val="0"/>
        </a:spcAft>
        <a:defRPr sz="3600">
          <a:solidFill>
            <a:schemeClr val="bg1"/>
          </a:solidFill>
          <a:latin typeface="Calibri" charset="0"/>
          <a:ea typeface="Geneva" charset="-128"/>
          <a:cs typeface="Geneva" charset="-128"/>
        </a:defRPr>
      </a:lvl4pPr>
      <a:lvl5pPr algn="l" rtl="0" eaLnBrk="1" fontAlgn="base" hangingPunct="1">
        <a:spcBef>
          <a:spcPct val="0"/>
        </a:spcBef>
        <a:spcAft>
          <a:spcPct val="0"/>
        </a:spcAft>
        <a:defRPr sz="3600">
          <a:solidFill>
            <a:schemeClr val="bg1"/>
          </a:solidFill>
          <a:latin typeface="Calibri" charset="0"/>
          <a:ea typeface="Geneva" charset="-128"/>
          <a:cs typeface="Geneva" charset="-128"/>
        </a:defRPr>
      </a:lvl5pPr>
      <a:lvl6pPr marL="457200" algn="l" rtl="0" eaLnBrk="1" fontAlgn="base" hangingPunct="1">
        <a:spcBef>
          <a:spcPct val="0"/>
        </a:spcBef>
        <a:spcAft>
          <a:spcPct val="0"/>
        </a:spcAft>
        <a:defRPr sz="3600" b="1">
          <a:solidFill>
            <a:schemeClr val="bg1"/>
          </a:solidFill>
          <a:latin typeface="Proxima Nova Rg" pitchFamily="50" charset="0"/>
        </a:defRPr>
      </a:lvl6pPr>
      <a:lvl7pPr marL="914400" algn="l" rtl="0" eaLnBrk="1" fontAlgn="base" hangingPunct="1">
        <a:spcBef>
          <a:spcPct val="0"/>
        </a:spcBef>
        <a:spcAft>
          <a:spcPct val="0"/>
        </a:spcAft>
        <a:defRPr sz="3600" b="1">
          <a:solidFill>
            <a:schemeClr val="bg1"/>
          </a:solidFill>
          <a:latin typeface="Proxima Nova Rg" pitchFamily="50" charset="0"/>
        </a:defRPr>
      </a:lvl7pPr>
      <a:lvl8pPr marL="1371600" algn="l" rtl="0" eaLnBrk="1" fontAlgn="base" hangingPunct="1">
        <a:spcBef>
          <a:spcPct val="0"/>
        </a:spcBef>
        <a:spcAft>
          <a:spcPct val="0"/>
        </a:spcAft>
        <a:defRPr sz="3600" b="1">
          <a:solidFill>
            <a:schemeClr val="bg1"/>
          </a:solidFill>
          <a:latin typeface="Proxima Nova Rg" pitchFamily="50" charset="0"/>
        </a:defRPr>
      </a:lvl8pPr>
      <a:lvl9pPr marL="1828800" algn="l" rtl="0" eaLnBrk="1" fontAlgn="base" hangingPunct="1">
        <a:spcBef>
          <a:spcPct val="0"/>
        </a:spcBef>
        <a:spcAft>
          <a:spcPct val="0"/>
        </a:spcAft>
        <a:defRPr sz="3600" b="1">
          <a:solidFill>
            <a:schemeClr val="bg1"/>
          </a:solidFill>
          <a:latin typeface="Proxima Nova Rg" pitchFamily="50" charset="0"/>
        </a:defRPr>
      </a:lvl9pPr>
    </p:titleStyle>
    <p:bodyStyle>
      <a:lvl1pPr marL="342900" indent="-342900" algn="l" rtl="0" eaLnBrk="1" fontAlgn="base" hangingPunct="1">
        <a:spcBef>
          <a:spcPct val="20000"/>
        </a:spcBef>
        <a:spcAft>
          <a:spcPct val="0"/>
        </a:spcAft>
        <a:buClr>
          <a:schemeClr val="accent2"/>
        </a:buClr>
        <a:buFont typeface="Wingdings" charset="0"/>
        <a:buChar char="§"/>
        <a:defRPr sz="2800">
          <a:solidFill>
            <a:schemeClr val="bg1"/>
          </a:solidFill>
          <a:latin typeface="+mn-lt"/>
          <a:ea typeface="Geneva" charset="-128"/>
          <a:cs typeface="Geneva" charset="-128"/>
        </a:defRPr>
      </a:lvl1pPr>
      <a:lvl2pPr marL="742950" indent="-285750" algn="l" rtl="0" eaLnBrk="1" fontAlgn="base" hangingPunct="1">
        <a:spcBef>
          <a:spcPct val="20000"/>
        </a:spcBef>
        <a:spcAft>
          <a:spcPct val="0"/>
        </a:spcAft>
        <a:buClr>
          <a:schemeClr val="accent1"/>
        </a:buClr>
        <a:buFont typeface="Arial" charset="0"/>
        <a:buChar char="–"/>
        <a:defRPr sz="2400">
          <a:solidFill>
            <a:schemeClr val="bg1"/>
          </a:solidFill>
          <a:latin typeface="+mn-lt"/>
          <a:ea typeface="Geneva" charset="-128"/>
        </a:defRPr>
      </a:lvl2pPr>
      <a:lvl3pPr marL="1143000" indent="-228600" algn="l" rtl="0" eaLnBrk="1" fontAlgn="base" hangingPunct="1">
        <a:spcBef>
          <a:spcPct val="20000"/>
        </a:spcBef>
        <a:spcAft>
          <a:spcPct val="0"/>
        </a:spcAft>
        <a:buClr>
          <a:schemeClr val="hlink"/>
        </a:buClr>
        <a:buFont typeface="Wingdings" charset="0"/>
        <a:buChar char="§"/>
        <a:defRPr sz="2000">
          <a:solidFill>
            <a:schemeClr val="bg1"/>
          </a:solidFill>
          <a:latin typeface="+mn-lt"/>
          <a:ea typeface="Geneva" charset="-128"/>
        </a:defRPr>
      </a:lvl3pPr>
      <a:lvl4pPr marL="1600200" indent="-228600" algn="l" rtl="0" eaLnBrk="1" fontAlgn="base" hangingPunct="1">
        <a:spcBef>
          <a:spcPct val="20000"/>
        </a:spcBef>
        <a:spcAft>
          <a:spcPct val="0"/>
        </a:spcAft>
        <a:buClr>
          <a:schemeClr val="bg2"/>
        </a:buClr>
        <a:buFont typeface="Arial" charset="0"/>
        <a:buChar char="–"/>
        <a:defRPr>
          <a:solidFill>
            <a:schemeClr val="bg1"/>
          </a:solidFill>
          <a:latin typeface="+mn-lt"/>
          <a:ea typeface="Geneva" charset="-128"/>
        </a:defRPr>
      </a:lvl4pPr>
      <a:lvl5pPr marL="2057400" indent="-228600" algn="l" rtl="0" eaLnBrk="1" fontAlgn="base" hangingPunct="1">
        <a:spcBef>
          <a:spcPct val="20000"/>
        </a:spcBef>
        <a:spcAft>
          <a:spcPct val="0"/>
        </a:spcAft>
        <a:buClr>
          <a:schemeClr val="bg2"/>
        </a:buClr>
        <a:buFont typeface="Arial" charset="0"/>
        <a:buChar char="»"/>
        <a:defRPr sz="1600">
          <a:solidFill>
            <a:schemeClr val="bg1"/>
          </a:solidFill>
          <a:latin typeface="+mn-lt"/>
          <a:ea typeface="Geneva" charset="-128"/>
        </a:defRPr>
      </a:lvl5pPr>
      <a:lvl6pPr marL="2514600" indent="-228600" algn="l" rtl="0" eaLnBrk="1" fontAlgn="base" hangingPunct="1">
        <a:spcBef>
          <a:spcPct val="20000"/>
        </a:spcBef>
        <a:spcAft>
          <a:spcPct val="0"/>
        </a:spcAft>
        <a:buClr>
          <a:schemeClr val="bg2"/>
        </a:buClr>
        <a:buFont typeface="Arial" charset="0"/>
        <a:buChar char="»"/>
        <a:defRPr sz="1600">
          <a:solidFill>
            <a:schemeClr val="bg1"/>
          </a:solidFill>
          <a:latin typeface="+mn-lt"/>
          <a:ea typeface="Geneva" charset="-128"/>
        </a:defRPr>
      </a:lvl6pPr>
      <a:lvl7pPr marL="2971800" indent="-228600" algn="l" rtl="0" eaLnBrk="1" fontAlgn="base" hangingPunct="1">
        <a:spcBef>
          <a:spcPct val="20000"/>
        </a:spcBef>
        <a:spcAft>
          <a:spcPct val="0"/>
        </a:spcAft>
        <a:buClr>
          <a:schemeClr val="bg2"/>
        </a:buClr>
        <a:buFont typeface="Arial" charset="0"/>
        <a:buChar char="»"/>
        <a:defRPr sz="1600">
          <a:solidFill>
            <a:schemeClr val="bg1"/>
          </a:solidFill>
          <a:latin typeface="+mn-lt"/>
          <a:ea typeface="Geneva" charset="-128"/>
        </a:defRPr>
      </a:lvl7pPr>
      <a:lvl8pPr marL="3429000" indent="-228600" algn="l" rtl="0" eaLnBrk="1" fontAlgn="base" hangingPunct="1">
        <a:spcBef>
          <a:spcPct val="20000"/>
        </a:spcBef>
        <a:spcAft>
          <a:spcPct val="0"/>
        </a:spcAft>
        <a:buClr>
          <a:schemeClr val="bg2"/>
        </a:buClr>
        <a:buFont typeface="Arial" charset="0"/>
        <a:buChar char="»"/>
        <a:defRPr sz="1600">
          <a:solidFill>
            <a:schemeClr val="bg1"/>
          </a:solidFill>
          <a:latin typeface="+mn-lt"/>
          <a:ea typeface="Geneva" charset="-128"/>
        </a:defRPr>
      </a:lvl8pPr>
      <a:lvl9pPr marL="3886200" indent="-228600" algn="l" rtl="0" eaLnBrk="1" fontAlgn="base" hangingPunct="1">
        <a:spcBef>
          <a:spcPct val="20000"/>
        </a:spcBef>
        <a:spcAft>
          <a:spcPct val="0"/>
        </a:spcAft>
        <a:buClr>
          <a:schemeClr val="bg2"/>
        </a:buClr>
        <a:buFont typeface="Arial" charset="0"/>
        <a:buChar char="»"/>
        <a:defRPr sz="1600">
          <a:solidFill>
            <a:schemeClr val="bg1"/>
          </a:solidFill>
          <a:latin typeface="+mn-lt"/>
          <a:ea typeface="Geneva"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farmcommons.org/" TargetMode="External"/><Relationship Id="rId2" Type="http://schemas.openxmlformats.org/officeDocument/2006/relationships/hyperlink" Target="https://extension.umn.edu/business/ag-taxes" TargetMode="Externa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9"/>
          <p:cNvSpPr>
            <a:spLocks noGrp="1"/>
          </p:cNvSpPr>
          <p:nvPr>
            <p:ph type="ctrTitle"/>
          </p:nvPr>
        </p:nvSpPr>
        <p:spPr bwMode="auto">
          <a:xfrm>
            <a:off x="929640" y="2076623"/>
            <a:ext cx="8026400" cy="2014114"/>
          </a:xfrm>
          <a:noFill/>
          <a:ln>
            <a:miter lim="800000"/>
            <a:headEnd/>
            <a:tailEnd/>
          </a:ln>
        </p:spPr>
        <p:txBody>
          <a:bodyPr vert="horz" wrap="square" lIns="91440" tIns="45720" rIns="91440" bIns="45720" numCol="1" rtlCol="0" anchor="t" anchorCtr="0" compatLnSpc="1">
            <a:prstTxWarp prst="textNoShape">
              <a:avLst/>
            </a:prstTxWarp>
            <a:normAutofit fontScale="90000"/>
          </a:bodyPr>
          <a:lstStyle/>
          <a:p>
            <a:pPr eaLnBrk="1" hangingPunct="1"/>
            <a:r>
              <a:rPr lang="en-US" dirty="0"/>
              <a:t>I need to choose WHAT?  Why the right business entity is important to your farm</a:t>
            </a:r>
          </a:p>
        </p:txBody>
      </p:sp>
      <p:sp>
        <p:nvSpPr>
          <p:cNvPr id="11" name="Subtitle 10"/>
          <p:cNvSpPr>
            <a:spLocks noGrp="1"/>
          </p:cNvSpPr>
          <p:nvPr>
            <p:ph type="subTitle" idx="1"/>
          </p:nvPr>
        </p:nvSpPr>
        <p:spPr>
          <a:xfrm>
            <a:off x="1002233" y="4219459"/>
            <a:ext cx="6400800" cy="617537"/>
          </a:xfrm>
        </p:spPr>
        <p:txBody>
          <a:bodyPr/>
          <a:lstStyle/>
          <a:p>
            <a:pPr eaLnBrk="1" hangingPunct="1">
              <a:defRPr/>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2F9D7-19F3-4DD4-809E-673E36653B55}"/>
              </a:ext>
            </a:extLst>
          </p:cNvPr>
          <p:cNvSpPr>
            <a:spLocks noGrp="1"/>
          </p:cNvSpPr>
          <p:nvPr>
            <p:ph type="title"/>
          </p:nvPr>
        </p:nvSpPr>
        <p:spPr/>
        <p:txBody>
          <a:bodyPr>
            <a:normAutofit fontScale="90000"/>
          </a:bodyPr>
          <a:lstStyle/>
          <a:p>
            <a:r>
              <a:rPr lang="en-US" dirty="0"/>
              <a:t>Sole Proprietorship - Formation</a:t>
            </a:r>
          </a:p>
        </p:txBody>
      </p:sp>
      <p:sp>
        <p:nvSpPr>
          <p:cNvPr id="3" name="Content Placeholder 2">
            <a:extLst>
              <a:ext uri="{FF2B5EF4-FFF2-40B4-BE49-F238E27FC236}">
                <a16:creationId xmlns:a16="http://schemas.microsoft.com/office/drawing/2014/main" id="{B6A5DB63-21F3-4A67-BE04-15D1FBBACCA9}"/>
              </a:ext>
            </a:extLst>
          </p:cNvPr>
          <p:cNvSpPr>
            <a:spLocks noGrp="1"/>
          </p:cNvSpPr>
          <p:nvPr>
            <p:ph idx="1"/>
          </p:nvPr>
        </p:nvSpPr>
        <p:spPr>
          <a:xfrm>
            <a:off x="609600" y="1600200"/>
            <a:ext cx="10972800" cy="4622804"/>
          </a:xfrm>
        </p:spPr>
        <p:txBody>
          <a:bodyPr/>
          <a:lstStyle/>
          <a:p>
            <a:r>
              <a:rPr lang="en-US" dirty="0"/>
              <a:t>Begin operations</a:t>
            </a:r>
          </a:p>
          <a:p>
            <a:r>
              <a:rPr lang="en-US" dirty="0"/>
              <a:t>Suggested (but not required) to have separate business checking account</a:t>
            </a:r>
          </a:p>
          <a:p>
            <a:r>
              <a:rPr lang="en-US" dirty="0"/>
              <a:t>Obtain required licenses and permits</a:t>
            </a:r>
          </a:p>
          <a:p>
            <a:r>
              <a:rPr lang="en-US" dirty="0"/>
              <a:t>File the proper tax forms with the IRS</a:t>
            </a:r>
          </a:p>
          <a:p>
            <a:pPr lvl="1"/>
            <a:r>
              <a:rPr lang="en-US" dirty="0"/>
              <a:t>Form 1040, Schedule F or C</a:t>
            </a:r>
          </a:p>
          <a:p>
            <a:pPr lvl="1"/>
            <a:r>
              <a:rPr lang="en-US" dirty="0"/>
              <a:t>Need Tax I.D. number if you plan to have employees</a:t>
            </a:r>
          </a:p>
          <a:p>
            <a:endParaRPr lang="en-US" dirty="0"/>
          </a:p>
        </p:txBody>
      </p:sp>
    </p:spTree>
    <p:extLst>
      <p:ext uri="{BB962C8B-B14F-4D97-AF65-F5344CB8AC3E}">
        <p14:creationId xmlns:p14="http://schemas.microsoft.com/office/powerpoint/2010/main" val="2114458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8E38E-137F-4369-A720-8D34CF0F2833}"/>
              </a:ext>
            </a:extLst>
          </p:cNvPr>
          <p:cNvSpPr>
            <a:spLocks noGrp="1"/>
          </p:cNvSpPr>
          <p:nvPr>
            <p:ph type="title"/>
          </p:nvPr>
        </p:nvSpPr>
        <p:spPr/>
        <p:txBody>
          <a:bodyPr>
            <a:normAutofit fontScale="90000"/>
          </a:bodyPr>
          <a:lstStyle/>
          <a:p>
            <a:r>
              <a:rPr lang="en-US" dirty="0"/>
              <a:t>Sole Proprietorship</a:t>
            </a:r>
          </a:p>
        </p:txBody>
      </p:sp>
      <p:sp>
        <p:nvSpPr>
          <p:cNvPr id="3" name="Content Placeholder 2">
            <a:extLst>
              <a:ext uri="{FF2B5EF4-FFF2-40B4-BE49-F238E27FC236}">
                <a16:creationId xmlns:a16="http://schemas.microsoft.com/office/drawing/2014/main" id="{6CACFFE6-31A7-4D17-AAC0-38E15D714FF3}"/>
              </a:ext>
            </a:extLst>
          </p:cNvPr>
          <p:cNvSpPr>
            <a:spLocks noGrp="1"/>
          </p:cNvSpPr>
          <p:nvPr>
            <p:ph idx="1"/>
          </p:nvPr>
        </p:nvSpPr>
        <p:spPr>
          <a:xfrm>
            <a:off x="609600" y="1600200"/>
            <a:ext cx="10972800" cy="3231654"/>
          </a:xfrm>
        </p:spPr>
        <p:txBody>
          <a:bodyPr/>
          <a:lstStyle/>
          <a:p>
            <a:r>
              <a:rPr lang="en-US" dirty="0"/>
              <a:t>No formal operation agreement needed to form</a:t>
            </a:r>
          </a:p>
          <a:p>
            <a:r>
              <a:rPr lang="en-US" dirty="0"/>
              <a:t>Taxation</a:t>
            </a:r>
          </a:p>
          <a:p>
            <a:pPr lvl="1"/>
            <a:r>
              <a:rPr lang="en-US" dirty="0"/>
              <a:t>Tax rules are the simplest</a:t>
            </a:r>
          </a:p>
          <a:p>
            <a:pPr lvl="1"/>
            <a:r>
              <a:rPr lang="en-US" dirty="0"/>
              <a:t>Earnings subject to self-employment tax (provided taxpayer is materially participating in a “trade or business”</a:t>
            </a:r>
          </a:p>
          <a:p>
            <a:endParaRPr lang="en-US" dirty="0"/>
          </a:p>
        </p:txBody>
      </p:sp>
    </p:spTree>
    <p:extLst>
      <p:ext uri="{BB962C8B-B14F-4D97-AF65-F5344CB8AC3E}">
        <p14:creationId xmlns:p14="http://schemas.microsoft.com/office/powerpoint/2010/main" val="2718663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14803" y="1589210"/>
            <a:ext cx="2743200" cy="2308324"/>
          </a:xfrm>
          <a:prstGeom prst="rect">
            <a:avLst/>
          </a:prstGeom>
          <a:noFill/>
          <a:ln w="76200">
            <a:solidFill>
              <a:schemeClr val="bg1"/>
            </a:solidFill>
          </a:ln>
        </p:spPr>
        <p:txBody>
          <a:bodyPr wrap="square" rtlCol="0">
            <a:spAutoFit/>
          </a:bodyPr>
          <a:lstStyle/>
          <a:p>
            <a:pPr algn="ctr"/>
            <a:endParaRPr lang="en-US" sz="3600" dirty="0"/>
          </a:p>
          <a:p>
            <a:pPr algn="ctr"/>
            <a:r>
              <a:rPr lang="en-US" sz="3600" dirty="0"/>
              <a:t>Sole Proprietor</a:t>
            </a:r>
          </a:p>
          <a:p>
            <a:pPr algn="ctr"/>
            <a:endParaRPr lang="en-US" sz="3600" dirty="0"/>
          </a:p>
        </p:txBody>
      </p:sp>
      <p:sp>
        <p:nvSpPr>
          <p:cNvPr id="6" name="TextBox 5"/>
          <p:cNvSpPr txBox="1"/>
          <p:nvPr/>
        </p:nvSpPr>
        <p:spPr>
          <a:xfrm>
            <a:off x="6992235" y="1589210"/>
            <a:ext cx="2743200" cy="2308324"/>
          </a:xfrm>
          <a:prstGeom prst="rect">
            <a:avLst/>
          </a:prstGeom>
          <a:noFill/>
          <a:ln w="76200">
            <a:solidFill>
              <a:schemeClr val="bg1"/>
            </a:solidFill>
          </a:ln>
        </p:spPr>
        <p:txBody>
          <a:bodyPr wrap="square" rtlCol="0">
            <a:spAutoFit/>
          </a:bodyPr>
          <a:lstStyle/>
          <a:p>
            <a:pPr algn="ctr"/>
            <a:r>
              <a:rPr lang="en-US" sz="3600" dirty="0"/>
              <a:t>Schedule F</a:t>
            </a:r>
          </a:p>
          <a:p>
            <a:pPr algn="ctr"/>
            <a:r>
              <a:rPr lang="en-US" sz="3600" dirty="0"/>
              <a:t>Or</a:t>
            </a:r>
          </a:p>
          <a:p>
            <a:pPr algn="ctr"/>
            <a:r>
              <a:rPr lang="en-US" sz="3600" dirty="0"/>
              <a:t>Schedule C on 1040</a:t>
            </a:r>
          </a:p>
        </p:txBody>
      </p:sp>
      <p:sp>
        <p:nvSpPr>
          <p:cNvPr id="7" name="Right Arrow 6"/>
          <p:cNvSpPr/>
          <p:nvPr/>
        </p:nvSpPr>
        <p:spPr>
          <a:xfrm>
            <a:off x="5366239" y="2187778"/>
            <a:ext cx="1417760" cy="71877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2361555" y="4260266"/>
            <a:ext cx="7165301" cy="830997"/>
          </a:xfrm>
          <a:prstGeom prst="rect">
            <a:avLst/>
          </a:prstGeom>
          <a:noFill/>
        </p:spPr>
        <p:txBody>
          <a:bodyPr wrap="square" rtlCol="0">
            <a:spAutoFit/>
          </a:bodyPr>
          <a:lstStyle/>
          <a:p>
            <a:pPr marL="342900" indent="-342900">
              <a:buFont typeface="Wingdings" panose="05000000000000000000" pitchFamily="2" charset="2"/>
              <a:buChar char="§"/>
            </a:pPr>
            <a:r>
              <a:rPr lang="en-US" dirty="0"/>
              <a:t>Sole Proprietor reports business income on his/her personal tax return</a:t>
            </a:r>
          </a:p>
        </p:txBody>
      </p:sp>
    </p:spTree>
    <p:extLst>
      <p:ext uri="{BB962C8B-B14F-4D97-AF65-F5344CB8AC3E}">
        <p14:creationId xmlns:p14="http://schemas.microsoft.com/office/powerpoint/2010/main" val="2024277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DA9C8-6C8A-48D9-B730-2EEED8BBB851}"/>
              </a:ext>
            </a:extLst>
          </p:cNvPr>
          <p:cNvSpPr>
            <a:spLocks noGrp="1"/>
          </p:cNvSpPr>
          <p:nvPr>
            <p:ph type="ctrTitle"/>
          </p:nvPr>
        </p:nvSpPr>
        <p:spPr/>
        <p:txBody>
          <a:bodyPr/>
          <a:lstStyle/>
          <a:p>
            <a:r>
              <a:rPr lang="en-US" dirty="0"/>
              <a:t>Qualified Joint Venture</a:t>
            </a:r>
          </a:p>
        </p:txBody>
      </p:sp>
      <p:sp>
        <p:nvSpPr>
          <p:cNvPr id="3" name="Subtitle 2">
            <a:extLst>
              <a:ext uri="{FF2B5EF4-FFF2-40B4-BE49-F238E27FC236}">
                <a16:creationId xmlns:a16="http://schemas.microsoft.com/office/drawing/2014/main" id="{7AAF1F8E-B9C3-419C-9DC1-D92B5E4E0197}"/>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853279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86750"/>
            <a:ext cx="10972800" cy="668338"/>
          </a:xfrm>
        </p:spPr>
        <p:txBody>
          <a:bodyPr>
            <a:normAutofit fontScale="90000"/>
          </a:bodyPr>
          <a:lstStyle/>
          <a:p>
            <a:r>
              <a:rPr lang="en-US" dirty="0"/>
              <a:t>Qualified Joint Venture</a:t>
            </a:r>
            <a:br>
              <a:rPr lang="en-US" dirty="0"/>
            </a:br>
            <a:endParaRPr lang="en-US" dirty="0"/>
          </a:p>
        </p:txBody>
      </p:sp>
      <p:sp>
        <p:nvSpPr>
          <p:cNvPr id="3" name="Content Placeholder 2"/>
          <p:cNvSpPr>
            <a:spLocks noGrp="1"/>
          </p:cNvSpPr>
          <p:nvPr>
            <p:ph idx="1"/>
          </p:nvPr>
        </p:nvSpPr>
        <p:spPr>
          <a:xfrm>
            <a:off x="609600" y="1155088"/>
            <a:ext cx="10972800" cy="3613297"/>
          </a:xfrm>
        </p:spPr>
        <p:txBody>
          <a:bodyPr/>
          <a:lstStyle/>
          <a:p>
            <a:r>
              <a:rPr lang="en-US" sz="2800" dirty="0"/>
              <a:t>Both spouses must materially participate</a:t>
            </a:r>
          </a:p>
          <a:p>
            <a:r>
              <a:rPr lang="en-US" sz="2800" dirty="0"/>
              <a:t>Business (or assets) are not held in the name of a state law entity (partnership, LLC, etc.)</a:t>
            </a:r>
          </a:p>
          <a:p>
            <a:r>
              <a:rPr lang="en-US" sz="2800" dirty="0"/>
              <a:t>Both spouses pay self-employment (SE) tax on earnings</a:t>
            </a:r>
          </a:p>
          <a:p>
            <a:r>
              <a:rPr lang="en-US" sz="2800" dirty="0"/>
              <a:t>Revocable only with IRS consent</a:t>
            </a:r>
          </a:p>
          <a:p>
            <a:endParaRPr lang="en-US" sz="2800" dirty="0"/>
          </a:p>
          <a:p>
            <a:endParaRPr lang="en-US" dirty="0"/>
          </a:p>
        </p:txBody>
      </p:sp>
    </p:spTree>
    <p:extLst>
      <p:ext uri="{BB962C8B-B14F-4D97-AF65-F5344CB8AC3E}">
        <p14:creationId xmlns:p14="http://schemas.microsoft.com/office/powerpoint/2010/main" val="4197963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C0C7-223E-472F-BD95-F34ECBECA474}"/>
              </a:ext>
            </a:extLst>
          </p:cNvPr>
          <p:cNvSpPr>
            <a:spLocks noGrp="1"/>
          </p:cNvSpPr>
          <p:nvPr>
            <p:ph type="title"/>
          </p:nvPr>
        </p:nvSpPr>
        <p:spPr/>
        <p:txBody>
          <a:bodyPr>
            <a:normAutofit fontScale="90000"/>
          </a:bodyPr>
          <a:lstStyle/>
          <a:p>
            <a:r>
              <a:rPr lang="en-US" dirty="0"/>
              <a:t>Qualified Joint Venture</a:t>
            </a:r>
          </a:p>
        </p:txBody>
      </p:sp>
      <p:sp>
        <p:nvSpPr>
          <p:cNvPr id="3" name="Content Placeholder 2">
            <a:extLst>
              <a:ext uri="{FF2B5EF4-FFF2-40B4-BE49-F238E27FC236}">
                <a16:creationId xmlns:a16="http://schemas.microsoft.com/office/drawing/2014/main" id="{42DB1490-28E2-46FD-8182-1E7BBFD5A03C}"/>
              </a:ext>
            </a:extLst>
          </p:cNvPr>
          <p:cNvSpPr>
            <a:spLocks noGrp="1"/>
          </p:cNvSpPr>
          <p:nvPr>
            <p:ph idx="1"/>
          </p:nvPr>
        </p:nvSpPr>
        <p:spPr>
          <a:xfrm>
            <a:off x="609600" y="1600200"/>
            <a:ext cx="10972800" cy="2640723"/>
          </a:xfrm>
        </p:spPr>
        <p:txBody>
          <a:bodyPr/>
          <a:lstStyle/>
          <a:p>
            <a:r>
              <a:rPr lang="en-US" dirty="0"/>
              <a:t>Election become invalid when a condition is broken</a:t>
            </a:r>
          </a:p>
          <a:p>
            <a:pPr lvl="1"/>
            <a:r>
              <a:rPr lang="en-US" dirty="0"/>
              <a:t>Form 1065 (Partnership return) is required</a:t>
            </a:r>
          </a:p>
          <a:p>
            <a:pPr lvl="1"/>
            <a:r>
              <a:rPr lang="en-US" dirty="0"/>
              <a:t>Electing again if and when conditions are met will cause termination of the partnership for federal tax purposes	</a:t>
            </a:r>
          </a:p>
          <a:p>
            <a:endParaRPr lang="en-US" dirty="0"/>
          </a:p>
        </p:txBody>
      </p:sp>
    </p:spTree>
    <p:extLst>
      <p:ext uri="{BB962C8B-B14F-4D97-AF65-F5344CB8AC3E}">
        <p14:creationId xmlns:p14="http://schemas.microsoft.com/office/powerpoint/2010/main" val="1641155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A2FFA-AA4E-4569-8A10-BEE3AE431A60}"/>
              </a:ext>
            </a:extLst>
          </p:cNvPr>
          <p:cNvSpPr>
            <a:spLocks noGrp="1"/>
          </p:cNvSpPr>
          <p:nvPr>
            <p:ph type="title"/>
          </p:nvPr>
        </p:nvSpPr>
        <p:spPr/>
        <p:txBody>
          <a:bodyPr>
            <a:normAutofit fontScale="90000"/>
          </a:bodyPr>
          <a:lstStyle/>
          <a:p>
            <a:r>
              <a:rPr lang="en-US" dirty="0"/>
              <a:t>Qualified Joint Venture – Formation</a:t>
            </a:r>
          </a:p>
        </p:txBody>
      </p:sp>
      <p:sp>
        <p:nvSpPr>
          <p:cNvPr id="3" name="Content Placeholder 2">
            <a:extLst>
              <a:ext uri="{FF2B5EF4-FFF2-40B4-BE49-F238E27FC236}">
                <a16:creationId xmlns:a16="http://schemas.microsoft.com/office/drawing/2014/main" id="{0D76E040-3549-4346-9C5E-E5E325221FDF}"/>
              </a:ext>
            </a:extLst>
          </p:cNvPr>
          <p:cNvSpPr>
            <a:spLocks noGrp="1"/>
          </p:cNvSpPr>
          <p:nvPr>
            <p:ph idx="1"/>
          </p:nvPr>
        </p:nvSpPr>
        <p:spPr>
          <a:xfrm>
            <a:off x="609600" y="1600200"/>
            <a:ext cx="10972800" cy="1766637"/>
          </a:xfrm>
        </p:spPr>
        <p:txBody>
          <a:bodyPr/>
          <a:lstStyle/>
          <a:p>
            <a:r>
              <a:rPr lang="en-US" dirty="0"/>
              <a:t>Both spouses elect QJV treatment</a:t>
            </a:r>
          </a:p>
          <a:p>
            <a:r>
              <a:rPr lang="en-US" dirty="0"/>
              <a:t>Each spouse treated as a sole proprietor</a:t>
            </a:r>
          </a:p>
          <a:p>
            <a:endParaRPr lang="en-US" dirty="0"/>
          </a:p>
        </p:txBody>
      </p:sp>
    </p:spTree>
    <p:extLst>
      <p:ext uri="{BB962C8B-B14F-4D97-AF65-F5344CB8AC3E}">
        <p14:creationId xmlns:p14="http://schemas.microsoft.com/office/powerpoint/2010/main" val="3844172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1A296-8E8B-40B9-B3C3-3ADF15911A18}"/>
              </a:ext>
            </a:extLst>
          </p:cNvPr>
          <p:cNvSpPr>
            <a:spLocks noGrp="1"/>
          </p:cNvSpPr>
          <p:nvPr>
            <p:ph type="title"/>
          </p:nvPr>
        </p:nvSpPr>
        <p:spPr/>
        <p:txBody>
          <a:bodyPr>
            <a:normAutofit fontScale="90000"/>
          </a:bodyPr>
          <a:lstStyle/>
          <a:p>
            <a:r>
              <a:rPr lang="en-US" dirty="0"/>
              <a:t>Qualified Joint Venture - Operation</a:t>
            </a:r>
          </a:p>
        </p:txBody>
      </p:sp>
      <p:sp>
        <p:nvSpPr>
          <p:cNvPr id="3" name="Content Placeholder 2">
            <a:extLst>
              <a:ext uri="{FF2B5EF4-FFF2-40B4-BE49-F238E27FC236}">
                <a16:creationId xmlns:a16="http://schemas.microsoft.com/office/drawing/2014/main" id="{3C0D830C-EDA5-40CE-BC05-A1AE240FE26C}"/>
              </a:ext>
            </a:extLst>
          </p:cNvPr>
          <p:cNvSpPr>
            <a:spLocks noGrp="1"/>
          </p:cNvSpPr>
          <p:nvPr>
            <p:ph idx="1"/>
          </p:nvPr>
        </p:nvSpPr>
        <p:spPr>
          <a:xfrm>
            <a:off x="609600" y="1600200"/>
            <a:ext cx="10972800" cy="3342453"/>
          </a:xfrm>
        </p:spPr>
        <p:txBody>
          <a:bodyPr/>
          <a:lstStyle/>
          <a:p>
            <a:r>
              <a:rPr lang="en-US" dirty="0"/>
              <a:t>All income, expense, credits are split based on interest in the venture</a:t>
            </a:r>
          </a:p>
          <a:p>
            <a:r>
              <a:rPr lang="en-US" dirty="0"/>
              <a:t>Business (or assets) are not held in the name of a state law entity (partnership, LLC, etc.)</a:t>
            </a:r>
          </a:p>
          <a:p>
            <a:r>
              <a:rPr lang="en-US" dirty="0"/>
              <a:t>Each spouse files Sch. F or C, Sch. SE, etc.</a:t>
            </a:r>
          </a:p>
          <a:p>
            <a:endParaRPr lang="en-US" dirty="0"/>
          </a:p>
        </p:txBody>
      </p:sp>
    </p:spTree>
    <p:extLst>
      <p:ext uri="{BB962C8B-B14F-4D97-AF65-F5344CB8AC3E}">
        <p14:creationId xmlns:p14="http://schemas.microsoft.com/office/powerpoint/2010/main" val="1619030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67F75-6343-4399-A1A9-482393355A4F}"/>
              </a:ext>
            </a:extLst>
          </p:cNvPr>
          <p:cNvSpPr>
            <a:spLocks noGrp="1"/>
          </p:cNvSpPr>
          <p:nvPr>
            <p:ph type="title"/>
          </p:nvPr>
        </p:nvSpPr>
        <p:spPr/>
        <p:txBody>
          <a:bodyPr>
            <a:normAutofit fontScale="90000"/>
          </a:bodyPr>
          <a:lstStyle/>
          <a:p>
            <a:r>
              <a:rPr lang="en-US" dirty="0"/>
              <a:t>Qualified Joint Venture - Taxation</a:t>
            </a:r>
          </a:p>
        </p:txBody>
      </p:sp>
      <p:sp>
        <p:nvSpPr>
          <p:cNvPr id="3" name="Content Placeholder 2">
            <a:extLst>
              <a:ext uri="{FF2B5EF4-FFF2-40B4-BE49-F238E27FC236}">
                <a16:creationId xmlns:a16="http://schemas.microsoft.com/office/drawing/2014/main" id="{775AD7FF-F1E4-4CF5-99D5-7CC320CFDEC9}"/>
              </a:ext>
            </a:extLst>
          </p:cNvPr>
          <p:cNvSpPr>
            <a:spLocks noGrp="1"/>
          </p:cNvSpPr>
          <p:nvPr>
            <p:ph idx="1"/>
          </p:nvPr>
        </p:nvSpPr>
        <p:spPr>
          <a:xfrm>
            <a:off x="609600" y="1600200"/>
            <a:ext cx="10972800" cy="3342453"/>
          </a:xfrm>
        </p:spPr>
        <p:txBody>
          <a:bodyPr/>
          <a:lstStyle/>
          <a:p>
            <a:r>
              <a:rPr lang="en-US" dirty="0"/>
              <a:t>Each spouse files their own Schedule C or Schedule F</a:t>
            </a:r>
          </a:p>
          <a:p>
            <a:r>
              <a:rPr lang="en-US" dirty="0"/>
              <a:t>Can maintain one set of books but income, expenses, and depreciation is split between the spouses.</a:t>
            </a:r>
          </a:p>
          <a:p>
            <a:r>
              <a:rPr lang="en-US" dirty="0"/>
              <a:t>Taxation treatment will be identical to Sole Proprietorship	</a:t>
            </a:r>
          </a:p>
          <a:p>
            <a:endParaRPr lang="en-US" dirty="0"/>
          </a:p>
        </p:txBody>
      </p:sp>
    </p:spTree>
    <p:extLst>
      <p:ext uri="{BB962C8B-B14F-4D97-AF65-F5344CB8AC3E}">
        <p14:creationId xmlns:p14="http://schemas.microsoft.com/office/powerpoint/2010/main" val="3094663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72DBA-C76A-416F-A075-00EF47B659D6}"/>
              </a:ext>
            </a:extLst>
          </p:cNvPr>
          <p:cNvSpPr>
            <a:spLocks noGrp="1"/>
          </p:cNvSpPr>
          <p:nvPr>
            <p:ph type="title"/>
          </p:nvPr>
        </p:nvSpPr>
        <p:spPr/>
        <p:txBody>
          <a:bodyPr>
            <a:normAutofit fontScale="90000"/>
          </a:bodyPr>
          <a:lstStyle/>
          <a:p>
            <a:r>
              <a:rPr lang="en-US" dirty="0"/>
              <a:t>Check the Box Election</a:t>
            </a:r>
          </a:p>
        </p:txBody>
      </p:sp>
      <p:sp>
        <p:nvSpPr>
          <p:cNvPr id="3" name="Content Placeholder 2">
            <a:extLst>
              <a:ext uri="{FF2B5EF4-FFF2-40B4-BE49-F238E27FC236}">
                <a16:creationId xmlns:a16="http://schemas.microsoft.com/office/drawing/2014/main" id="{0825A97A-413A-4B29-AD7A-2B2F07E261B1}"/>
              </a:ext>
            </a:extLst>
          </p:cNvPr>
          <p:cNvSpPr>
            <a:spLocks noGrp="1"/>
          </p:cNvSpPr>
          <p:nvPr>
            <p:ph idx="1"/>
          </p:nvPr>
        </p:nvSpPr>
        <p:spPr>
          <a:xfrm>
            <a:off x="609600" y="1600200"/>
            <a:ext cx="10972800" cy="3834896"/>
          </a:xfrm>
        </p:spPr>
        <p:txBody>
          <a:bodyPr/>
          <a:lstStyle/>
          <a:p>
            <a:r>
              <a:rPr lang="en-US" dirty="0"/>
              <a:t>An unincorporated entity can typically change its tax status without changing its nontax business form. </a:t>
            </a:r>
          </a:p>
          <a:p>
            <a:r>
              <a:rPr lang="en-US" dirty="0"/>
              <a:t>For incorporated entities, the rules are less flexible. </a:t>
            </a:r>
          </a:p>
          <a:p>
            <a:r>
              <a:rPr lang="en-US" dirty="0"/>
              <a:t>The entity must be a C corporation unless it has a valid S corporation election in effect [I.R.C. § 1361(a)].</a:t>
            </a:r>
          </a:p>
          <a:p>
            <a:r>
              <a:rPr lang="en-US" dirty="0"/>
              <a:t>Election made on Form 8832 (Entity Classification Election)</a:t>
            </a:r>
          </a:p>
        </p:txBody>
      </p:sp>
    </p:spTree>
    <p:extLst>
      <p:ext uri="{BB962C8B-B14F-4D97-AF65-F5344CB8AC3E}">
        <p14:creationId xmlns:p14="http://schemas.microsoft.com/office/powerpoint/2010/main" val="3502309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49300"/>
            <a:ext cx="10972800" cy="1221168"/>
          </a:xfrm>
        </p:spPr>
        <p:txBody>
          <a:bodyPr>
            <a:normAutofit/>
          </a:bodyPr>
          <a:lstStyle/>
          <a:p>
            <a:r>
              <a:rPr lang="en-US" sz="3200" dirty="0">
                <a:solidFill>
                  <a:schemeClr val="bg1">
                    <a:lumMod val="50000"/>
                  </a:schemeClr>
                </a:solidFill>
              </a:rPr>
              <a:t>This material is based upon work supported by USDA/NIFA under Award Number 25-6324-0187-109</a:t>
            </a:r>
          </a:p>
        </p:txBody>
      </p:sp>
      <p:pic>
        <p:nvPicPr>
          <p:cNvPr id="4" name="Picture 3"/>
          <p:cNvPicPr>
            <a:picLocks noChangeAspect="1"/>
          </p:cNvPicPr>
          <p:nvPr/>
        </p:nvPicPr>
        <p:blipFill>
          <a:blip r:embed="rId3"/>
          <a:stretch>
            <a:fillRect/>
          </a:stretch>
        </p:blipFill>
        <p:spPr>
          <a:xfrm>
            <a:off x="1092059" y="2888466"/>
            <a:ext cx="4873872" cy="1593382"/>
          </a:xfrm>
          <a:prstGeom prst="rect">
            <a:avLst/>
          </a:prstGeom>
        </p:spPr>
      </p:pic>
      <p:pic>
        <p:nvPicPr>
          <p:cNvPr id="5" name="Picture 4"/>
          <p:cNvPicPr>
            <a:picLocks noChangeAspect="1"/>
          </p:cNvPicPr>
          <p:nvPr/>
        </p:nvPicPr>
        <p:blipFill>
          <a:blip r:embed="rId4"/>
          <a:stretch>
            <a:fillRect/>
          </a:stretch>
        </p:blipFill>
        <p:spPr>
          <a:xfrm>
            <a:off x="6915674" y="2849828"/>
            <a:ext cx="4119864" cy="1696413"/>
          </a:xfrm>
          <a:prstGeom prst="rect">
            <a:avLst/>
          </a:prstGeom>
        </p:spPr>
      </p:pic>
    </p:spTree>
    <p:extLst>
      <p:ext uri="{BB962C8B-B14F-4D97-AF65-F5344CB8AC3E}">
        <p14:creationId xmlns:p14="http://schemas.microsoft.com/office/powerpoint/2010/main" val="2248457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a:extLst>
              <a:ext uri="{FF2B5EF4-FFF2-40B4-BE49-F238E27FC236}">
                <a16:creationId xmlns:a16="http://schemas.microsoft.com/office/drawing/2014/main" id="{B9E71EB9-8FCE-426D-9488-E00810C16E83}"/>
              </a:ext>
            </a:extLst>
          </p:cNvPr>
          <p:cNvPicPr>
            <a:picLocks noChangeAspect="1"/>
          </p:cNvPicPr>
          <p:nvPr/>
        </p:nvPicPr>
        <p:blipFill>
          <a:blip r:embed="rId2"/>
          <a:stretch>
            <a:fillRect/>
          </a:stretch>
        </p:blipFill>
        <p:spPr>
          <a:xfrm>
            <a:off x="566737" y="622884"/>
            <a:ext cx="11058525" cy="4505325"/>
          </a:xfrm>
          <a:prstGeom prst="rect">
            <a:avLst/>
          </a:prstGeom>
        </p:spPr>
      </p:pic>
      <p:sp>
        <p:nvSpPr>
          <p:cNvPr id="7" name="TextBox 6">
            <a:extLst>
              <a:ext uri="{FF2B5EF4-FFF2-40B4-BE49-F238E27FC236}">
                <a16:creationId xmlns:a16="http://schemas.microsoft.com/office/drawing/2014/main" id="{FDC4CFC4-1A70-45BB-82CB-9A67F2367D44}"/>
              </a:ext>
            </a:extLst>
          </p:cNvPr>
          <p:cNvSpPr txBox="1"/>
          <p:nvPr/>
        </p:nvSpPr>
        <p:spPr>
          <a:xfrm rot="10800000" flipV="1">
            <a:off x="926431" y="5682784"/>
            <a:ext cx="10335126" cy="230832"/>
          </a:xfrm>
          <a:prstGeom prst="rect">
            <a:avLst/>
          </a:prstGeom>
          <a:noFill/>
        </p:spPr>
        <p:txBody>
          <a:bodyPr wrap="square" rtlCol="0">
            <a:spAutoFit/>
          </a:bodyPr>
          <a:lstStyle/>
          <a:p>
            <a:pPr marL="0"/>
            <a:r>
              <a:rPr lang="en-US" sz="900" dirty="0"/>
              <a:t>Source: 2021 National Income Tax Workbook.  www.taxworkbook.com</a:t>
            </a:r>
          </a:p>
        </p:txBody>
      </p:sp>
    </p:spTree>
    <p:extLst>
      <p:ext uri="{BB962C8B-B14F-4D97-AF65-F5344CB8AC3E}">
        <p14:creationId xmlns:p14="http://schemas.microsoft.com/office/powerpoint/2010/main" val="1149046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9EB69-7778-4276-8215-852B9296D90D}"/>
              </a:ext>
            </a:extLst>
          </p:cNvPr>
          <p:cNvSpPr>
            <a:spLocks noGrp="1"/>
          </p:cNvSpPr>
          <p:nvPr>
            <p:ph type="ctrTitle"/>
          </p:nvPr>
        </p:nvSpPr>
        <p:spPr/>
        <p:txBody>
          <a:bodyPr/>
          <a:lstStyle/>
          <a:p>
            <a:r>
              <a:rPr lang="en-US" dirty="0"/>
              <a:t>(General) Partnerships</a:t>
            </a:r>
          </a:p>
        </p:txBody>
      </p:sp>
      <p:sp>
        <p:nvSpPr>
          <p:cNvPr id="3" name="Subtitle 2">
            <a:extLst>
              <a:ext uri="{FF2B5EF4-FFF2-40B4-BE49-F238E27FC236}">
                <a16:creationId xmlns:a16="http://schemas.microsoft.com/office/drawing/2014/main" id="{CC1F4051-0305-48E7-A624-57A26C66EB0A}"/>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747790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05250-5801-4A2C-BA06-5CFD71724B8D}"/>
              </a:ext>
            </a:extLst>
          </p:cNvPr>
          <p:cNvSpPr>
            <a:spLocks noGrp="1"/>
          </p:cNvSpPr>
          <p:nvPr>
            <p:ph type="title"/>
          </p:nvPr>
        </p:nvSpPr>
        <p:spPr/>
        <p:txBody>
          <a:bodyPr>
            <a:normAutofit fontScale="90000"/>
          </a:bodyPr>
          <a:lstStyle/>
          <a:p>
            <a:r>
              <a:rPr lang="en-US" dirty="0"/>
              <a:t>Partnership (General) – Characteristics </a:t>
            </a:r>
          </a:p>
        </p:txBody>
      </p:sp>
      <p:sp>
        <p:nvSpPr>
          <p:cNvPr id="3" name="Content Placeholder 2">
            <a:extLst>
              <a:ext uri="{FF2B5EF4-FFF2-40B4-BE49-F238E27FC236}">
                <a16:creationId xmlns:a16="http://schemas.microsoft.com/office/drawing/2014/main" id="{0C1CB651-71B4-4C34-BE85-99849C3E6C8D}"/>
              </a:ext>
            </a:extLst>
          </p:cNvPr>
          <p:cNvSpPr>
            <a:spLocks noGrp="1"/>
          </p:cNvSpPr>
          <p:nvPr>
            <p:ph idx="1"/>
          </p:nvPr>
        </p:nvSpPr>
        <p:spPr>
          <a:xfrm>
            <a:off x="609600" y="1600200"/>
            <a:ext cx="10972800" cy="5016758"/>
          </a:xfrm>
        </p:spPr>
        <p:txBody>
          <a:bodyPr/>
          <a:lstStyle/>
          <a:p>
            <a:r>
              <a:rPr lang="en-US" dirty="0"/>
              <a:t>Easy to create and manage</a:t>
            </a:r>
          </a:p>
          <a:p>
            <a:r>
              <a:rPr lang="en-US" dirty="0"/>
              <a:t>Personal assets of the owners are NOT protected from the business’s liabilities</a:t>
            </a:r>
          </a:p>
          <a:p>
            <a:r>
              <a:rPr lang="en-US" dirty="0"/>
              <a:t>The liability problem is magnified for the general partnership</a:t>
            </a:r>
          </a:p>
          <a:p>
            <a:r>
              <a:rPr lang="en-US" dirty="0"/>
              <a:t>Individual partners have joint authority and joint liability.</a:t>
            </a:r>
          </a:p>
          <a:p>
            <a:r>
              <a:rPr lang="en-US" dirty="0"/>
              <a:t>If the business is sued, and you have more personal assets than your partner, you are particularly at risk.</a:t>
            </a:r>
          </a:p>
          <a:p>
            <a:endParaRPr lang="en-US" dirty="0"/>
          </a:p>
        </p:txBody>
      </p:sp>
    </p:spTree>
    <p:extLst>
      <p:ext uri="{BB962C8B-B14F-4D97-AF65-F5344CB8AC3E}">
        <p14:creationId xmlns:p14="http://schemas.microsoft.com/office/powerpoint/2010/main" val="3612189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05D2B-F981-49EF-A877-E27276B79DBA}"/>
              </a:ext>
            </a:extLst>
          </p:cNvPr>
          <p:cNvSpPr>
            <a:spLocks noGrp="1"/>
          </p:cNvSpPr>
          <p:nvPr>
            <p:ph type="title"/>
          </p:nvPr>
        </p:nvSpPr>
        <p:spPr/>
        <p:txBody>
          <a:bodyPr>
            <a:normAutofit fontScale="90000"/>
          </a:bodyPr>
          <a:lstStyle/>
          <a:p>
            <a:r>
              <a:rPr lang="en-US" dirty="0"/>
              <a:t>Partnership - Formation</a:t>
            </a:r>
          </a:p>
        </p:txBody>
      </p:sp>
      <p:sp>
        <p:nvSpPr>
          <p:cNvPr id="3" name="Content Placeholder 2">
            <a:extLst>
              <a:ext uri="{FF2B5EF4-FFF2-40B4-BE49-F238E27FC236}">
                <a16:creationId xmlns:a16="http://schemas.microsoft.com/office/drawing/2014/main" id="{D8DACB44-BEFB-42DF-8A1B-CBA45F53A0A4}"/>
              </a:ext>
            </a:extLst>
          </p:cNvPr>
          <p:cNvSpPr>
            <a:spLocks noGrp="1"/>
          </p:cNvSpPr>
          <p:nvPr>
            <p:ph idx="1"/>
          </p:nvPr>
        </p:nvSpPr>
        <p:spPr>
          <a:xfrm>
            <a:off x="609600" y="1600200"/>
            <a:ext cx="10972800" cy="3342453"/>
          </a:xfrm>
        </p:spPr>
        <p:txBody>
          <a:bodyPr/>
          <a:lstStyle/>
          <a:p>
            <a:r>
              <a:rPr lang="en-US" dirty="0"/>
              <a:t>Suggested (but not required) to set up business checking account</a:t>
            </a:r>
          </a:p>
          <a:p>
            <a:r>
              <a:rPr lang="en-US" dirty="0"/>
              <a:t>Suggested that partners prepare a “partnership agreement”</a:t>
            </a:r>
          </a:p>
          <a:p>
            <a:r>
              <a:rPr lang="en-US" dirty="0"/>
              <a:t>Agreement not required, but recommended</a:t>
            </a:r>
          </a:p>
          <a:p>
            <a:endParaRPr lang="en-US" dirty="0"/>
          </a:p>
        </p:txBody>
      </p:sp>
    </p:spTree>
    <p:extLst>
      <p:ext uri="{BB962C8B-B14F-4D97-AF65-F5344CB8AC3E}">
        <p14:creationId xmlns:p14="http://schemas.microsoft.com/office/powerpoint/2010/main" val="3603468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E3657-EDC7-460A-A539-EFF832A8DC77}"/>
              </a:ext>
            </a:extLst>
          </p:cNvPr>
          <p:cNvSpPr>
            <a:spLocks noGrp="1"/>
          </p:cNvSpPr>
          <p:nvPr>
            <p:ph type="title"/>
          </p:nvPr>
        </p:nvSpPr>
        <p:spPr>
          <a:xfrm>
            <a:off x="609600" y="360001"/>
            <a:ext cx="10972800" cy="668338"/>
          </a:xfrm>
        </p:spPr>
        <p:txBody>
          <a:bodyPr>
            <a:normAutofit fontScale="90000"/>
          </a:bodyPr>
          <a:lstStyle/>
          <a:p>
            <a:r>
              <a:rPr lang="en-US" dirty="0"/>
              <a:t>Partnership Agreement Will Address</a:t>
            </a:r>
          </a:p>
        </p:txBody>
      </p:sp>
      <p:sp>
        <p:nvSpPr>
          <p:cNvPr id="3" name="Content Placeholder 2">
            <a:extLst>
              <a:ext uri="{FF2B5EF4-FFF2-40B4-BE49-F238E27FC236}">
                <a16:creationId xmlns:a16="http://schemas.microsoft.com/office/drawing/2014/main" id="{DA4E2EB7-EEA6-4A4C-9BC1-707EC5FCD68B}"/>
              </a:ext>
            </a:extLst>
          </p:cNvPr>
          <p:cNvSpPr>
            <a:spLocks noGrp="1"/>
          </p:cNvSpPr>
          <p:nvPr>
            <p:ph idx="1"/>
          </p:nvPr>
        </p:nvSpPr>
        <p:spPr>
          <a:xfrm>
            <a:off x="609600" y="1274275"/>
            <a:ext cx="10972800" cy="4818707"/>
          </a:xfrm>
        </p:spPr>
        <p:txBody>
          <a:bodyPr numCol="2"/>
          <a:lstStyle/>
          <a:p>
            <a:r>
              <a:rPr lang="en-US" dirty="0"/>
              <a:t>Names of partners</a:t>
            </a:r>
          </a:p>
          <a:p>
            <a:r>
              <a:rPr lang="en-US" dirty="0"/>
              <a:t>Purpose of the partnership</a:t>
            </a:r>
          </a:p>
          <a:p>
            <a:r>
              <a:rPr lang="en-US" dirty="0"/>
              <a:t>Contributions</a:t>
            </a:r>
          </a:p>
          <a:p>
            <a:r>
              <a:rPr lang="en-US" dirty="0"/>
              <a:t>Distribution of profits and losses</a:t>
            </a:r>
          </a:p>
          <a:p>
            <a:r>
              <a:rPr lang="en-US" dirty="0"/>
              <a:t>Management powers and duties</a:t>
            </a:r>
          </a:p>
          <a:p>
            <a:r>
              <a:rPr lang="en-US" dirty="0"/>
              <a:t>Amendments</a:t>
            </a:r>
          </a:p>
          <a:p>
            <a:pPr marL="0" indent="0">
              <a:buNone/>
            </a:pPr>
            <a:endParaRPr lang="en-US" dirty="0"/>
          </a:p>
          <a:p>
            <a:r>
              <a:rPr lang="en-US" dirty="0"/>
              <a:t>New partners</a:t>
            </a:r>
          </a:p>
          <a:p>
            <a:r>
              <a:rPr lang="en-US" dirty="0"/>
              <a:t>Transfer of a partner’s interest</a:t>
            </a:r>
          </a:p>
          <a:p>
            <a:r>
              <a:rPr lang="en-US" dirty="0"/>
              <a:t>Buy-sell agreement</a:t>
            </a:r>
          </a:p>
          <a:p>
            <a:r>
              <a:rPr lang="en-US" dirty="0"/>
              <a:t>Continuity of partnership business</a:t>
            </a:r>
          </a:p>
          <a:p>
            <a:r>
              <a:rPr lang="en-US" dirty="0"/>
              <a:t>Mediation and arbitration</a:t>
            </a:r>
          </a:p>
          <a:p>
            <a:r>
              <a:rPr lang="en-US" dirty="0"/>
              <a:t>Dissolution</a:t>
            </a:r>
          </a:p>
          <a:p>
            <a:endParaRPr lang="en-US" dirty="0"/>
          </a:p>
        </p:txBody>
      </p:sp>
    </p:spTree>
    <p:extLst>
      <p:ext uri="{BB962C8B-B14F-4D97-AF65-F5344CB8AC3E}">
        <p14:creationId xmlns:p14="http://schemas.microsoft.com/office/powerpoint/2010/main" val="672502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47043-98F2-46F3-A273-B63C1233834A}"/>
              </a:ext>
            </a:extLst>
          </p:cNvPr>
          <p:cNvSpPr>
            <a:spLocks noGrp="1"/>
          </p:cNvSpPr>
          <p:nvPr>
            <p:ph type="title"/>
          </p:nvPr>
        </p:nvSpPr>
        <p:spPr/>
        <p:txBody>
          <a:bodyPr>
            <a:normAutofit fontScale="90000"/>
          </a:bodyPr>
          <a:lstStyle/>
          <a:p>
            <a:r>
              <a:rPr lang="en-US" dirty="0"/>
              <a:t>Partnership - Operation</a:t>
            </a:r>
          </a:p>
        </p:txBody>
      </p:sp>
      <p:sp>
        <p:nvSpPr>
          <p:cNvPr id="3" name="Content Placeholder 2">
            <a:extLst>
              <a:ext uri="{FF2B5EF4-FFF2-40B4-BE49-F238E27FC236}">
                <a16:creationId xmlns:a16="http://schemas.microsoft.com/office/drawing/2014/main" id="{3BFF7D9A-897F-40C2-A784-E93201938753}"/>
              </a:ext>
            </a:extLst>
          </p:cNvPr>
          <p:cNvSpPr>
            <a:spLocks noGrp="1"/>
          </p:cNvSpPr>
          <p:nvPr>
            <p:ph idx="1"/>
          </p:nvPr>
        </p:nvSpPr>
        <p:spPr>
          <a:xfrm>
            <a:off x="609600" y="1417638"/>
            <a:ext cx="10972800" cy="5275290"/>
          </a:xfrm>
        </p:spPr>
        <p:txBody>
          <a:bodyPr/>
          <a:lstStyle/>
          <a:p>
            <a:r>
              <a:rPr lang="en-US" dirty="0"/>
              <a:t>Operation of business should occur out of the business checking account</a:t>
            </a:r>
          </a:p>
          <a:p>
            <a:r>
              <a:rPr lang="en-US" dirty="0"/>
              <a:t>Profits may be shared through draws or guaranteed payment to partners</a:t>
            </a:r>
          </a:p>
          <a:p>
            <a:r>
              <a:rPr lang="en-US" dirty="0"/>
              <a:t>Distributions from partnerships are not taxable to the partners but reduce each respective partner’s capital account.</a:t>
            </a:r>
          </a:p>
          <a:p>
            <a:pPr lvl="1"/>
            <a:r>
              <a:rPr lang="en-US" dirty="0"/>
              <a:t>Distributions in excess of earnings are taxable when partnership terminates.</a:t>
            </a:r>
          </a:p>
          <a:p>
            <a:endParaRPr lang="en-US" dirty="0"/>
          </a:p>
        </p:txBody>
      </p:sp>
    </p:spTree>
    <p:extLst>
      <p:ext uri="{BB962C8B-B14F-4D97-AF65-F5344CB8AC3E}">
        <p14:creationId xmlns:p14="http://schemas.microsoft.com/office/powerpoint/2010/main" val="947756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47043-98F2-46F3-A273-B63C1233834A}"/>
              </a:ext>
            </a:extLst>
          </p:cNvPr>
          <p:cNvSpPr>
            <a:spLocks noGrp="1"/>
          </p:cNvSpPr>
          <p:nvPr>
            <p:ph type="title"/>
          </p:nvPr>
        </p:nvSpPr>
        <p:spPr/>
        <p:txBody>
          <a:bodyPr>
            <a:normAutofit fontScale="90000"/>
          </a:bodyPr>
          <a:lstStyle/>
          <a:p>
            <a:r>
              <a:rPr lang="en-US" dirty="0"/>
              <a:t>Partnership - Operation</a:t>
            </a:r>
          </a:p>
        </p:txBody>
      </p:sp>
      <p:sp>
        <p:nvSpPr>
          <p:cNvPr id="3" name="Content Placeholder 2">
            <a:extLst>
              <a:ext uri="{FF2B5EF4-FFF2-40B4-BE49-F238E27FC236}">
                <a16:creationId xmlns:a16="http://schemas.microsoft.com/office/drawing/2014/main" id="{3BFF7D9A-897F-40C2-A784-E93201938753}"/>
              </a:ext>
            </a:extLst>
          </p:cNvPr>
          <p:cNvSpPr>
            <a:spLocks noGrp="1"/>
          </p:cNvSpPr>
          <p:nvPr>
            <p:ph idx="1"/>
          </p:nvPr>
        </p:nvSpPr>
        <p:spPr>
          <a:xfrm>
            <a:off x="609600" y="1600200"/>
            <a:ext cx="10972800" cy="3243965"/>
          </a:xfrm>
        </p:spPr>
        <p:txBody>
          <a:bodyPr/>
          <a:lstStyle/>
          <a:p>
            <a:r>
              <a:rPr lang="en-US" dirty="0"/>
              <a:t>Guaranteed payment to partner is treated as an expense to the partnership and is reported as income to the partner on Schedule K-1</a:t>
            </a:r>
          </a:p>
          <a:p>
            <a:r>
              <a:rPr lang="en-US" dirty="0"/>
              <a:t>Partnership requires more record keeping that a sole proprietorship, increasing accounting fees</a:t>
            </a:r>
          </a:p>
          <a:p>
            <a:endParaRPr lang="en-US" dirty="0"/>
          </a:p>
        </p:txBody>
      </p:sp>
    </p:spTree>
    <p:extLst>
      <p:ext uri="{BB962C8B-B14F-4D97-AF65-F5344CB8AC3E}">
        <p14:creationId xmlns:p14="http://schemas.microsoft.com/office/powerpoint/2010/main" val="31935292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55064" y="2387844"/>
            <a:ext cx="2345101" cy="461665"/>
          </a:xfrm>
          <a:prstGeom prst="rect">
            <a:avLst/>
          </a:prstGeom>
          <a:noFill/>
          <a:ln w="57150">
            <a:solidFill>
              <a:schemeClr val="bg1"/>
            </a:solidFill>
          </a:ln>
        </p:spPr>
        <p:txBody>
          <a:bodyPr wrap="square" rtlCol="0">
            <a:spAutoFit/>
          </a:bodyPr>
          <a:lstStyle/>
          <a:p>
            <a:pPr algn="ctr"/>
            <a:r>
              <a:rPr lang="en-US" b="1" dirty="0"/>
              <a:t>Partnerships</a:t>
            </a:r>
          </a:p>
        </p:txBody>
      </p:sp>
      <p:sp>
        <p:nvSpPr>
          <p:cNvPr id="5" name="Right Arrow 4"/>
          <p:cNvSpPr/>
          <p:nvPr/>
        </p:nvSpPr>
        <p:spPr>
          <a:xfrm rot="19578598">
            <a:off x="4775938" y="1762646"/>
            <a:ext cx="659423" cy="3033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799732" y="2403858"/>
            <a:ext cx="672611" cy="3264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rot="1909220">
            <a:off x="4743045" y="3049638"/>
            <a:ext cx="628830" cy="27316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rot="19360657">
            <a:off x="4741478" y="1597124"/>
            <a:ext cx="399869" cy="230832"/>
          </a:xfrm>
          <a:prstGeom prst="rect">
            <a:avLst/>
          </a:prstGeom>
          <a:noFill/>
        </p:spPr>
        <p:txBody>
          <a:bodyPr wrap="square" rtlCol="0">
            <a:spAutoFit/>
          </a:bodyPr>
          <a:lstStyle/>
          <a:p>
            <a:r>
              <a:rPr lang="en-US" sz="900" dirty="0"/>
              <a:t>K-1</a:t>
            </a:r>
          </a:p>
        </p:txBody>
      </p:sp>
      <p:sp>
        <p:nvSpPr>
          <p:cNvPr id="10" name="TextBox 9"/>
          <p:cNvSpPr txBox="1"/>
          <p:nvPr/>
        </p:nvSpPr>
        <p:spPr>
          <a:xfrm>
            <a:off x="4857526" y="2228775"/>
            <a:ext cx="399869" cy="230832"/>
          </a:xfrm>
          <a:prstGeom prst="rect">
            <a:avLst/>
          </a:prstGeom>
          <a:noFill/>
        </p:spPr>
        <p:txBody>
          <a:bodyPr wrap="square" rtlCol="0">
            <a:spAutoFit/>
          </a:bodyPr>
          <a:lstStyle/>
          <a:p>
            <a:r>
              <a:rPr lang="en-US" sz="900" dirty="0"/>
              <a:t>K-1</a:t>
            </a:r>
          </a:p>
        </p:txBody>
      </p:sp>
      <p:sp>
        <p:nvSpPr>
          <p:cNvPr id="11" name="TextBox 10"/>
          <p:cNvSpPr txBox="1"/>
          <p:nvPr/>
        </p:nvSpPr>
        <p:spPr>
          <a:xfrm rot="1701522">
            <a:off x="4905716" y="2841638"/>
            <a:ext cx="399869" cy="230832"/>
          </a:xfrm>
          <a:prstGeom prst="rect">
            <a:avLst/>
          </a:prstGeom>
          <a:noFill/>
        </p:spPr>
        <p:txBody>
          <a:bodyPr wrap="square" rtlCol="0">
            <a:spAutoFit/>
          </a:bodyPr>
          <a:lstStyle/>
          <a:p>
            <a:r>
              <a:rPr lang="en-US" sz="900" dirty="0"/>
              <a:t>K-1</a:t>
            </a:r>
          </a:p>
        </p:txBody>
      </p:sp>
      <p:sp>
        <p:nvSpPr>
          <p:cNvPr id="12" name="TextBox 11"/>
          <p:cNvSpPr txBox="1"/>
          <p:nvPr/>
        </p:nvSpPr>
        <p:spPr>
          <a:xfrm>
            <a:off x="5737714" y="157333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3" name="TextBox 12"/>
          <p:cNvSpPr txBox="1"/>
          <p:nvPr/>
        </p:nvSpPr>
        <p:spPr>
          <a:xfrm>
            <a:off x="5737714" y="244225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4" name="TextBox 13"/>
          <p:cNvSpPr txBox="1"/>
          <p:nvPr/>
        </p:nvSpPr>
        <p:spPr>
          <a:xfrm>
            <a:off x="5737714" y="331117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6" name="TextBox 15"/>
          <p:cNvSpPr txBox="1"/>
          <p:nvPr/>
        </p:nvSpPr>
        <p:spPr>
          <a:xfrm>
            <a:off x="2155064" y="3850728"/>
            <a:ext cx="7165301" cy="1384995"/>
          </a:xfrm>
          <a:prstGeom prst="rect">
            <a:avLst/>
          </a:prstGeom>
          <a:noFill/>
        </p:spPr>
        <p:txBody>
          <a:bodyPr wrap="square" rtlCol="0">
            <a:spAutoFit/>
          </a:bodyPr>
          <a:lstStyle/>
          <a:p>
            <a:pPr marL="342900" indent="-342900">
              <a:buFont typeface="Wingdings" panose="05000000000000000000" pitchFamily="2" charset="2"/>
              <a:buChar char="§"/>
            </a:pPr>
            <a:r>
              <a:rPr lang="en-US" sz="2100" dirty="0"/>
              <a:t>Partner’s share of profits (loss) passes from a partnership to the individuals’ return(s) </a:t>
            </a:r>
          </a:p>
          <a:p>
            <a:pPr marL="342900" indent="-342900">
              <a:buFont typeface="Wingdings" panose="05000000000000000000" pitchFamily="2" charset="2"/>
              <a:buChar char="§"/>
            </a:pPr>
            <a:r>
              <a:rPr lang="en-US" sz="2100" dirty="0"/>
              <a:t>No income tax is paid at the partnership level </a:t>
            </a:r>
          </a:p>
          <a:p>
            <a:pPr marL="342900" indent="-342900">
              <a:buFont typeface="Wingdings" panose="05000000000000000000" pitchFamily="2" charset="2"/>
              <a:buChar char="§"/>
            </a:pPr>
            <a:r>
              <a:rPr lang="en-US" sz="2100" dirty="0"/>
              <a:t>All business income subject to self employment tax</a:t>
            </a:r>
          </a:p>
        </p:txBody>
      </p:sp>
      <p:sp>
        <p:nvSpPr>
          <p:cNvPr id="2" name="Title 1"/>
          <p:cNvSpPr>
            <a:spLocks noGrp="1"/>
          </p:cNvSpPr>
          <p:nvPr>
            <p:ph type="title"/>
          </p:nvPr>
        </p:nvSpPr>
        <p:spPr/>
        <p:txBody>
          <a:bodyPr/>
          <a:lstStyle/>
          <a:p>
            <a:r>
              <a:rPr lang="en-US" dirty="0"/>
              <a:t> </a:t>
            </a:r>
          </a:p>
        </p:txBody>
      </p:sp>
    </p:spTree>
    <p:extLst>
      <p:ext uri="{BB962C8B-B14F-4D97-AF65-F5344CB8AC3E}">
        <p14:creationId xmlns:p14="http://schemas.microsoft.com/office/powerpoint/2010/main" val="5375017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877E2-2605-4970-B744-A78BB17550E9}"/>
              </a:ext>
            </a:extLst>
          </p:cNvPr>
          <p:cNvSpPr>
            <a:spLocks noGrp="1"/>
          </p:cNvSpPr>
          <p:nvPr>
            <p:ph type="ctrTitle"/>
          </p:nvPr>
        </p:nvSpPr>
        <p:spPr/>
        <p:txBody>
          <a:bodyPr/>
          <a:lstStyle/>
          <a:p>
            <a:r>
              <a:rPr lang="en-US" dirty="0"/>
              <a:t>Limited Liability Company</a:t>
            </a:r>
          </a:p>
        </p:txBody>
      </p:sp>
      <p:sp>
        <p:nvSpPr>
          <p:cNvPr id="3" name="Subtitle 2">
            <a:extLst>
              <a:ext uri="{FF2B5EF4-FFF2-40B4-BE49-F238E27FC236}">
                <a16:creationId xmlns:a16="http://schemas.microsoft.com/office/drawing/2014/main" id="{FBC4C5F9-A460-44EC-8F5D-5230926C35C4}"/>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732708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3FF36-7F43-46AE-8468-6174884F4935}"/>
              </a:ext>
            </a:extLst>
          </p:cNvPr>
          <p:cNvSpPr>
            <a:spLocks noGrp="1"/>
          </p:cNvSpPr>
          <p:nvPr>
            <p:ph type="title"/>
          </p:nvPr>
        </p:nvSpPr>
        <p:spPr/>
        <p:txBody>
          <a:bodyPr>
            <a:normAutofit fontScale="90000"/>
          </a:bodyPr>
          <a:lstStyle/>
          <a:p>
            <a:r>
              <a:rPr lang="en-US" dirty="0"/>
              <a:t>Limited Liability Company – Characteristics </a:t>
            </a:r>
          </a:p>
        </p:txBody>
      </p:sp>
      <p:sp>
        <p:nvSpPr>
          <p:cNvPr id="3" name="Content Placeholder 2">
            <a:extLst>
              <a:ext uri="{FF2B5EF4-FFF2-40B4-BE49-F238E27FC236}">
                <a16:creationId xmlns:a16="http://schemas.microsoft.com/office/drawing/2014/main" id="{FDACDCA6-FFE6-4806-8D41-6764012DBB9F}"/>
              </a:ext>
            </a:extLst>
          </p:cNvPr>
          <p:cNvSpPr>
            <a:spLocks noGrp="1"/>
          </p:cNvSpPr>
          <p:nvPr>
            <p:ph idx="1"/>
          </p:nvPr>
        </p:nvSpPr>
        <p:spPr>
          <a:xfrm>
            <a:off x="609600" y="1600200"/>
            <a:ext cx="10972800" cy="4918269"/>
          </a:xfrm>
        </p:spPr>
        <p:txBody>
          <a:bodyPr/>
          <a:lstStyle/>
          <a:p>
            <a:r>
              <a:rPr lang="en-US" dirty="0"/>
              <a:t>Typically operates and taxed as a partnership.</a:t>
            </a:r>
          </a:p>
          <a:p>
            <a:r>
              <a:rPr lang="en-US" dirty="0"/>
              <a:t>Can file as an individual (disregarded entity)(Single Member LLC)</a:t>
            </a:r>
          </a:p>
          <a:p>
            <a:r>
              <a:rPr lang="en-US" dirty="0"/>
              <a:t>Disregarded entity files on Form 1040, Schedule F or Schedule C</a:t>
            </a:r>
          </a:p>
          <a:p>
            <a:r>
              <a:rPr lang="en-US" dirty="0"/>
              <a:t>Popular choice of business entity because you get the liability protection of a corporation without all the corporate formality</a:t>
            </a:r>
          </a:p>
          <a:p>
            <a:endParaRPr lang="en-US" dirty="0"/>
          </a:p>
        </p:txBody>
      </p:sp>
    </p:spTree>
    <p:extLst>
      <p:ext uri="{BB962C8B-B14F-4D97-AF65-F5344CB8AC3E}">
        <p14:creationId xmlns:p14="http://schemas.microsoft.com/office/powerpoint/2010/main" val="2876083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Acknowledgements/Collaborators</a:t>
            </a:r>
          </a:p>
        </p:txBody>
      </p:sp>
      <p:sp>
        <p:nvSpPr>
          <p:cNvPr id="3" name="Content Placeholder 2"/>
          <p:cNvSpPr>
            <a:spLocks noGrp="1"/>
          </p:cNvSpPr>
          <p:nvPr>
            <p:ph idx="1"/>
          </p:nvPr>
        </p:nvSpPr>
        <p:spPr>
          <a:xfrm>
            <a:off x="609600" y="1600200"/>
            <a:ext cx="10972800" cy="2160591"/>
          </a:xfrm>
        </p:spPr>
        <p:txBody>
          <a:bodyPr/>
          <a:lstStyle/>
          <a:p>
            <a:r>
              <a:rPr lang="en-US" dirty="0"/>
              <a:t>Rachel Armstrong, Founder and Executive Director, Farm Commons</a:t>
            </a:r>
          </a:p>
          <a:p>
            <a:r>
              <a:rPr lang="en-US" dirty="0"/>
              <a:t>Minnesota State University Farm Business Management Program</a:t>
            </a:r>
          </a:p>
        </p:txBody>
      </p:sp>
      <p:pic>
        <p:nvPicPr>
          <p:cNvPr id="4" name="Picture 3"/>
          <p:cNvPicPr>
            <a:picLocks noChangeAspect="1"/>
          </p:cNvPicPr>
          <p:nvPr/>
        </p:nvPicPr>
        <p:blipFill>
          <a:blip r:embed="rId3"/>
          <a:stretch>
            <a:fillRect/>
          </a:stretch>
        </p:blipFill>
        <p:spPr>
          <a:xfrm>
            <a:off x="4759024" y="4177563"/>
            <a:ext cx="6636830" cy="906015"/>
          </a:xfrm>
          <a:prstGeom prst="rect">
            <a:avLst/>
          </a:prstGeom>
        </p:spPr>
      </p:pic>
      <p:pic>
        <p:nvPicPr>
          <p:cNvPr id="5" name="Picture 4"/>
          <p:cNvPicPr>
            <a:picLocks noChangeAspect="1"/>
          </p:cNvPicPr>
          <p:nvPr/>
        </p:nvPicPr>
        <p:blipFill>
          <a:blip r:embed="rId4"/>
          <a:stretch>
            <a:fillRect/>
          </a:stretch>
        </p:blipFill>
        <p:spPr>
          <a:xfrm>
            <a:off x="776794" y="4177563"/>
            <a:ext cx="2871889" cy="1064138"/>
          </a:xfrm>
          <a:prstGeom prst="rect">
            <a:avLst/>
          </a:prstGeom>
        </p:spPr>
      </p:pic>
    </p:spTree>
    <p:extLst>
      <p:ext uri="{BB962C8B-B14F-4D97-AF65-F5344CB8AC3E}">
        <p14:creationId xmlns:p14="http://schemas.microsoft.com/office/powerpoint/2010/main" val="35340690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7F49D-0A10-4B36-9578-2D3156AA05E7}"/>
              </a:ext>
            </a:extLst>
          </p:cNvPr>
          <p:cNvSpPr>
            <a:spLocks noGrp="1"/>
          </p:cNvSpPr>
          <p:nvPr>
            <p:ph type="title"/>
          </p:nvPr>
        </p:nvSpPr>
        <p:spPr/>
        <p:txBody>
          <a:bodyPr>
            <a:normAutofit fontScale="90000"/>
          </a:bodyPr>
          <a:lstStyle/>
          <a:p>
            <a:r>
              <a:rPr lang="en-US" dirty="0"/>
              <a:t>Limited Liability Company - Formation</a:t>
            </a:r>
          </a:p>
        </p:txBody>
      </p:sp>
      <p:sp>
        <p:nvSpPr>
          <p:cNvPr id="3" name="Content Placeholder 2">
            <a:extLst>
              <a:ext uri="{FF2B5EF4-FFF2-40B4-BE49-F238E27FC236}">
                <a16:creationId xmlns:a16="http://schemas.microsoft.com/office/drawing/2014/main" id="{86A99AB0-917C-4B3C-BA39-F6B51DFF2657}"/>
              </a:ext>
            </a:extLst>
          </p:cNvPr>
          <p:cNvSpPr>
            <a:spLocks noGrp="1"/>
          </p:cNvSpPr>
          <p:nvPr>
            <p:ph idx="1"/>
          </p:nvPr>
        </p:nvSpPr>
        <p:spPr>
          <a:xfrm>
            <a:off x="609600" y="1600200"/>
            <a:ext cx="10972800" cy="3933384"/>
          </a:xfrm>
        </p:spPr>
        <p:txBody>
          <a:bodyPr/>
          <a:lstStyle/>
          <a:p>
            <a:r>
              <a:rPr lang="en-US" dirty="0"/>
              <a:t>Register entity with Minnesota Secretary of State</a:t>
            </a:r>
          </a:p>
          <a:p>
            <a:r>
              <a:rPr lang="en-US" dirty="0"/>
              <a:t>Annual filing with Secretary of State</a:t>
            </a:r>
          </a:p>
          <a:p>
            <a:r>
              <a:rPr lang="en-US" dirty="0"/>
              <a:t>LLC owners should (recommended but not required) prepare an LLC operating agreement</a:t>
            </a:r>
          </a:p>
          <a:p>
            <a:r>
              <a:rPr lang="en-US" dirty="0"/>
              <a:t>Document similar to a partnership agreement; defines rights, responsibilities, and relationship among the owners</a:t>
            </a:r>
          </a:p>
          <a:p>
            <a:endParaRPr lang="en-US" dirty="0"/>
          </a:p>
        </p:txBody>
      </p:sp>
    </p:spTree>
    <p:extLst>
      <p:ext uri="{BB962C8B-B14F-4D97-AF65-F5344CB8AC3E}">
        <p14:creationId xmlns:p14="http://schemas.microsoft.com/office/powerpoint/2010/main" val="38596616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42AB1-9639-4641-B775-89768408A5E3}"/>
              </a:ext>
            </a:extLst>
          </p:cNvPr>
          <p:cNvSpPr>
            <a:spLocks noGrp="1"/>
          </p:cNvSpPr>
          <p:nvPr>
            <p:ph type="title"/>
          </p:nvPr>
        </p:nvSpPr>
        <p:spPr/>
        <p:txBody>
          <a:bodyPr>
            <a:normAutofit fontScale="90000"/>
          </a:bodyPr>
          <a:lstStyle/>
          <a:p>
            <a:r>
              <a:rPr lang="en-US" dirty="0"/>
              <a:t>Limited Liability Company - Operation</a:t>
            </a:r>
          </a:p>
        </p:txBody>
      </p:sp>
      <p:sp>
        <p:nvSpPr>
          <p:cNvPr id="3" name="Content Placeholder 2">
            <a:extLst>
              <a:ext uri="{FF2B5EF4-FFF2-40B4-BE49-F238E27FC236}">
                <a16:creationId xmlns:a16="http://schemas.microsoft.com/office/drawing/2014/main" id="{AAF6EAB7-A8EE-42CC-A82A-074C346A0F11}"/>
              </a:ext>
            </a:extLst>
          </p:cNvPr>
          <p:cNvSpPr>
            <a:spLocks noGrp="1"/>
          </p:cNvSpPr>
          <p:nvPr>
            <p:ph idx="1"/>
          </p:nvPr>
        </p:nvSpPr>
        <p:spPr>
          <a:xfrm>
            <a:off x="609600" y="1600200"/>
            <a:ext cx="10972800" cy="3268587"/>
          </a:xfrm>
        </p:spPr>
        <p:txBody>
          <a:bodyPr/>
          <a:lstStyle/>
          <a:p>
            <a:r>
              <a:rPr lang="en-US" dirty="0"/>
              <a:t>Strongly suggest a separate “business” bank account (but not required)</a:t>
            </a:r>
          </a:p>
          <a:p>
            <a:r>
              <a:rPr lang="en-US" dirty="0"/>
              <a:t>Day to day operations similar to partnership unless single member.</a:t>
            </a:r>
          </a:p>
          <a:p>
            <a:pPr lvl="1"/>
            <a:r>
              <a:rPr lang="en-US" dirty="0"/>
              <a:t>Single member operates similar to a sole proprietorship.</a:t>
            </a:r>
          </a:p>
          <a:p>
            <a:endParaRPr lang="en-US" dirty="0"/>
          </a:p>
        </p:txBody>
      </p:sp>
    </p:spTree>
    <p:extLst>
      <p:ext uri="{BB962C8B-B14F-4D97-AF65-F5344CB8AC3E}">
        <p14:creationId xmlns:p14="http://schemas.microsoft.com/office/powerpoint/2010/main" val="1342768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E92B8-CCC4-45C1-9870-74E4E9DF32F1}"/>
              </a:ext>
            </a:extLst>
          </p:cNvPr>
          <p:cNvSpPr>
            <a:spLocks noGrp="1"/>
          </p:cNvSpPr>
          <p:nvPr>
            <p:ph type="title"/>
          </p:nvPr>
        </p:nvSpPr>
        <p:spPr/>
        <p:txBody>
          <a:bodyPr>
            <a:normAutofit fontScale="90000"/>
          </a:bodyPr>
          <a:lstStyle/>
          <a:p>
            <a:r>
              <a:rPr lang="en-US" dirty="0"/>
              <a:t>Limited Liability Company - Taxation</a:t>
            </a:r>
          </a:p>
        </p:txBody>
      </p:sp>
      <p:sp>
        <p:nvSpPr>
          <p:cNvPr id="3" name="Content Placeholder 2">
            <a:extLst>
              <a:ext uri="{FF2B5EF4-FFF2-40B4-BE49-F238E27FC236}">
                <a16:creationId xmlns:a16="http://schemas.microsoft.com/office/drawing/2014/main" id="{938009AA-E2E4-46AA-A297-C68305B81CA4}"/>
              </a:ext>
            </a:extLst>
          </p:cNvPr>
          <p:cNvSpPr>
            <a:spLocks noGrp="1"/>
          </p:cNvSpPr>
          <p:nvPr>
            <p:ph idx="1"/>
          </p:nvPr>
        </p:nvSpPr>
        <p:spPr>
          <a:xfrm>
            <a:off x="609600" y="1600200"/>
            <a:ext cx="10972800" cy="3465564"/>
          </a:xfrm>
        </p:spPr>
        <p:txBody>
          <a:bodyPr/>
          <a:lstStyle/>
          <a:p>
            <a:r>
              <a:rPr lang="en-US" dirty="0"/>
              <a:t>Typically filed on a Form 1065 partnership return</a:t>
            </a:r>
          </a:p>
          <a:p>
            <a:r>
              <a:rPr lang="en-US" dirty="0"/>
              <a:t>LLCs can elect to be taxed as a corporation</a:t>
            </a:r>
          </a:p>
          <a:p>
            <a:r>
              <a:rPr lang="en-US" dirty="0"/>
              <a:t>Income transferred to owners via Schedule K-1</a:t>
            </a:r>
          </a:p>
          <a:p>
            <a:r>
              <a:rPr lang="en-US" dirty="0"/>
              <a:t>Profit percentage determined in operating agreement</a:t>
            </a:r>
          </a:p>
          <a:p>
            <a:r>
              <a:rPr lang="en-US" dirty="0"/>
              <a:t>Earnings typically subject to self employment tax</a:t>
            </a:r>
          </a:p>
          <a:p>
            <a:pPr marL="0" indent="0">
              <a:buNone/>
            </a:pPr>
            <a:endParaRPr lang="en-US" sz="2800" dirty="0"/>
          </a:p>
        </p:txBody>
      </p:sp>
    </p:spTree>
    <p:extLst>
      <p:ext uri="{BB962C8B-B14F-4D97-AF65-F5344CB8AC3E}">
        <p14:creationId xmlns:p14="http://schemas.microsoft.com/office/powerpoint/2010/main" val="3128475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55064" y="2322128"/>
            <a:ext cx="2345101" cy="461665"/>
          </a:xfrm>
          <a:prstGeom prst="rect">
            <a:avLst/>
          </a:prstGeom>
          <a:noFill/>
          <a:ln w="57150">
            <a:solidFill>
              <a:schemeClr val="bg1"/>
            </a:solidFill>
          </a:ln>
        </p:spPr>
        <p:txBody>
          <a:bodyPr wrap="square" rtlCol="0">
            <a:spAutoFit/>
          </a:bodyPr>
          <a:lstStyle/>
          <a:p>
            <a:pPr algn="ctr"/>
            <a:r>
              <a:rPr lang="en-US" b="1" dirty="0"/>
              <a:t>Most LLCs</a:t>
            </a:r>
          </a:p>
        </p:txBody>
      </p:sp>
      <p:sp>
        <p:nvSpPr>
          <p:cNvPr id="5" name="Right Arrow 4"/>
          <p:cNvSpPr/>
          <p:nvPr/>
        </p:nvSpPr>
        <p:spPr>
          <a:xfrm rot="19578598">
            <a:off x="4775938" y="1762646"/>
            <a:ext cx="659423" cy="3033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799732" y="2403858"/>
            <a:ext cx="672611" cy="3264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rot="1909220">
            <a:off x="4743045" y="3049638"/>
            <a:ext cx="628830" cy="27316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rot="19360657">
            <a:off x="4741478" y="1597124"/>
            <a:ext cx="399869" cy="230832"/>
          </a:xfrm>
          <a:prstGeom prst="rect">
            <a:avLst/>
          </a:prstGeom>
          <a:noFill/>
        </p:spPr>
        <p:txBody>
          <a:bodyPr wrap="square" rtlCol="0">
            <a:spAutoFit/>
          </a:bodyPr>
          <a:lstStyle/>
          <a:p>
            <a:r>
              <a:rPr lang="en-US" sz="900" dirty="0"/>
              <a:t>K-1</a:t>
            </a:r>
          </a:p>
        </p:txBody>
      </p:sp>
      <p:sp>
        <p:nvSpPr>
          <p:cNvPr id="10" name="TextBox 9"/>
          <p:cNvSpPr txBox="1"/>
          <p:nvPr/>
        </p:nvSpPr>
        <p:spPr>
          <a:xfrm>
            <a:off x="4857526" y="2228775"/>
            <a:ext cx="399869" cy="230832"/>
          </a:xfrm>
          <a:prstGeom prst="rect">
            <a:avLst/>
          </a:prstGeom>
          <a:noFill/>
        </p:spPr>
        <p:txBody>
          <a:bodyPr wrap="square" rtlCol="0">
            <a:spAutoFit/>
          </a:bodyPr>
          <a:lstStyle/>
          <a:p>
            <a:r>
              <a:rPr lang="en-US" sz="900" dirty="0"/>
              <a:t>K-1</a:t>
            </a:r>
          </a:p>
        </p:txBody>
      </p:sp>
      <p:sp>
        <p:nvSpPr>
          <p:cNvPr id="11" name="TextBox 10"/>
          <p:cNvSpPr txBox="1"/>
          <p:nvPr/>
        </p:nvSpPr>
        <p:spPr>
          <a:xfrm rot="1701522">
            <a:off x="4905716" y="2841638"/>
            <a:ext cx="399869" cy="230832"/>
          </a:xfrm>
          <a:prstGeom prst="rect">
            <a:avLst/>
          </a:prstGeom>
          <a:noFill/>
        </p:spPr>
        <p:txBody>
          <a:bodyPr wrap="square" rtlCol="0">
            <a:spAutoFit/>
          </a:bodyPr>
          <a:lstStyle/>
          <a:p>
            <a:r>
              <a:rPr lang="en-US" sz="900" dirty="0"/>
              <a:t>K-1</a:t>
            </a:r>
          </a:p>
        </p:txBody>
      </p:sp>
      <p:sp>
        <p:nvSpPr>
          <p:cNvPr id="12" name="TextBox 11"/>
          <p:cNvSpPr txBox="1"/>
          <p:nvPr/>
        </p:nvSpPr>
        <p:spPr>
          <a:xfrm>
            <a:off x="5737714" y="157333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3" name="TextBox 12"/>
          <p:cNvSpPr txBox="1"/>
          <p:nvPr/>
        </p:nvSpPr>
        <p:spPr>
          <a:xfrm>
            <a:off x="5737714" y="244225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4" name="TextBox 13"/>
          <p:cNvSpPr txBox="1"/>
          <p:nvPr/>
        </p:nvSpPr>
        <p:spPr>
          <a:xfrm>
            <a:off x="5737714" y="3311173"/>
            <a:ext cx="2472836" cy="300082"/>
          </a:xfrm>
          <a:prstGeom prst="rect">
            <a:avLst/>
          </a:prstGeom>
          <a:noFill/>
          <a:ln w="38100">
            <a:solidFill>
              <a:schemeClr val="bg1"/>
            </a:solidFill>
          </a:ln>
        </p:spPr>
        <p:txBody>
          <a:bodyPr wrap="square" rtlCol="0">
            <a:spAutoFit/>
          </a:bodyPr>
          <a:lstStyle/>
          <a:p>
            <a:r>
              <a:rPr lang="en-US" sz="1350" dirty="0"/>
              <a:t>Partner’s Personal Tax Return</a:t>
            </a:r>
          </a:p>
        </p:txBody>
      </p:sp>
      <p:sp>
        <p:nvSpPr>
          <p:cNvPr id="16" name="TextBox 15"/>
          <p:cNvSpPr txBox="1"/>
          <p:nvPr/>
        </p:nvSpPr>
        <p:spPr>
          <a:xfrm>
            <a:off x="2155064" y="3850728"/>
            <a:ext cx="7165301" cy="415498"/>
          </a:xfrm>
          <a:prstGeom prst="rect">
            <a:avLst/>
          </a:prstGeom>
          <a:noFill/>
        </p:spPr>
        <p:txBody>
          <a:bodyPr wrap="square" rtlCol="0">
            <a:spAutoFit/>
          </a:bodyPr>
          <a:lstStyle/>
          <a:p>
            <a:pPr marL="342900" indent="-342900">
              <a:buFont typeface="Wingdings" panose="05000000000000000000" pitchFamily="2" charset="2"/>
              <a:buChar char="§"/>
            </a:pPr>
            <a:r>
              <a:rPr lang="en-US" sz="2100" dirty="0"/>
              <a:t>Earnings from LLC subject to Self-Employment Tax </a:t>
            </a:r>
          </a:p>
        </p:txBody>
      </p:sp>
    </p:spTree>
    <p:extLst>
      <p:ext uri="{BB962C8B-B14F-4D97-AF65-F5344CB8AC3E}">
        <p14:creationId xmlns:p14="http://schemas.microsoft.com/office/powerpoint/2010/main" val="1673762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6BA56-50E7-4258-A35E-362525EF801F}"/>
              </a:ext>
            </a:extLst>
          </p:cNvPr>
          <p:cNvSpPr>
            <a:spLocks noGrp="1"/>
          </p:cNvSpPr>
          <p:nvPr>
            <p:ph type="ctrTitle"/>
          </p:nvPr>
        </p:nvSpPr>
        <p:spPr/>
        <p:txBody>
          <a:bodyPr/>
          <a:lstStyle/>
          <a:p>
            <a:r>
              <a:rPr lang="en-US" dirty="0"/>
              <a:t>Limited Liability Partnership</a:t>
            </a:r>
          </a:p>
        </p:txBody>
      </p:sp>
      <p:sp>
        <p:nvSpPr>
          <p:cNvPr id="3" name="Subtitle 2">
            <a:extLst>
              <a:ext uri="{FF2B5EF4-FFF2-40B4-BE49-F238E27FC236}">
                <a16:creationId xmlns:a16="http://schemas.microsoft.com/office/drawing/2014/main" id="{51EE8578-79D1-4D1C-A9CB-7087B3036ACB}"/>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6272585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C0EE8-D0ED-4126-9D5B-6177D165529E}"/>
              </a:ext>
            </a:extLst>
          </p:cNvPr>
          <p:cNvSpPr>
            <a:spLocks noGrp="1"/>
          </p:cNvSpPr>
          <p:nvPr>
            <p:ph type="title"/>
          </p:nvPr>
        </p:nvSpPr>
        <p:spPr>
          <a:xfrm>
            <a:off x="609600" y="452738"/>
            <a:ext cx="10972800" cy="668338"/>
          </a:xfrm>
        </p:spPr>
        <p:txBody>
          <a:bodyPr>
            <a:normAutofit fontScale="90000"/>
          </a:bodyPr>
          <a:lstStyle/>
          <a:p>
            <a:r>
              <a:rPr lang="en-US" dirty="0"/>
              <a:t>Limited Liability Partnership - LLP</a:t>
            </a:r>
          </a:p>
        </p:txBody>
      </p:sp>
      <p:sp>
        <p:nvSpPr>
          <p:cNvPr id="3" name="Content Placeholder 2">
            <a:extLst>
              <a:ext uri="{FF2B5EF4-FFF2-40B4-BE49-F238E27FC236}">
                <a16:creationId xmlns:a16="http://schemas.microsoft.com/office/drawing/2014/main" id="{FE714C45-1367-4367-A24B-86DD25A3359E}"/>
              </a:ext>
            </a:extLst>
          </p:cNvPr>
          <p:cNvSpPr>
            <a:spLocks noGrp="1"/>
          </p:cNvSpPr>
          <p:nvPr>
            <p:ph idx="1"/>
          </p:nvPr>
        </p:nvSpPr>
        <p:spPr>
          <a:xfrm>
            <a:off x="609600" y="1278924"/>
            <a:ext cx="10972800" cy="4918269"/>
          </a:xfrm>
        </p:spPr>
        <p:txBody>
          <a:bodyPr/>
          <a:lstStyle/>
          <a:p>
            <a:r>
              <a:rPr lang="en-US" dirty="0"/>
              <a:t>Characteristics - Partnership that requires at least two partners.</a:t>
            </a:r>
          </a:p>
          <a:p>
            <a:r>
              <a:rPr lang="en-US" dirty="0"/>
              <a:t>Typical purpose of an LLP is generally to offer a degree of liability protection for professionals, such as doctors and lawyers.  Also used for investment ventures.</a:t>
            </a:r>
          </a:p>
          <a:p>
            <a:r>
              <a:rPr lang="en-US" dirty="0"/>
              <a:t>Partners only personally liable for their own negligence.  Partners are not liable for another partner’s mistake(s).</a:t>
            </a:r>
          </a:p>
          <a:p>
            <a:r>
              <a:rPr lang="en-US" dirty="0"/>
              <a:t>Can elect to be taxed as a corporation.</a:t>
            </a:r>
          </a:p>
          <a:p>
            <a:endParaRPr lang="en-US" dirty="0"/>
          </a:p>
        </p:txBody>
      </p:sp>
    </p:spTree>
    <p:extLst>
      <p:ext uri="{BB962C8B-B14F-4D97-AF65-F5344CB8AC3E}">
        <p14:creationId xmlns:p14="http://schemas.microsoft.com/office/powerpoint/2010/main" val="519224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CE499-E61E-4661-8969-2F6012887A55}"/>
              </a:ext>
            </a:extLst>
          </p:cNvPr>
          <p:cNvSpPr>
            <a:spLocks noGrp="1"/>
          </p:cNvSpPr>
          <p:nvPr>
            <p:ph type="title"/>
          </p:nvPr>
        </p:nvSpPr>
        <p:spPr/>
        <p:txBody>
          <a:bodyPr>
            <a:normAutofit fontScale="90000"/>
          </a:bodyPr>
          <a:lstStyle/>
          <a:p>
            <a:r>
              <a:rPr lang="en-US" dirty="0"/>
              <a:t>LLP - Formation</a:t>
            </a:r>
          </a:p>
        </p:txBody>
      </p:sp>
      <p:sp>
        <p:nvSpPr>
          <p:cNvPr id="3" name="Content Placeholder 2">
            <a:extLst>
              <a:ext uri="{FF2B5EF4-FFF2-40B4-BE49-F238E27FC236}">
                <a16:creationId xmlns:a16="http://schemas.microsoft.com/office/drawing/2014/main" id="{35CA33A2-0BFC-4B32-A563-0BBD6AA40E7A}"/>
              </a:ext>
            </a:extLst>
          </p:cNvPr>
          <p:cNvSpPr>
            <a:spLocks noGrp="1"/>
          </p:cNvSpPr>
          <p:nvPr>
            <p:ph idx="1"/>
          </p:nvPr>
        </p:nvSpPr>
        <p:spPr>
          <a:xfrm>
            <a:off x="609600" y="1600200"/>
            <a:ext cx="10972800" cy="1668149"/>
          </a:xfrm>
        </p:spPr>
        <p:txBody>
          <a:bodyPr/>
          <a:lstStyle/>
          <a:p>
            <a:r>
              <a:rPr lang="en-US" dirty="0"/>
              <a:t>Limited liability partnerships are entities formed under state law.</a:t>
            </a:r>
          </a:p>
          <a:p>
            <a:endParaRPr lang="en-US" dirty="0"/>
          </a:p>
        </p:txBody>
      </p:sp>
    </p:spTree>
    <p:extLst>
      <p:ext uri="{BB962C8B-B14F-4D97-AF65-F5344CB8AC3E}">
        <p14:creationId xmlns:p14="http://schemas.microsoft.com/office/powerpoint/2010/main" val="895515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7FAB0-8FEB-425C-9BC9-C55265FFF6A9}"/>
              </a:ext>
            </a:extLst>
          </p:cNvPr>
          <p:cNvSpPr>
            <a:spLocks noGrp="1"/>
          </p:cNvSpPr>
          <p:nvPr>
            <p:ph type="title"/>
          </p:nvPr>
        </p:nvSpPr>
        <p:spPr/>
        <p:txBody>
          <a:bodyPr>
            <a:normAutofit fontScale="90000"/>
          </a:bodyPr>
          <a:lstStyle/>
          <a:p>
            <a:r>
              <a:rPr lang="en-US" dirty="0"/>
              <a:t>LLP - Operation</a:t>
            </a:r>
          </a:p>
        </p:txBody>
      </p:sp>
      <p:sp>
        <p:nvSpPr>
          <p:cNvPr id="3" name="Content Placeholder 2">
            <a:extLst>
              <a:ext uri="{FF2B5EF4-FFF2-40B4-BE49-F238E27FC236}">
                <a16:creationId xmlns:a16="http://schemas.microsoft.com/office/drawing/2014/main" id="{92EB7609-3A9D-4B3C-9D7F-51942AD3A9EE}"/>
              </a:ext>
            </a:extLst>
          </p:cNvPr>
          <p:cNvSpPr>
            <a:spLocks noGrp="1"/>
          </p:cNvSpPr>
          <p:nvPr>
            <p:ph idx="1"/>
          </p:nvPr>
        </p:nvSpPr>
        <p:spPr>
          <a:xfrm>
            <a:off x="609600" y="1600200"/>
            <a:ext cx="10972800" cy="1668149"/>
          </a:xfrm>
        </p:spPr>
        <p:txBody>
          <a:bodyPr/>
          <a:lstStyle/>
          <a:p>
            <a:r>
              <a:rPr lang="en-US" dirty="0"/>
              <a:t>Operates as a partnership unless owners choose to be taxed as a corporation</a:t>
            </a:r>
          </a:p>
          <a:p>
            <a:endParaRPr lang="en-US" dirty="0"/>
          </a:p>
        </p:txBody>
      </p:sp>
    </p:spTree>
    <p:extLst>
      <p:ext uri="{BB962C8B-B14F-4D97-AF65-F5344CB8AC3E}">
        <p14:creationId xmlns:p14="http://schemas.microsoft.com/office/powerpoint/2010/main" val="603949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B2D6B-BA4A-4B3B-8C90-692F2B5A69C3}"/>
              </a:ext>
            </a:extLst>
          </p:cNvPr>
          <p:cNvSpPr>
            <a:spLocks noGrp="1"/>
          </p:cNvSpPr>
          <p:nvPr>
            <p:ph type="title"/>
          </p:nvPr>
        </p:nvSpPr>
        <p:spPr/>
        <p:txBody>
          <a:bodyPr>
            <a:normAutofit fontScale="90000"/>
          </a:bodyPr>
          <a:lstStyle/>
          <a:p>
            <a:r>
              <a:rPr lang="en-US" dirty="0"/>
              <a:t>LLP - Taxation</a:t>
            </a:r>
          </a:p>
        </p:txBody>
      </p:sp>
      <p:sp>
        <p:nvSpPr>
          <p:cNvPr id="3" name="Content Placeholder 2">
            <a:extLst>
              <a:ext uri="{FF2B5EF4-FFF2-40B4-BE49-F238E27FC236}">
                <a16:creationId xmlns:a16="http://schemas.microsoft.com/office/drawing/2014/main" id="{B99A2DDE-B3AD-45BD-ADC3-5E8BD6ACF8A7}"/>
              </a:ext>
            </a:extLst>
          </p:cNvPr>
          <p:cNvSpPr>
            <a:spLocks noGrp="1"/>
          </p:cNvSpPr>
          <p:nvPr>
            <p:ph idx="1"/>
          </p:nvPr>
        </p:nvSpPr>
        <p:spPr>
          <a:xfrm>
            <a:off x="609600" y="1600200"/>
            <a:ext cx="10972800" cy="2751522"/>
          </a:xfrm>
        </p:spPr>
        <p:txBody>
          <a:bodyPr/>
          <a:lstStyle/>
          <a:p>
            <a:r>
              <a:rPr lang="en-US" dirty="0"/>
              <a:t>General partners typically pay self employment (SE) tax on earnings.</a:t>
            </a:r>
          </a:p>
          <a:p>
            <a:r>
              <a:rPr lang="en-US" dirty="0"/>
              <a:t>Limited partners are normally passive and do not pay SE tax on earnings</a:t>
            </a:r>
          </a:p>
          <a:p>
            <a:endParaRPr lang="en-US" dirty="0"/>
          </a:p>
        </p:txBody>
      </p:sp>
    </p:spTree>
    <p:extLst>
      <p:ext uri="{BB962C8B-B14F-4D97-AF65-F5344CB8AC3E}">
        <p14:creationId xmlns:p14="http://schemas.microsoft.com/office/powerpoint/2010/main" val="11867608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3922"/>
            <a:ext cx="10972800" cy="668338"/>
          </a:xfrm>
        </p:spPr>
        <p:txBody>
          <a:bodyPr>
            <a:normAutofit fontScale="90000"/>
          </a:bodyPr>
          <a:lstStyle/>
          <a:p>
            <a:r>
              <a:rPr lang="en-US" dirty="0"/>
              <a:t>Limited Partnership</a:t>
            </a:r>
            <a:br>
              <a:rPr lang="en-US" dirty="0"/>
            </a:br>
            <a:endParaRPr lang="en-US" dirty="0"/>
          </a:p>
        </p:txBody>
      </p:sp>
      <p:sp>
        <p:nvSpPr>
          <p:cNvPr id="3" name="Content Placeholder 2"/>
          <p:cNvSpPr>
            <a:spLocks noGrp="1"/>
          </p:cNvSpPr>
          <p:nvPr>
            <p:ph idx="1"/>
          </p:nvPr>
        </p:nvSpPr>
        <p:spPr>
          <a:xfrm>
            <a:off x="609600" y="882260"/>
            <a:ext cx="10972800" cy="5146024"/>
          </a:xfrm>
        </p:spPr>
        <p:txBody>
          <a:bodyPr/>
          <a:lstStyle/>
          <a:p>
            <a:r>
              <a:rPr lang="en-US" sz="2900" dirty="0"/>
              <a:t>Two or more persons involved (at least one general and one limited)</a:t>
            </a:r>
          </a:p>
          <a:p>
            <a:r>
              <a:rPr lang="en-US" sz="2900" dirty="0"/>
              <a:t>Don’t confuse with limited liability partnership</a:t>
            </a:r>
          </a:p>
          <a:p>
            <a:r>
              <a:rPr lang="en-US" sz="2900" dirty="0"/>
              <a:t>General partner oversees the business </a:t>
            </a:r>
          </a:p>
          <a:p>
            <a:r>
              <a:rPr lang="en-US" sz="2900" dirty="0"/>
              <a:t>Limited partners do not partake in management of the business</a:t>
            </a:r>
          </a:p>
          <a:p>
            <a:r>
              <a:rPr lang="en-US" sz="2900" dirty="0"/>
              <a:t>General Partner's personal assets are exposed to business liabilities whereas the Limited Partner's personal assets are not exposed to business liabilities.</a:t>
            </a:r>
          </a:p>
          <a:p>
            <a:r>
              <a:rPr lang="en-US" sz="2900" dirty="0"/>
              <a:t>Pass through taxation or can elect to be taxed as a corporation.</a:t>
            </a:r>
          </a:p>
          <a:p>
            <a:endParaRPr lang="en-US" dirty="0"/>
          </a:p>
        </p:txBody>
      </p:sp>
    </p:spTree>
    <p:extLst>
      <p:ext uri="{BB962C8B-B14F-4D97-AF65-F5344CB8AC3E}">
        <p14:creationId xmlns:p14="http://schemas.microsoft.com/office/powerpoint/2010/main" val="490177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9453C-9113-4B27-A986-44B3A52A1E51}"/>
              </a:ext>
            </a:extLst>
          </p:cNvPr>
          <p:cNvSpPr>
            <a:spLocks noGrp="1"/>
          </p:cNvSpPr>
          <p:nvPr>
            <p:ph type="ctrTitle"/>
          </p:nvPr>
        </p:nvSpPr>
        <p:spPr/>
        <p:txBody>
          <a:bodyPr/>
          <a:lstStyle/>
          <a:p>
            <a:r>
              <a:rPr lang="en-US" dirty="0"/>
              <a:t>Why choose a business structure?</a:t>
            </a:r>
          </a:p>
        </p:txBody>
      </p:sp>
      <p:sp>
        <p:nvSpPr>
          <p:cNvPr id="4" name="Rectangle 3"/>
          <p:cNvSpPr/>
          <p:nvPr/>
        </p:nvSpPr>
        <p:spPr>
          <a:xfrm>
            <a:off x="695459" y="2951947"/>
            <a:ext cx="10753859" cy="523220"/>
          </a:xfrm>
          <a:prstGeom prst="rect">
            <a:avLst/>
          </a:prstGeom>
        </p:spPr>
        <p:txBody>
          <a:bodyPr wrap="square">
            <a:spAutoFit/>
          </a:bodyPr>
          <a:lstStyle/>
          <a:p>
            <a:pPr lvl="0">
              <a:spcBef>
                <a:spcPct val="20000"/>
              </a:spcBef>
              <a:buClr>
                <a:srgbClr val="CE1B22"/>
              </a:buClr>
              <a:defRPr/>
            </a:pPr>
            <a:r>
              <a:rPr lang="en-US" sz="2800" b="1" kern="0" dirty="0">
                <a:solidFill>
                  <a:srgbClr val="D91D24"/>
                </a:solidFill>
                <a:latin typeface="Arial"/>
                <a:cs typeface="Calibri"/>
              </a:rPr>
              <a:t>Factors to Consider in Selecting Your Farm’s Business Entity</a:t>
            </a:r>
          </a:p>
        </p:txBody>
      </p:sp>
    </p:spTree>
    <p:extLst>
      <p:ext uri="{BB962C8B-B14F-4D97-AF65-F5344CB8AC3E}">
        <p14:creationId xmlns:p14="http://schemas.microsoft.com/office/powerpoint/2010/main" val="2103548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B5926-8E47-4B0B-A0DD-CB29238F8860}"/>
              </a:ext>
            </a:extLst>
          </p:cNvPr>
          <p:cNvSpPr>
            <a:spLocks noGrp="1"/>
          </p:cNvSpPr>
          <p:nvPr>
            <p:ph type="ctrTitle"/>
          </p:nvPr>
        </p:nvSpPr>
        <p:spPr/>
        <p:txBody>
          <a:bodyPr/>
          <a:lstStyle/>
          <a:p>
            <a:r>
              <a:rPr lang="en-US" dirty="0"/>
              <a:t>Family Limited Partnerships</a:t>
            </a:r>
          </a:p>
        </p:txBody>
      </p:sp>
      <p:sp>
        <p:nvSpPr>
          <p:cNvPr id="3" name="Subtitle 2">
            <a:extLst>
              <a:ext uri="{FF2B5EF4-FFF2-40B4-BE49-F238E27FC236}">
                <a16:creationId xmlns:a16="http://schemas.microsoft.com/office/drawing/2014/main" id="{341AB7D1-D270-4DA4-AC58-F17F9FAC4115}"/>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943774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42F66-A764-4312-A6FA-9581F28515CE}"/>
              </a:ext>
            </a:extLst>
          </p:cNvPr>
          <p:cNvSpPr>
            <a:spLocks noGrp="1"/>
          </p:cNvSpPr>
          <p:nvPr>
            <p:ph type="title"/>
          </p:nvPr>
        </p:nvSpPr>
        <p:spPr/>
        <p:txBody>
          <a:bodyPr>
            <a:normAutofit fontScale="90000"/>
          </a:bodyPr>
          <a:lstStyle/>
          <a:p>
            <a:r>
              <a:rPr lang="en-US" dirty="0"/>
              <a:t>Family Limited Partnership – Characteristics </a:t>
            </a:r>
          </a:p>
        </p:txBody>
      </p:sp>
      <p:sp>
        <p:nvSpPr>
          <p:cNvPr id="3" name="Content Placeholder 2">
            <a:extLst>
              <a:ext uri="{FF2B5EF4-FFF2-40B4-BE49-F238E27FC236}">
                <a16:creationId xmlns:a16="http://schemas.microsoft.com/office/drawing/2014/main" id="{04DE97D4-D558-476A-A9E3-594EC8EB73C6}"/>
              </a:ext>
            </a:extLst>
          </p:cNvPr>
          <p:cNvSpPr>
            <a:spLocks noGrp="1"/>
          </p:cNvSpPr>
          <p:nvPr>
            <p:ph idx="1"/>
          </p:nvPr>
        </p:nvSpPr>
        <p:spPr>
          <a:xfrm>
            <a:off x="609600" y="1600200"/>
            <a:ext cx="10972800" cy="3637919"/>
          </a:xfrm>
        </p:spPr>
        <p:txBody>
          <a:bodyPr/>
          <a:lstStyle/>
          <a:p>
            <a:r>
              <a:rPr lang="en-US" dirty="0"/>
              <a:t>A Family Limited Partnership (FLP) is a type of arrangement in which family members pool money to run a business project. </a:t>
            </a:r>
          </a:p>
          <a:p>
            <a:r>
              <a:rPr lang="en-US" dirty="0"/>
              <a:t>Each family member buys units or shares of the business and can profit in proportion to the number of shares he or she owns, as outlined in the partnership operating agreement.</a:t>
            </a:r>
          </a:p>
        </p:txBody>
      </p:sp>
    </p:spTree>
    <p:extLst>
      <p:ext uri="{BB962C8B-B14F-4D97-AF65-F5344CB8AC3E}">
        <p14:creationId xmlns:p14="http://schemas.microsoft.com/office/powerpoint/2010/main" val="20158432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04C6B-2560-4423-81AF-AE788D1FF8D6}"/>
              </a:ext>
            </a:extLst>
          </p:cNvPr>
          <p:cNvSpPr>
            <a:spLocks noGrp="1"/>
          </p:cNvSpPr>
          <p:nvPr>
            <p:ph type="title"/>
          </p:nvPr>
        </p:nvSpPr>
        <p:spPr/>
        <p:txBody>
          <a:bodyPr>
            <a:noAutofit/>
          </a:bodyPr>
          <a:lstStyle/>
          <a:p>
            <a:r>
              <a:rPr lang="en-US" sz="3600" dirty="0"/>
              <a:t>Family Limited Partnerships – Characteristics</a:t>
            </a:r>
          </a:p>
        </p:txBody>
      </p:sp>
      <p:sp>
        <p:nvSpPr>
          <p:cNvPr id="3" name="Content Placeholder 2">
            <a:extLst>
              <a:ext uri="{FF2B5EF4-FFF2-40B4-BE49-F238E27FC236}">
                <a16:creationId xmlns:a16="http://schemas.microsoft.com/office/drawing/2014/main" id="{1069C96E-BF48-4ABA-A94A-2DBDB5DD30FA}"/>
              </a:ext>
            </a:extLst>
          </p:cNvPr>
          <p:cNvSpPr>
            <a:spLocks noGrp="1"/>
          </p:cNvSpPr>
          <p:nvPr>
            <p:ph idx="1"/>
          </p:nvPr>
        </p:nvSpPr>
        <p:spPr>
          <a:xfrm>
            <a:off x="609600" y="1600200"/>
            <a:ext cx="10972800" cy="4302716"/>
          </a:xfrm>
        </p:spPr>
        <p:txBody>
          <a:bodyPr/>
          <a:lstStyle/>
          <a:p>
            <a:r>
              <a:rPr lang="en-US" sz="2800" dirty="0"/>
              <a:t>A family limited partnership (FLP) is a business or holding company owned by two or more family members in which each family member can buy shares in the venture for a potential profit.</a:t>
            </a:r>
          </a:p>
          <a:p>
            <a:r>
              <a:rPr lang="en-US" sz="2800" dirty="0"/>
              <a:t>There are two types of partners in an FLP: general partners and limited partners.</a:t>
            </a:r>
          </a:p>
          <a:p>
            <a:r>
              <a:rPr lang="en-US" sz="2800" dirty="0"/>
              <a:t>FLPs are commonly set up to preserve generational wealth within a family, allowing for tax-free transfers of assets, real estate, and other wealth.</a:t>
            </a:r>
          </a:p>
          <a:p>
            <a:endParaRPr lang="en-US" dirty="0"/>
          </a:p>
        </p:txBody>
      </p:sp>
    </p:spTree>
    <p:extLst>
      <p:ext uri="{BB962C8B-B14F-4D97-AF65-F5344CB8AC3E}">
        <p14:creationId xmlns:p14="http://schemas.microsoft.com/office/powerpoint/2010/main" val="40734629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0C883-244C-4A77-958C-B57B6FE4E0F1}"/>
              </a:ext>
            </a:extLst>
          </p:cNvPr>
          <p:cNvSpPr>
            <a:spLocks noGrp="1"/>
          </p:cNvSpPr>
          <p:nvPr>
            <p:ph type="title"/>
          </p:nvPr>
        </p:nvSpPr>
        <p:spPr/>
        <p:txBody>
          <a:bodyPr>
            <a:normAutofit fontScale="90000"/>
          </a:bodyPr>
          <a:lstStyle/>
          <a:p>
            <a:r>
              <a:rPr lang="en-US" dirty="0"/>
              <a:t>Family Limited Partnerships - Formation</a:t>
            </a:r>
          </a:p>
        </p:txBody>
      </p:sp>
      <p:sp>
        <p:nvSpPr>
          <p:cNvPr id="3" name="Content Placeholder 2">
            <a:extLst>
              <a:ext uri="{FF2B5EF4-FFF2-40B4-BE49-F238E27FC236}">
                <a16:creationId xmlns:a16="http://schemas.microsoft.com/office/drawing/2014/main" id="{D1056A0A-3A5F-404C-AD99-4616A7393468}"/>
              </a:ext>
            </a:extLst>
          </p:cNvPr>
          <p:cNvSpPr>
            <a:spLocks noGrp="1"/>
          </p:cNvSpPr>
          <p:nvPr>
            <p:ph idx="1"/>
          </p:nvPr>
        </p:nvSpPr>
        <p:spPr>
          <a:xfrm>
            <a:off x="609600" y="1600200"/>
            <a:ext cx="10972800" cy="2751522"/>
          </a:xfrm>
        </p:spPr>
        <p:txBody>
          <a:bodyPr/>
          <a:lstStyle/>
          <a:p>
            <a:r>
              <a:rPr lang="en-US" dirty="0"/>
              <a:t>Limited liability partnerships are entities formed under state law.</a:t>
            </a:r>
          </a:p>
          <a:p>
            <a:r>
              <a:rPr lang="en-US" dirty="0"/>
              <a:t>Operates as a partnership unless owners choose to be taxed as a corporation</a:t>
            </a:r>
          </a:p>
          <a:p>
            <a:endParaRPr lang="en-US" dirty="0"/>
          </a:p>
        </p:txBody>
      </p:sp>
    </p:spTree>
    <p:extLst>
      <p:ext uri="{BB962C8B-B14F-4D97-AF65-F5344CB8AC3E}">
        <p14:creationId xmlns:p14="http://schemas.microsoft.com/office/powerpoint/2010/main" val="18285317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2C91A-5D6D-480D-8200-01E824B59D16}"/>
              </a:ext>
            </a:extLst>
          </p:cNvPr>
          <p:cNvSpPr>
            <a:spLocks noGrp="1"/>
          </p:cNvSpPr>
          <p:nvPr>
            <p:ph type="title"/>
          </p:nvPr>
        </p:nvSpPr>
        <p:spPr/>
        <p:txBody>
          <a:bodyPr>
            <a:normAutofit fontScale="90000"/>
          </a:bodyPr>
          <a:lstStyle/>
          <a:p>
            <a:r>
              <a:rPr lang="en-US" dirty="0"/>
              <a:t>Family Limited Partnerships - Taxation</a:t>
            </a:r>
          </a:p>
        </p:txBody>
      </p:sp>
      <p:sp>
        <p:nvSpPr>
          <p:cNvPr id="3" name="Content Placeholder 2">
            <a:extLst>
              <a:ext uri="{FF2B5EF4-FFF2-40B4-BE49-F238E27FC236}">
                <a16:creationId xmlns:a16="http://schemas.microsoft.com/office/drawing/2014/main" id="{075255D6-14DD-4087-BDB9-5C7CCB71DEB8}"/>
              </a:ext>
            </a:extLst>
          </p:cNvPr>
          <p:cNvSpPr>
            <a:spLocks noGrp="1"/>
          </p:cNvSpPr>
          <p:nvPr>
            <p:ph idx="1"/>
          </p:nvPr>
        </p:nvSpPr>
        <p:spPr>
          <a:xfrm>
            <a:off x="609600" y="1600200"/>
            <a:ext cx="10972800" cy="2751522"/>
          </a:xfrm>
        </p:spPr>
        <p:txBody>
          <a:bodyPr/>
          <a:lstStyle/>
          <a:p>
            <a:r>
              <a:rPr lang="en-US" dirty="0"/>
              <a:t>General partners typically pay self employment (SE) tax on earnings.</a:t>
            </a:r>
          </a:p>
          <a:p>
            <a:r>
              <a:rPr lang="en-US" dirty="0"/>
              <a:t>Limited partners are normally passive and do not pay SE tax on earnings</a:t>
            </a:r>
          </a:p>
          <a:p>
            <a:endParaRPr lang="en-US" dirty="0"/>
          </a:p>
        </p:txBody>
      </p:sp>
    </p:spTree>
    <p:extLst>
      <p:ext uri="{BB962C8B-B14F-4D97-AF65-F5344CB8AC3E}">
        <p14:creationId xmlns:p14="http://schemas.microsoft.com/office/powerpoint/2010/main" val="751594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F51FA-ED30-4DEC-91FD-6993658E1CB2}"/>
              </a:ext>
            </a:extLst>
          </p:cNvPr>
          <p:cNvSpPr>
            <a:spLocks noGrp="1"/>
          </p:cNvSpPr>
          <p:nvPr>
            <p:ph type="ctrTitle"/>
          </p:nvPr>
        </p:nvSpPr>
        <p:spPr/>
        <p:txBody>
          <a:bodyPr/>
          <a:lstStyle/>
          <a:p>
            <a:r>
              <a:rPr lang="en-US" dirty="0"/>
              <a:t>C Corporations</a:t>
            </a:r>
          </a:p>
        </p:txBody>
      </p:sp>
      <p:sp>
        <p:nvSpPr>
          <p:cNvPr id="3" name="Subtitle 2">
            <a:extLst>
              <a:ext uri="{FF2B5EF4-FFF2-40B4-BE49-F238E27FC236}">
                <a16:creationId xmlns:a16="http://schemas.microsoft.com/office/drawing/2014/main" id="{E974D836-BE67-41C9-BA30-69E04AD00B6A}"/>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4031831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E7A57-7619-43EF-BC80-02964582C6B5}"/>
              </a:ext>
            </a:extLst>
          </p:cNvPr>
          <p:cNvSpPr>
            <a:spLocks noGrp="1"/>
          </p:cNvSpPr>
          <p:nvPr>
            <p:ph type="title"/>
          </p:nvPr>
        </p:nvSpPr>
        <p:spPr/>
        <p:txBody>
          <a:bodyPr>
            <a:normAutofit fontScale="90000"/>
          </a:bodyPr>
          <a:lstStyle/>
          <a:p>
            <a:r>
              <a:rPr lang="en-US" dirty="0"/>
              <a:t>C Corporations - Characteristics</a:t>
            </a:r>
          </a:p>
        </p:txBody>
      </p:sp>
      <p:sp>
        <p:nvSpPr>
          <p:cNvPr id="3" name="Content Placeholder 2">
            <a:extLst>
              <a:ext uri="{FF2B5EF4-FFF2-40B4-BE49-F238E27FC236}">
                <a16:creationId xmlns:a16="http://schemas.microsoft.com/office/drawing/2014/main" id="{D4760AF0-317A-4F03-BBF7-E810915B5CBB}"/>
              </a:ext>
            </a:extLst>
          </p:cNvPr>
          <p:cNvSpPr>
            <a:spLocks noGrp="1"/>
          </p:cNvSpPr>
          <p:nvPr>
            <p:ph idx="1"/>
          </p:nvPr>
        </p:nvSpPr>
        <p:spPr>
          <a:xfrm>
            <a:off x="609600" y="1600200"/>
            <a:ext cx="10972800" cy="4302716"/>
          </a:xfrm>
        </p:spPr>
        <p:txBody>
          <a:bodyPr/>
          <a:lstStyle/>
          <a:p>
            <a:r>
              <a:rPr lang="en-US" sz="2400" dirty="0"/>
              <a:t>Corporations protect personal assets from business liabilities</a:t>
            </a:r>
          </a:p>
          <a:p>
            <a:r>
              <a:rPr lang="en-US" sz="2400" dirty="0"/>
              <a:t>Corporation protection on personal assets requires adherence to certain principles (no co-mingled funds)</a:t>
            </a:r>
          </a:p>
          <a:p>
            <a:r>
              <a:rPr lang="en-US" sz="2400" dirty="0"/>
              <a:t>Corporations require a strict governance structure: shareholders, directors, and officers</a:t>
            </a:r>
          </a:p>
          <a:p>
            <a:r>
              <a:rPr lang="en-US" sz="2400" dirty="0"/>
              <a:t>Be sure the farm operation has enough money, and keep the corporation’s financial affairs separate from the shareholders’ financial affairs</a:t>
            </a:r>
          </a:p>
          <a:p>
            <a:r>
              <a:rPr lang="en-US" sz="2400" dirty="0"/>
              <a:t>Corporations do not substitute for insurance or reduce the likelihood of liabilities</a:t>
            </a:r>
          </a:p>
          <a:p>
            <a:endParaRPr lang="en-US" dirty="0"/>
          </a:p>
        </p:txBody>
      </p:sp>
    </p:spTree>
    <p:extLst>
      <p:ext uri="{BB962C8B-B14F-4D97-AF65-F5344CB8AC3E}">
        <p14:creationId xmlns:p14="http://schemas.microsoft.com/office/powerpoint/2010/main" val="1775951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E38D4-36B4-4138-B04A-D54F8050C746}"/>
              </a:ext>
            </a:extLst>
          </p:cNvPr>
          <p:cNvSpPr>
            <a:spLocks noGrp="1"/>
          </p:cNvSpPr>
          <p:nvPr>
            <p:ph type="title"/>
          </p:nvPr>
        </p:nvSpPr>
        <p:spPr/>
        <p:txBody>
          <a:bodyPr>
            <a:normAutofit fontScale="90000"/>
          </a:bodyPr>
          <a:lstStyle/>
          <a:p>
            <a:r>
              <a:rPr lang="en-US" dirty="0"/>
              <a:t>C Corporation - Formation</a:t>
            </a:r>
          </a:p>
        </p:txBody>
      </p:sp>
      <p:sp>
        <p:nvSpPr>
          <p:cNvPr id="3" name="Content Placeholder 2">
            <a:extLst>
              <a:ext uri="{FF2B5EF4-FFF2-40B4-BE49-F238E27FC236}">
                <a16:creationId xmlns:a16="http://schemas.microsoft.com/office/drawing/2014/main" id="{4634D3C9-425D-4A9A-AAD2-49667E3B5325}"/>
              </a:ext>
            </a:extLst>
          </p:cNvPr>
          <p:cNvSpPr>
            <a:spLocks noGrp="1"/>
          </p:cNvSpPr>
          <p:nvPr>
            <p:ph idx="1"/>
          </p:nvPr>
        </p:nvSpPr>
        <p:spPr>
          <a:xfrm>
            <a:off x="609600" y="1600200"/>
            <a:ext cx="10972800" cy="4302716"/>
          </a:xfrm>
        </p:spPr>
        <p:txBody>
          <a:bodyPr/>
          <a:lstStyle/>
          <a:p>
            <a:r>
              <a:rPr lang="en-US" sz="2400" dirty="0"/>
              <a:t>Appoint the initial directors, the deciders of big decisions</a:t>
            </a:r>
          </a:p>
          <a:p>
            <a:r>
              <a:rPr lang="en-US" sz="2400" dirty="0"/>
              <a:t>Draft and file the articles of incorporation with your state</a:t>
            </a:r>
          </a:p>
          <a:p>
            <a:r>
              <a:rPr lang="en-US" sz="2400" dirty="0"/>
              <a:t>Draft bylaws</a:t>
            </a:r>
          </a:p>
          <a:p>
            <a:r>
              <a:rPr lang="en-US" sz="2400" dirty="0"/>
              <a:t>Hold and organizational meeting</a:t>
            </a:r>
          </a:p>
          <a:p>
            <a:pPr lvl="1"/>
            <a:r>
              <a:rPr lang="en-US" sz="2000" dirty="0"/>
              <a:t>Adopt bylaws</a:t>
            </a:r>
          </a:p>
          <a:p>
            <a:pPr lvl="1"/>
            <a:r>
              <a:rPr lang="en-US" sz="2000" dirty="0"/>
              <a:t>Elect officers</a:t>
            </a:r>
          </a:p>
          <a:p>
            <a:pPr lvl="1"/>
            <a:r>
              <a:rPr lang="en-US" sz="2000" dirty="0"/>
              <a:t>Approve issuance of stock</a:t>
            </a:r>
          </a:p>
          <a:p>
            <a:pPr lvl="1"/>
            <a:r>
              <a:rPr lang="en-US" sz="2000" dirty="0"/>
              <a:t>Issue Stock</a:t>
            </a:r>
          </a:p>
          <a:p>
            <a:r>
              <a:rPr lang="en-US" sz="2400" dirty="0"/>
              <a:t>Create a shareholder agreement if the shareholders want one</a:t>
            </a:r>
          </a:p>
          <a:p>
            <a:endParaRPr lang="en-US" dirty="0"/>
          </a:p>
        </p:txBody>
      </p:sp>
    </p:spTree>
    <p:extLst>
      <p:ext uri="{BB962C8B-B14F-4D97-AF65-F5344CB8AC3E}">
        <p14:creationId xmlns:p14="http://schemas.microsoft.com/office/powerpoint/2010/main" val="35402293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ADBE7-FF88-401B-B37C-613A6DE50533}"/>
              </a:ext>
            </a:extLst>
          </p:cNvPr>
          <p:cNvSpPr>
            <a:spLocks noGrp="1"/>
          </p:cNvSpPr>
          <p:nvPr>
            <p:ph type="title"/>
          </p:nvPr>
        </p:nvSpPr>
        <p:spPr/>
        <p:txBody>
          <a:bodyPr>
            <a:normAutofit fontScale="90000"/>
          </a:bodyPr>
          <a:lstStyle/>
          <a:p>
            <a:r>
              <a:rPr lang="en-US" dirty="0"/>
              <a:t>C Corporations - Operation</a:t>
            </a:r>
          </a:p>
        </p:txBody>
      </p:sp>
      <p:sp>
        <p:nvSpPr>
          <p:cNvPr id="3" name="Content Placeholder 2">
            <a:extLst>
              <a:ext uri="{FF2B5EF4-FFF2-40B4-BE49-F238E27FC236}">
                <a16:creationId xmlns:a16="http://schemas.microsoft.com/office/drawing/2014/main" id="{9E1C6053-C421-4496-90B1-FC3A52651DA4}"/>
              </a:ext>
            </a:extLst>
          </p:cNvPr>
          <p:cNvSpPr>
            <a:spLocks noGrp="1"/>
          </p:cNvSpPr>
          <p:nvPr>
            <p:ph idx="1"/>
          </p:nvPr>
        </p:nvSpPr>
        <p:spPr>
          <a:xfrm>
            <a:off x="609600" y="1600200"/>
            <a:ext cx="10972800" cy="3440942"/>
          </a:xfrm>
        </p:spPr>
        <p:txBody>
          <a:bodyPr/>
          <a:lstStyle/>
          <a:p>
            <a:r>
              <a:rPr lang="en-US" dirty="0"/>
              <a:t>Keep your business and personal financial affairs separate</a:t>
            </a:r>
          </a:p>
          <a:p>
            <a:r>
              <a:rPr lang="en-US" dirty="0"/>
              <a:t>Follow your bylaws and hold annual meetings</a:t>
            </a:r>
          </a:p>
          <a:p>
            <a:r>
              <a:rPr lang="en-US" dirty="0"/>
              <a:t>Pay your state’s annual maintenance fees</a:t>
            </a:r>
          </a:p>
          <a:p>
            <a:r>
              <a:rPr lang="en-US" dirty="0"/>
              <a:t>Designate your tax status</a:t>
            </a:r>
          </a:p>
          <a:p>
            <a:endParaRPr lang="en-US" dirty="0"/>
          </a:p>
        </p:txBody>
      </p:sp>
    </p:spTree>
    <p:extLst>
      <p:ext uri="{BB962C8B-B14F-4D97-AF65-F5344CB8AC3E}">
        <p14:creationId xmlns:p14="http://schemas.microsoft.com/office/powerpoint/2010/main" val="26728731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8ACB6-C2D6-4EBE-BC1F-292CA4EE891F}"/>
              </a:ext>
            </a:extLst>
          </p:cNvPr>
          <p:cNvSpPr>
            <a:spLocks noGrp="1"/>
          </p:cNvSpPr>
          <p:nvPr>
            <p:ph type="title"/>
          </p:nvPr>
        </p:nvSpPr>
        <p:spPr/>
        <p:txBody>
          <a:bodyPr>
            <a:normAutofit fontScale="90000"/>
          </a:bodyPr>
          <a:lstStyle/>
          <a:p>
            <a:r>
              <a:rPr lang="en-US" dirty="0"/>
              <a:t>C Corporation - Taxation</a:t>
            </a:r>
          </a:p>
        </p:txBody>
      </p:sp>
      <p:sp>
        <p:nvSpPr>
          <p:cNvPr id="3" name="Content Placeholder 2">
            <a:extLst>
              <a:ext uri="{FF2B5EF4-FFF2-40B4-BE49-F238E27FC236}">
                <a16:creationId xmlns:a16="http://schemas.microsoft.com/office/drawing/2014/main" id="{036185D3-13BB-4847-9C8A-EC839B4CC180}"/>
              </a:ext>
            </a:extLst>
          </p:cNvPr>
          <p:cNvSpPr>
            <a:spLocks noGrp="1"/>
          </p:cNvSpPr>
          <p:nvPr>
            <p:ph idx="1"/>
          </p:nvPr>
        </p:nvSpPr>
        <p:spPr>
          <a:xfrm>
            <a:off x="609600" y="1600200"/>
            <a:ext cx="10972800" cy="4795159"/>
          </a:xfrm>
        </p:spPr>
        <p:txBody>
          <a:bodyPr/>
          <a:lstStyle/>
          <a:p>
            <a:r>
              <a:rPr lang="en-US" sz="2800" dirty="0"/>
              <a:t>C corporations pay tax on their own return (Form 1120)</a:t>
            </a:r>
          </a:p>
          <a:p>
            <a:r>
              <a:rPr lang="en-US" sz="2800" dirty="0"/>
              <a:t>Money is passed through the C corporation to shareholders in the form of:</a:t>
            </a:r>
          </a:p>
          <a:p>
            <a:pPr lvl="1"/>
            <a:r>
              <a:rPr lang="en-US" sz="2400" dirty="0"/>
              <a:t>Salary</a:t>
            </a:r>
          </a:p>
          <a:p>
            <a:pPr lvl="1"/>
            <a:r>
              <a:rPr lang="en-US" sz="2400" dirty="0"/>
              <a:t>Rent</a:t>
            </a:r>
          </a:p>
          <a:p>
            <a:pPr lvl="1"/>
            <a:r>
              <a:rPr lang="en-US" sz="2400" dirty="0"/>
              <a:t>Dividends</a:t>
            </a:r>
          </a:p>
          <a:p>
            <a:r>
              <a:rPr lang="en-US" sz="2800" dirty="0"/>
              <a:t>Qualified Business Income (QBI)</a:t>
            </a:r>
          </a:p>
          <a:p>
            <a:pPr lvl="1"/>
            <a:r>
              <a:rPr lang="en-US" sz="2400" dirty="0"/>
              <a:t>C corporations are not eligible for QBI</a:t>
            </a:r>
          </a:p>
          <a:p>
            <a:pPr lvl="1"/>
            <a:r>
              <a:rPr lang="en-US" sz="2400" dirty="0"/>
              <a:t>C corporations are taxed at a flat 21% tax rate</a:t>
            </a:r>
          </a:p>
          <a:p>
            <a:endParaRPr lang="en-US" dirty="0"/>
          </a:p>
        </p:txBody>
      </p:sp>
    </p:spTree>
    <p:extLst>
      <p:ext uri="{BB962C8B-B14F-4D97-AF65-F5344CB8AC3E}">
        <p14:creationId xmlns:p14="http://schemas.microsoft.com/office/powerpoint/2010/main" val="2416254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49300"/>
            <a:ext cx="10972800" cy="1277208"/>
          </a:xfrm>
        </p:spPr>
        <p:txBody>
          <a:bodyPr>
            <a:normAutofit fontScale="90000"/>
          </a:bodyPr>
          <a:lstStyle/>
          <a:p>
            <a:r>
              <a:rPr lang="en-US" dirty="0"/>
              <a:t>Be a good consumer of professional services</a:t>
            </a:r>
          </a:p>
        </p:txBody>
      </p:sp>
      <p:sp>
        <p:nvSpPr>
          <p:cNvPr id="3" name="Content Placeholder 2"/>
          <p:cNvSpPr>
            <a:spLocks noGrp="1"/>
          </p:cNvSpPr>
          <p:nvPr>
            <p:ph idx="1"/>
          </p:nvPr>
        </p:nvSpPr>
        <p:spPr>
          <a:xfrm>
            <a:off x="609600" y="2477530"/>
            <a:ext cx="10972800" cy="1569660"/>
          </a:xfrm>
        </p:spPr>
        <p:txBody>
          <a:bodyPr/>
          <a:lstStyle/>
          <a:p>
            <a:pPr lvl="0">
              <a:buClr>
                <a:srgbClr val="CE1B22"/>
              </a:buClr>
              <a:buFont typeface="Arial" panose="020B0604020202020204" pitchFamily="34" charset="0"/>
              <a:buChar char="•"/>
            </a:pPr>
            <a:r>
              <a:rPr lang="en-US" dirty="0">
                <a:solidFill>
                  <a:srgbClr val="7A0019"/>
                </a:solidFill>
                <a:ea typeface="+mn-ea"/>
                <a:cs typeface="+mn-cs"/>
              </a:rPr>
              <a:t>We offer this workshop as educational information. We do not offer legal advice. If you have questions on this information, contact an attorney and/or tax accountant.</a:t>
            </a:r>
          </a:p>
        </p:txBody>
      </p:sp>
    </p:spTree>
    <p:extLst>
      <p:ext uri="{BB962C8B-B14F-4D97-AF65-F5344CB8AC3E}">
        <p14:creationId xmlns:p14="http://schemas.microsoft.com/office/powerpoint/2010/main" val="28105141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70966" y="1169733"/>
            <a:ext cx="2345101" cy="2677656"/>
          </a:xfrm>
          <a:prstGeom prst="rect">
            <a:avLst/>
          </a:prstGeom>
          <a:noFill/>
          <a:ln w="57150">
            <a:solidFill>
              <a:schemeClr val="bg1"/>
            </a:solidFill>
          </a:ln>
        </p:spPr>
        <p:txBody>
          <a:bodyPr wrap="square" rtlCol="0">
            <a:spAutoFit/>
          </a:bodyPr>
          <a:lstStyle/>
          <a:p>
            <a:pPr algn="ctr"/>
            <a:r>
              <a:rPr lang="en-US" b="1" dirty="0"/>
              <a:t>C Corporation pays it’s own tax and pays wages, rent, and distributes dividends</a:t>
            </a:r>
          </a:p>
        </p:txBody>
      </p:sp>
      <p:sp>
        <p:nvSpPr>
          <p:cNvPr id="5" name="Right Arrow 4"/>
          <p:cNvSpPr/>
          <p:nvPr/>
        </p:nvSpPr>
        <p:spPr>
          <a:xfrm rot="19578598">
            <a:off x="4775938" y="1762646"/>
            <a:ext cx="659423" cy="3033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799732" y="2403858"/>
            <a:ext cx="672611" cy="3264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rot="1909220">
            <a:off x="4743045" y="3049638"/>
            <a:ext cx="628830" cy="27316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5737714" y="1573333"/>
            <a:ext cx="2472836" cy="300082"/>
          </a:xfrm>
          <a:prstGeom prst="rect">
            <a:avLst/>
          </a:prstGeom>
          <a:noFill/>
          <a:ln w="38100">
            <a:solidFill>
              <a:schemeClr val="bg1"/>
            </a:solidFill>
          </a:ln>
        </p:spPr>
        <p:txBody>
          <a:bodyPr wrap="square" rtlCol="0">
            <a:spAutoFit/>
          </a:bodyPr>
          <a:lstStyle/>
          <a:p>
            <a:r>
              <a:rPr lang="en-US" sz="1350" dirty="0"/>
              <a:t>Shareholders</a:t>
            </a:r>
          </a:p>
        </p:txBody>
      </p:sp>
      <p:sp>
        <p:nvSpPr>
          <p:cNvPr id="13" name="TextBox 12"/>
          <p:cNvSpPr txBox="1"/>
          <p:nvPr/>
        </p:nvSpPr>
        <p:spPr>
          <a:xfrm>
            <a:off x="5737714" y="2442253"/>
            <a:ext cx="2472836" cy="300082"/>
          </a:xfrm>
          <a:prstGeom prst="rect">
            <a:avLst/>
          </a:prstGeom>
          <a:noFill/>
          <a:ln w="38100">
            <a:solidFill>
              <a:schemeClr val="bg1"/>
            </a:solidFill>
          </a:ln>
        </p:spPr>
        <p:txBody>
          <a:bodyPr wrap="square" rtlCol="0">
            <a:spAutoFit/>
          </a:bodyPr>
          <a:lstStyle/>
          <a:p>
            <a:r>
              <a:rPr lang="en-US" sz="1350" dirty="0"/>
              <a:t>Shareholders</a:t>
            </a:r>
          </a:p>
        </p:txBody>
      </p:sp>
      <p:sp>
        <p:nvSpPr>
          <p:cNvPr id="14" name="TextBox 13"/>
          <p:cNvSpPr txBox="1"/>
          <p:nvPr/>
        </p:nvSpPr>
        <p:spPr>
          <a:xfrm>
            <a:off x="5737714" y="3311173"/>
            <a:ext cx="2472836" cy="300082"/>
          </a:xfrm>
          <a:prstGeom prst="rect">
            <a:avLst/>
          </a:prstGeom>
          <a:noFill/>
          <a:ln w="38100">
            <a:solidFill>
              <a:schemeClr val="bg1"/>
            </a:solidFill>
          </a:ln>
        </p:spPr>
        <p:txBody>
          <a:bodyPr wrap="square" rtlCol="0">
            <a:spAutoFit/>
          </a:bodyPr>
          <a:lstStyle/>
          <a:p>
            <a:r>
              <a:rPr lang="en-US" sz="1350" dirty="0"/>
              <a:t>Shareholders</a:t>
            </a:r>
          </a:p>
        </p:txBody>
      </p:sp>
      <p:sp>
        <p:nvSpPr>
          <p:cNvPr id="16" name="TextBox 15"/>
          <p:cNvSpPr txBox="1"/>
          <p:nvPr/>
        </p:nvSpPr>
        <p:spPr>
          <a:xfrm>
            <a:off x="2336133" y="382772"/>
            <a:ext cx="7165301" cy="415498"/>
          </a:xfrm>
          <a:prstGeom prst="rect">
            <a:avLst/>
          </a:prstGeom>
          <a:noFill/>
        </p:spPr>
        <p:txBody>
          <a:bodyPr wrap="square" rtlCol="0">
            <a:spAutoFit/>
          </a:bodyPr>
          <a:lstStyle/>
          <a:p>
            <a:r>
              <a:rPr lang="en-US" sz="2100" dirty="0"/>
              <a:t> C Corporation</a:t>
            </a:r>
          </a:p>
        </p:txBody>
      </p:sp>
    </p:spTree>
    <p:extLst>
      <p:ext uri="{BB962C8B-B14F-4D97-AF65-F5344CB8AC3E}">
        <p14:creationId xmlns:p14="http://schemas.microsoft.com/office/powerpoint/2010/main" val="42191564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8B3-2E42-4DAB-82CD-8EDEC9274B73}"/>
              </a:ext>
            </a:extLst>
          </p:cNvPr>
          <p:cNvSpPr>
            <a:spLocks noGrp="1"/>
          </p:cNvSpPr>
          <p:nvPr>
            <p:ph type="ctrTitle"/>
          </p:nvPr>
        </p:nvSpPr>
        <p:spPr/>
        <p:txBody>
          <a:bodyPr/>
          <a:lstStyle/>
          <a:p>
            <a:r>
              <a:rPr lang="en-US" dirty="0"/>
              <a:t>S Corporations</a:t>
            </a:r>
          </a:p>
        </p:txBody>
      </p:sp>
      <p:sp>
        <p:nvSpPr>
          <p:cNvPr id="3" name="Subtitle 2">
            <a:extLst>
              <a:ext uri="{FF2B5EF4-FFF2-40B4-BE49-F238E27FC236}">
                <a16:creationId xmlns:a16="http://schemas.microsoft.com/office/drawing/2014/main" id="{C8CB2C1B-1FF0-42B0-81E9-59E06082392D}"/>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205104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29E9-2D92-468E-BA2A-B4F04D70C331}"/>
              </a:ext>
            </a:extLst>
          </p:cNvPr>
          <p:cNvSpPr>
            <a:spLocks noGrp="1"/>
          </p:cNvSpPr>
          <p:nvPr>
            <p:ph type="title"/>
          </p:nvPr>
        </p:nvSpPr>
        <p:spPr/>
        <p:txBody>
          <a:bodyPr>
            <a:normAutofit fontScale="90000"/>
          </a:bodyPr>
          <a:lstStyle/>
          <a:p>
            <a:r>
              <a:rPr lang="en-US" dirty="0"/>
              <a:t>S Corporation – Characteristics </a:t>
            </a:r>
          </a:p>
        </p:txBody>
      </p:sp>
      <p:sp>
        <p:nvSpPr>
          <p:cNvPr id="3" name="Content Placeholder 2">
            <a:extLst>
              <a:ext uri="{FF2B5EF4-FFF2-40B4-BE49-F238E27FC236}">
                <a16:creationId xmlns:a16="http://schemas.microsoft.com/office/drawing/2014/main" id="{C4B3AB60-D642-400E-96EB-9950CDB0B8AA}"/>
              </a:ext>
            </a:extLst>
          </p:cNvPr>
          <p:cNvSpPr>
            <a:spLocks noGrp="1"/>
          </p:cNvSpPr>
          <p:nvPr>
            <p:ph idx="1"/>
          </p:nvPr>
        </p:nvSpPr>
        <p:spPr>
          <a:xfrm>
            <a:off x="609600" y="1600200"/>
            <a:ext cx="10972800" cy="3834896"/>
          </a:xfrm>
        </p:spPr>
        <p:txBody>
          <a:bodyPr/>
          <a:lstStyle/>
          <a:p>
            <a:r>
              <a:rPr lang="en-US" dirty="0"/>
              <a:t>Corporations protect personal assets from business liabilities</a:t>
            </a:r>
          </a:p>
          <a:p>
            <a:r>
              <a:rPr lang="en-US" dirty="0"/>
              <a:t>Corporation protection on personal assets requires adherence to certain principles</a:t>
            </a:r>
          </a:p>
          <a:p>
            <a:r>
              <a:rPr lang="en-US" dirty="0"/>
              <a:t>Corporations require a strict governance structure: shareholders, directors, and officers</a:t>
            </a:r>
          </a:p>
          <a:p>
            <a:pPr marL="0" indent="0">
              <a:buNone/>
            </a:pPr>
            <a:endParaRPr lang="en-US" dirty="0"/>
          </a:p>
        </p:txBody>
      </p:sp>
    </p:spTree>
    <p:extLst>
      <p:ext uri="{BB962C8B-B14F-4D97-AF65-F5344CB8AC3E}">
        <p14:creationId xmlns:p14="http://schemas.microsoft.com/office/powerpoint/2010/main" val="4849893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29E9-2D92-468E-BA2A-B4F04D70C331}"/>
              </a:ext>
            </a:extLst>
          </p:cNvPr>
          <p:cNvSpPr>
            <a:spLocks noGrp="1"/>
          </p:cNvSpPr>
          <p:nvPr>
            <p:ph type="title"/>
          </p:nvPr>
        </p:nvSpPr>
        <p:spPr/>
        <p:txBody>
          <a:bodyPr>
            <a:normAutofit fontScale="90000"/>
          </a:bodyPr>
          <a:lstStyle/>
          <a:p>
            <a:r>
              <a:rPr lang="en-US" dirty="0"/>
              <a:t>S Corporation – Characteristics </a:t>
            </a:r>
          </a:p>
        </p:txBody>
      </p:sp>
      <p:sp>
        <p:nvSpPr>
          <p:cNvPr id="3" name="Content Placeholder 2">
            <a:extLst>
              <a:ext uri="{FF2B5EF4-FFF2-40B4-BE49-F238E27FC236}">
                <a16:creationId xmlns:a16="http://schemas.microsoft.com/office/drawing/2014/main" id="{C4B3AB60-D642-400E-96EB-9950CDB0B8AA}"/>
              </a:ext>
            </a:extLst>
          </p:cNvPr>
          <p:cNvSpPr>
            <a:spLocks noGrp="1"/>
          </p:cNvSpPr>
          <p:nvPr>
            <p:ph idx="1"/>
          </p:nvPr>
        </p:nvSpPr>
        <p:spPr>
          <a:xfrm>
            <a:off x="609600" y="1600200"/>
            <a:ext cx="10972800" cy="4327338"/>
          </a:xfrm>
        </p:spPr>
        <p:txBody>
          <a:bodyPr/>
          <a:lstStyle/>
          <a:p>
            <a:r>
              <a:rPr lang="en-US" dirty="0"/>
              <a:t>Be sure the farm operation has enough money, and keep the corporation’s financial affairs separate from the shareholders’ financial affairs</a:t>
            </a:r>
          </a:p>
          <a:p>
            <a:pPr lvl="1"/>
            <a:r>
              <a:rPr lang="en-US" sz="3200" dirty="0"/>
              <a:t>You CAN’T co-mingle business and personal expenses in the corporate checking account.</a:t>
            </a:r>
          </a:p>
          <a:p>
            <a:r>
              <a:rPr lang="en-US" dirty="0"/>
              <a:t>Corporations do not substitute for insurance or reduce the likelihood of liabilities</a:t>
            </a:r>
          </a:p>
          <a:p>
            <a:endParaRPr lang="en-US" dirty="0"/>
          </a:p>
        </p:txBody>
      </p:sp>
    </p:spTree>
    <p:extLst>
      <p:ext uri="{BB962C8B-B14F-4D97-AF65-F5344CB8AC3E}">
        <p14:creationId xmlns:p14="http://schemas.microsoft.com/office/powerpoint/2010/main" val="40556868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04BA2-E726-4968-BE1E-0359029EF772}"/>
              </a:ext>
            </a:extLst>
          </p:cNvPr>
          <p:cNvSpPr>
            <a:spLocks noGrp="1"/>
          </p:cNvSpPr>
          <p:nvPr>
            <p:ph type="title"/>
          </p:nvPr>
        </p:nvSpPr>
        <p:spPr/>
        <p:txBody>
          <a:bodyPr>
            <a:normAutofit fontScale="90000"/>
          </a:bodyPr>
          <a:lstStyle/>
          <a:p>
            <a:r>
              <a:rPr lang="en-US" dirty="0"/>
              <a:t>S Corporation - Formation</a:t>
            </a:r>
          </a:p>
        </p:txBody>
      </p:sp>
      <p:sp>
        <p:nvSpPr>
          <p:cNvPr id="3" name="Content Placeholder 2">
            <a:extLst>
              <a:ext uri="{FF2B5EF4-FFF2-40B4-BE49-F238E27FC236}">
                <a16:creationId xmlns:a16="http://schemas.microsoft.com/office/drawing/2014/main" id="{E9D9EEC0-8DB6-41B8-97C3-5DE50FAE5A34}"/>
              </a:ext>
            </a:extLst>
          </p:cNvPr>
          <p:cNvSpPr>
            <a:spLocks noGrp="1"/>
          </p:cNvSpPr>
          <p:nvPr>
            <p:ph idx="1"/>
          </p:nvPr>
        </p:nvSpPr>
        <p:spPr>
          <a:xfrm>
            <a:off x="609600" y="1600200"/>
            <a:ext cx="10972800" cy="4130361"/>
          </a:xfrm>
        </p:spPr>
        <p:txBody>
          <a:bodyPr/>
          <a:lstStyle/>
          <a:p>
            <a:r>
              <a:rPr lang="en-US" dirty="0"/>
              <a:t>Appoint the initial directors, the deciders of big decisions</a:t>
            </a:r>
          </a:p>
          <a:p>
            <a:r>
              <a:rPr lang="en-US" dirty="0"/>
              <a:t>Draft and file the articles of incorporation with your state</a:t>
            </a:r>
          </a:p>
          <a:p>
            <a:r>
              <a:rPr lang="en-US" dirty="0"/>
              <a:t>Draft bylaws</a:t>
            </a:r>
          </a:p>
          <a:p>
            <a:r>
              <a:rPr lang="en-US" dirty="0"/>
              <a:t>Hold and organizational meeting</a:t>
            </a:r>
          </a:p>
          <a:p>
            <a:r>
              <a:rPr lang="en-US" dirty="0"/>
              <a:t>Adopt bylaws</a:t>
            </a:r>
          </a:p>
          <a:p>
            <a:r>
              <a:rPr lang="en-US" dirty="0"/>
              <a:t>Elect officers</a:t>
            </a:r>
          </a:p>
          <a:p>
            <a:pPr marL="0" indent="0">
              <a:buNone/>
            </a:pPr>
            <a:endParaRPr lang="en-US" dirty="0"/>
          </a:p>
        </p:txBody>
      </p:sp>
    </p:spTree>
    <p:extLst>
      <p:ext uri="{BB962C8B-B14F-4D97-AF65-F5344CB8AC3E}">
        <p14:creationId xmlns:p14="http://schemas.microsoft.com/office/powerpoint/2010/main" val="1621464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04BA2-E726-4968-BE1E-0359029EF772}"/>
              </a:ext>
            </a:extLst>
          </p:cNvPr>
          <p:cNvSpPr>
            <a:spLocks noGrp="1"/>
          </p:cNvSpPr>
          <p:nvPr>
            <p:ph type="title"/>
          </p:nvPr>
        </p:nvSpPr>
        <p:spPr/>
        <p:txBody>
          <a:bodyPr>
            <a:normAutofit fontScale="90000"/>
          </a:bodyPr>
          <a:lstStyle/>
          <a:p>
            <a:r>
              <a:rPr lang="en-US" dirty="0"/>
              <a:t>S Corporation - Formation</a:t>
            </a:r>
          </a:p>
        </p:txBody>
      </p:sp>
      <p:sp>
        <p:nvSpPr>
          <p:cNvPr id="3" name="Content Placeholder 2">
            <a:extLst>
              <a:ext uri="{FF2B5EF4-FFF2-40B4-BE49-F238E27FC236}">
                <a16:creationId xmlns:a16="http://schemas.microsoft.com/office/drawing/2014/main" id="{E9D9EEC0-8DB6-41B8-97C3-5DE50FAE5A34}"/>
              </a:ext>
            </a:extLst>
          </p:cNvPr>
          <p:cNvSpPr>
            <a:spLocks noGrp="1"/>
          </p:cNvSpPr>
          <p:nvPr>
            <p:ph idx="1"/>
          </p:nvPr>
        </p:nvSpPr>
        <p:spPr>
          <a:xfrm>
            <a:off x="609600" y="1600200"/>
            <a:ext cx="10972800" cy="4992136"/>
          </a:xfrm>
        </p:spPr>
        <p:txBody>
          <a:bodyPr/>
          <a:lstStyle/>
          <a:p>
            <a:r>
              <a:rPr lang="en-US" dirty="0"/>
              <a:t>Approve issuance of stock</a:t>
            </a:r>
          </a:p>
          <a:p>
            <a:r>
              <a:rPr lang="en-US" dirty="0"/>
              <a:t>Decide whether to elect S Corporation federal tax status</a:t>
            </a:r>
          </a:p>
          <a:p>
            <a:r>
              <a:rPr lang="en-US" dirty="0"/>
              <a:t>Issue Stock</a:t>
            </a:r>
          </a:p>
          <a:p>
            <a:pPr lvl="1"/>
            <a:r>
              <a:rPr lang="en-US" dirty="0"/>
              <a:t>Elect “S” Status (Form 2553)</a:t>
            </a:r>
          </a:p>
          <a:p>
            <a:pPr lvl="1"/>
            <a:r>
              <a:rPr lang="en-US" dirty="0"/>
              <a:t>If everyone forgets, you are a “C” corporation</a:t>
            </a:r>
          </a:p>
          <a:p>
            <a:pPr lvl="1"/>
            <a:r>
              <a:rPr lang="en-US" dirty="0"/>
              <a:t>There are late filing options if everyone forgets to file the 2553</a:t>
            </a:r>
          </a:p>
          <a:p>
            <a:r>
              <a:rPr lang="en-US" dirty="0"/>
              <a:t>Create a shareholder agreement if the shareholders want one</a:t>
            </a:r>
          </a:p>
          <a:p>
            <a:endParaRPr lang="en-US" dirty="0"/>
          </a:p>
        </p:txBody>
      </p:sp>
    </p:spTree>
    <p:extLst>
      <p:ext uri="{BB962C8B-B14F-4D97-AF65-F5344CB8AC3E}">
        <p14:creationId xmlns:p14="http://schemas.microsoft.com/office/powerpoint/2010/main" val="14542442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B7A98-8EDA-4F8C-9083-575F83D5C08A}"/>
              </a:ext>
            </a:extLst>
          </p:cNvPr>
          <p:cNvSpPr>
            <a:spLocks noGrp="1"/>
          </p:cNvSpPr>
          <p:nvPr>
            <p:ph type="title"/>
          </p:nvPr>
        </p:nvSpPr>
        <p:spPr/>
        <p:txBody>
          <a:bodyPr>
            <a:normAutofit fontScale="90000"/>
          </a:bodyPr>
          <a:lstStyle/>
          <a:p>
            <a:r>
              <a:rPr lang="en-US" dirty="0"/>
              <a:t>S Corporation - Operation</a:t>
            </a:r>
          </a:p>
        </p:txBody>
      </p:sp>
      <p:sp>
        <p:nvSpPr>
          <p:cNvPr id="3" name="Content Placeholder 2">
            <a:extLst>
              <a:ext uri="{FF2B5EF4-FFF2-40B4-BE49-F238E27FC236}">
                <a16:creationId xmlns:a16="http://schemas.microsoft.com/office/drawing/2014/main" id="{F6ABF7B9-E460-472A-9B71-725205328F8E}"/>
              </a:ext>
            </a:extLst>
          </p:cNvPr>
          <p:cNvSpPr>
            <a:spLocks noGrp="1"/>
          </p:cNvSpPr>
          <p:nvPr>
            <p:ph idx="1"/>
          </p:nvPr>
        </p:nvSpPr>
        <p:spPr>
          <a:xfrm>
            <a:off x="609600" y="1600200"/>
            <a:ext cx="10972800" cy="3440942"/>
          </a:xfrm>
        </p:spPr>
        <p:txBody>
          <a:bodyPr/>
          <a:lstStyle/>
          <a:p>
            <a:r>
              <a:rPr lang="en-US" dirty="0"/>
              <a:t>Keep your business and personal financial affairs separate</a:t>
            </a:r>
          </a:p>
          <a:p>
            <a:r>
              <a:rPr lang="en-US" dirty="0"/>
              <a:t>Follow your bylaws and hold annual meetings</a:t>
            </a:r>
          </a:p>
          <a:p>
            <a:r>
              <a:rPr lang="en-US" dirty="0"/>
              <a:t>Pay your state’s annual maintenance fees</a:t>
            </a:r>
          </a:p>
          <a:p>
            <a:r>
              <a:rPr lang="en-US" dirty="0"/>
              <a:t>Designate your tax status</a:t>
            </a:r>
          </a:p>
          <a:p>
            <a:endParaRPr lang="en-US" dirty="0"/>
          </a:p>
        </p:txBody>
      </p:sp>
    </p:spTree>
    <p:extLst>
      <p:ext uri="{BB962C8B-B14F-4D97-AF65-F5344CB8AC3E}">
        <p14:creationId xmlns:p14="http://schemas.microsoft.com/office/powerpoint/2010/main" val="818755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p:txBody>
          <a:bodyPr>
            <a:normAutofit fontScale="90000"/>
          </a:bodyPr>
          <a:lstStyle/>
          <a:p>
            <a:r>
              <a:rPr lang="en-US" dirty="0"/>
              <a:t>S Corporation - Taxation</a:t>
            </a:r>
          </a:p>
        </p:txBody>
      </p:sp>
      <p:sp>
        <p:nvSpPr>
          <p:cNvPr id="3" name="Content Placeholder 2">
            <a:extLst>
              <a:ext uri="{FF2B5EF4-FFF2-40B4-BE49-F238E27FC236}">
                <a16:creationId xmlns:a16="http://schemas.microsoft.com/office/drawing/2014/main" id="{14B95CEC-DAD8-4DC4-BBBE-65A5DF783DF0}"/>
              </a:ext>
            </a:extLst>
          </p:cNvPr>
          <p:cNvSpPr>
            <a:spLocks noGrp="1"/>
          </p:cNvSpPr>
          <p:nvPr>
            <p:ph idx="1"/>
          </p:nvPr>
        </p:nvSpPr>
        <p:spPr>
          <a:xfrm>
            <a:off x="609600" y="1600200"/>
            <a:ext cx="10972800" cy="3342453"/>
          </a:xfrm>
        </p:spPr>
        <p:txBody>
          <a:bodyPr/>
          <a:lstStyle/>
          <a:p>
            <a:r>
              <a:rPr lang="en-US" dirty="0"/>
              <a:t>S corporations file Form 1120-S</a:t>
            </a:r>
          </a:p>
          <a:p>
            <a:pPr lvl="1"/>
            <a:r>
              <a:rPr lang="en-US" sz="3200" dirty="0"/>
              <a:t>Distributive share of profit and losses are allocated based upon the average number of shares owned for the year. </a:t>
            </a:r>
          </a:p>
          <a:p>
            <a:pPr lvl="1"/>
            <a:r>
              <a:rPr lang="en-US" sz="3200" dirty="0"/>
              <a:t>No special allocations are allowed in an S corporation</a:t>
            </a:r>
          </a:p>
          <a:p>
            <a:endParaRPr lang="en-US" dirty="0"/>
          </a:p>
        </p:txBody>
      </p:sp>
    </p:spTree>
    <p:extLst>
      <p:ext uri="{BB962C8B-B14F-4D97-AF65-F5344CB8AC3E}">
        <p14:creationId xmlns:p14="http://schemas.microsoft.com/office/powerpoint/2010/main" val="3871085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p:txBody>
          <a:bodyPr>
            <a:normAutofit fontScale="90000"/>
          </a:bodyPr>
          <a:lstStyle/>
          <a:p>
            <a:r>
              <a:rPr lang="en-US" dirty="0"/>
              <a:t>S Corporation - Taxation</a:t>
            </a:r>
          </a:p>
        </p:txBody>
      </p:sp>
      <p:sp>
        <p:nvSpPr>
          <p:cNvPr id="3" name="Content Placeholder 2">
            <a:extLst>
              <a:ext uri="{FF2B5EF4-FFF2-40B4-BE49-F238E27FC236}">
                <a16:creationId xmlns:a16="http://schemas.microsoft.com/office/drawing/2014/main" id="{14B95CEC-DAD8-4DC4-BBBE-65A5DF783DF0}"/>
              </a:ext>
            </a:extLst>
          </p:cNvPr>
          <p:cNvSpPr>
            <a:spLocks noGrp="1"/>
          </p:cNvSpPr>
          <p:nvPr>
            <p:ph idx="1"/>
          </p:nvPr>
        </p:nvSpPr>
        <p:spPr>
          <a:xfrm>
            <a:off x="609600" y="1600200"/>
            <a:ext cx="10972800" cy="3342453"/>
          </a:xfrm>
        </p:spPr>
        <p:txBody>
          <a:bodyPr/>
          <a:lstStyle/>
          <a:p>
            <a:r>
              <a:rPr lang="en-US" dirty="0"/>
              <a:t>Calculation and maintenance of basis for the shareholder is critical in an S corporation.</a:t>
            </a:r>
          </a:p>
          <a:p>
            <a:pPr lvl="1"/>
            <a:r>
              <a:rPr lang="en-US" sz="3200" dirty="0"/>
              <a:t>Losses are only allowed to extent of “basis” in the business.</a:t>
            </a:r>
          </a:p>
          <a:p>
            <a:pPr lvl="1"/>
            <a:r>
              <a:rPr lang="en-US" sz="3200" dirty="0"/>
              <a:t>This is a very common reason for S corporation audits</a:t>
            </a:r>
          </a:p>
          <a:p>
            <a:endParaRPr lang="en-US" dirty="0"/>
          </a:p>
        </p:txBody>
      </p:sp>
    </p:spTree>
    <p:extLst>
      <p:ext uri="{BB962C8B-B14F-4D97-AF65-F5344CB8AC3E}">
        <p14:creationId xmlns:p14="http://schemas.microsoft.com/office/powerpoint/2010/main" val="10077608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p:txBody>
          <a:bodyPr>
            <a:normAutofit fontScale="90000"/>
          </a:bodyPr>
          <a:lstStyle/>
          <a:p>
            <a:r>
              <a:rPr lang="en-US" dirty="0"/>
              <a:t>S Corporations – SE Taxation</a:t>
            </a:r>
          </a:p>
        </p:txBody>
      </p:sp>
      <p:sp>
        <p:nvSpPr>
          <p:cNvPr id="3" name="Content Placeholder 2">
            <a:extLst>
              <a:ext uri="{FF2B5EF4-FFF2-40B4-BE49-F238E27FC236}">
                <a16:creationId xmlns:a16="http://schemas.microsoft.com/office/drawing/2014/main" id="{14B95CEC-DAD8-4DC4-BBBE-65A5DF783DF0}"/>
              </a:ext>
            </a:extLst>
          </p:cNvPr>
          <p:cNvSpPr>
            <a:spLocks noGrp="1"/>
          </p:cNvSpPr>
          <p:nvPr>
            <p:ph idx="1"/>
          </p:nvPr>
        </p:nvSpPr>
        <p:spPr>
          <a:xfrm>
            <a:off x="609600" y="1600200"/>
            <a:ext cx="10972800" cy="4216539"/>
          </a:xfrm>
        </p:spPr>
        <p:txBody>
          <a:bodyPr/>
          <a:lstStyle/>
          <a:p>
            <a:r>
              <a:rPr lang="en-US" dirty="0"/>
              <a:t>S corporation pass-through income (reported on Schedule K-1) is not subject to self-employment (SE) tax</a:t>
            </a:r>
          </a:p>
          <a:p>
            <a:r>
              <a:rPr lang="en-US" dirty="0"/>
              <a:t>S corporations are however required to pay shareholders a salary that is subject to FICA and Medicare withholding</a:t>
            </a:r>
          </a:p>
          <a:p>
            <a:pPr lvl="1"/>
            <a:r>
              <a:rPr lang="en-US" dirty="0"/>
              <a:t>Work with your tax professional to determine an appropriate salary</a:t>
            </a:r>
          </a:p>
          <a:p>
            <a:pPr lvl="1"/>
            <a:r>
              <a:rPr lang="en-US" dirty="0"/>
              <a:t>Salary is where the SE tax is paid for an S corporation</a:t>
            </a:r>
          </a:p>
          <a:p>
            <a:endParaRPr lang="en-US" dirty="0"/>
          </a:p>
        </p:txBody>
      </p:sp>
    </p:spTree>
    <p:extLst>
      <p:ext uri="{BB962C8B-B14F-4D97-AF65-F5344CB8AC3E}">
        <p14:creationId xmlns:p14="http://schemas.microsoft.com/office/powerpoint/2010/main" val="3374492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are the Business Structures?</a:t>
            </a:r>
            <a:br>
              <a:rPr lang="en-US" dirty="0"/>
            </a:br>
            <a:endParaRPr lang="en-US" dirty="0"/>
          </a:p>
        </p:txBody>
      </p:sp>
      <p:sp>
        <p:nvSpPr>
          <p:cNvPr id="3" name="Content Placeholder 2"/>
          <p:cNvSpPr>
            <a:spLocks noGrp="1"/>
          </p:cNvSpPr>
          <p:nvPr>
            <p:ph idx="1"/>
          </p:nvPr>
        </p:nvSpPr>
        <p:spPr>
          <a:xfrm>
            <a:off x="609600" y="1555422"/>
            <a:ext cx="10972800" cy="3549237"/>
          </a:xfrm>
        </p:spPr>
        <p:txBody>
          <a:bodyPr numCol="2"/>
          <a:lstStyle/>
          <a:p>
            <a:r>
              <a:rPr lang="en-US" sz="2800" dirty="0"/>
              <a:t>Sole Proprietorship</a:t>
            </a:r>
          </a:p>
          <a:p>
            <a:r>
              <a:rPr lang="en-US" sz="2800" dirty="0"/>
              <a:t>Qualified Joint Venture</a:t>
            </a:r>
          </a:p>
          <a:p>
            <a:r>
              <a:rPr lang="en-US" sz="2800" dirty="0"/>
              <a:t>General Partnership</a:t>
            </a:r>
          </a:p>
          <a:p>
            <a:r>
              <a:rPr lang="en-US" sz="2800" dirty="0"/>
              <a:t>Limited Liability Company</a:t>
            </a:r>
          </a:p>
          <a:p>
            <a:r>
              <a:rPr lang="en-US" sz="2800" dirty="0"/>
              <a:t>Limited Liability Partnership</a:t>
            </a:r>
          </a:p>
          <a:p>
            <a:r>
              <a:rPr lang="en-US" sz="2800" dirty="0"/>
              <a:t>Limited Partnership</a:t>
            </a:r>
          </a:p>
          <a:p>
            <a:r>
              <a:rPr lang="en-US" sz="2800" dirty="0"/>
              <a:t>Family Limited Partnership</a:t>
            </a:r>
          </a:p>
          <a:p>
            <a:r>
              <a:rPr lang="en-US" sz="2800" dirty="0"/>
              <a:t>C Corporation</a:t>
            </a:r>
          </a:p>
          <a:p>
            <a:r>
              <a:rPr lang="en-US" sz="2800" dirty="0"/>
              <a:t>S Corporation</a:t>
            </a:r>
          </a:p>
          <a:p>
            <a:endParaRPr lang="en-US" dirty="0"/>
          </a:p>
        </p:txBody>
      </p:sp>
    </p:spTree>
    <p:extLst>
      <p:ext uri="{BB962C8B-B14F-4D97-AF65-F5344CB8AC3E}">
        <p14:creationId xmlns:p14="http://schemas.microsoft.com/office/powerpoint/2010/main" val="37181875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55064" y="2322128"/>
            <a:ext cx="2345101" cy="461665"/>
          </a:xfrm>
          <a:prstGeom prst="rect">
            <a:avLst/>
          </a:prstGeom>
          <a:noFill/>
          <a:ln w="57150">
            <a:solidFill>
              <a:schemeClr val="bg1"/>
            </a:solidFill>
          </a:ln>
        </p:spPr>
        <p:txBody>
          <a:bodyPr wrap="square" rtlCol="0">
            <a:spAutoFit/>
          </a:bodyPr>
          <a:lstStyle/>
          <a:p>
            <a:pPr algn="ctr"/>
            <a:r>
              <a:rPr lang="en-US" b="1" dirty="0"/>
              <a:t>S Corporation</a:t>
            </a:r>
          </a:p>
        </p:txBody>
      </p:sp>
      <p:sp>
        <p:nvSpPr>
          <p:cNvPr id="5" name="Right Arrow 4"/>
          <p:cNvSpPr/>
          <p:nvPr/>
        </p:nvSpPr>
        <p:spPr>
          <a:xfrm rot="19578598">
            <a:off x="4775938" y="1762646"/>
            <a:ext cx="659423" cy="30333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799732" y="2403858"/>
            <a:ext cx="672611" cy="3264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rot="1909220">
            <a:off x="4743045" y="3049638"/>
            <a:ext cx="628830" cy="27316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rot="19360657">
            <a:off x="4741478" y="1597124"/>
            <a:ext cx="399869" cy="230832"/>
          </a:xfrm>
          <a:prstGeom prst="rect">
            <a:avLst/>
          </a:prstGeom>
          <a:noFill/>
        </p:spPr>
        <p:txBody>
          <a:bodyPr wrap="square" rtlCol="0">
            <a:spAutoFit/>
          </a:bodyPr>
          <a:lstStyle/>
          <a:p>
            <a:r>
              <a:rPr lang="en-US" sz="900" dirty="0"/>
              <a:t>K-1</a:t>
            </a:r>
          </a:p>
        </p:txBody>
      </p:sp>
      <p:sp>
        <p:nvSpPr>
          <p:cNvPr id="10" name="TextBox 9"/>
          <p:cNvSpPr txBox="1"/>
          <p:nvPr/>
        </p:nvSpPr>
        <p:spPr>
          <a:xfrm>
            <a:off x="4857526" y="2228775"/>
            <a:ext cx="399869" cy="230832"/>
          </a:xfrm>
          <a:prstGeom prst="rect">
            <a:avLst/>
          </a:prstGeom>
          <a:noFill/>
        </p:spPr>
        <p:txBody>
          <a:bodyPr wrap="square" rtlCol="0">
            <a:spAutoFit/>
          </a:bodyPr>
          <a:lstStyle/>
          <a:p>
            <a:r>
              <a:rPr lang="en-US" sz="900" dirty="0"/>
              <a:t>K-1</a:t>
            </a:r>
          </a:p>
        </p:txBody>
      </p:sp>
      <p:sp>
        <p:nvSpPr>
          <p:cNvPr id="11" name="TextBox 10"/>
          <p:cNvSpPr txBox="1"/>
          <p:nvPr/>
        </p:nvSpPr>
        <p:spPr>
          <a:xfrm rot="1701522">
            <a:off x="4905716" y="2841638"/>
            <a:ext cx="399869" cy="230832"/>
          </a:xfrm>
          <a:prstGeom prst="rect">
            <a:avLst/>
          </a:prstGeom>
          <a:noFill/>
        </p:spPr>
        <p:txBody>
          <a:bodyPr wrap="square" rtlCol="0">
            <a:spAutoFit/>
          </a:bodyPr>
          <a:lstStyle/>
          <a:p>
            <a:r>
              <a:rPr lang="en-US" sz="900" dirty="0"/>
              <a:t>K-1</a:t>
            </a:r>
          </a:p>
        </p:txBody>
      </p:sp>
      <p:sp>
        <p:nvSpPr>
          <p:cNvPr id="12" name="TextBox 11"/>
          <p:cNvSpPr txBox="1"/>
          <p:nvPr/>
        </p:nvSpPr>
        <p:spPr>
          <a:xfrm>
            <a:off x="5737714" y="1573333"/>
            <a:ext cx="2912016" cy="300082"/>
          </a:xfrm>
          <a:prstGeom prst="rect">
            <a:avLst/>
          </a:prstGeom>
          <a:noFill/>
          <a:ln w="38100">
            <a:solidFill>
              <a:schemeClr val="bg1"/>
            </a:solidFill>
          </a:ln>
        </p:spPr>
        <p:txBody>
          <a:bodyPr wrap="square" rtlCol="0">
            <a:spAutoFit/>
          </a:bodyPr>
          <a:lstStyle/>
          <a:p>
            <a:r>
              <a:rPr lang="en-US" sz="1350" dirty="0"/>
              <a:t>Shareholder’s Personal Tax Return</a:t>
            </a:r>
          </a:p>
        </p:txBody>
      </p:sp>
      <p:sp>
        <p:nvSpPr>
          <p:cNvPr id="13" name="TextBox 12"/>
          <p:cNvSpPr txBox="1"/>
          <p:nvPr/>
        </p:nvSpPr>
        <p:spPr>
          <a:xfrm>
            <a:off x="5737714" y="2442253"/>
            <a:ext cx="2912016" cy="300082"/>
          </a:xfrm>
          <a:prstGeom prst="rect">
            <a:avLst/>
          </a:prstGeom>
          <a:noFill/>
          <a:ln w="38100">
            <a:solidFill>
              <a:schemeClr val="bg1"/>
            </a:solidFill>
          </a:ln>
        </p:spPr>
        <p:txBody>
          <a:bodyPr wrap="square" rtlCol="0">
            <a:spAutoFit/>
          </a:bodyPr>
          <a:lstStyle/>
          <a:p>
            <a:r>
              <a:rPr lang="en-US" sz="1350" dirty="0"/>
              <a:t>Shareholder’s Personal Tax Return</a:t>
            </a:r>
          </a:p>
        </p:txBody>
      </p:sp>
      <p:sp>
        <p:nvSpPr>
          <p:cNvPr id="14" name="TextBox 13"/>
          <p:cNvSpPr txBox="1"/>
          <p:nvPr/>
        </p:nvSpPr>
        <p:spPr>
          <a:xfrm>
            <a:off x="5737714" y="3311173"/>
            <a:ext cx="2912016" cy="300082"/>
          </a:xfrm>
          <a:prstGeom prst="rect">
            <a:avLst/>
          </a:prstGeom>
          <a:noFill/>
          <a:ln w="38100">
            <a:solidFill>
              <a:schemeClr val="bg1"/>
            </a:solidFill>
          </a:ln>
        </p:spPr>
        <p:txBody>
          <a:bodyPr wrap="square" rtlCol="0">
            <a:spAutoFit/>
          </a:bodyPr>
          <a:lstStyle/>
          <a:p>
            <a:r>
              <a:rPr lang="en-US" sz="1350" dirty="0"/>
              <a:t>Shareholder’s Personal Tax Return</a:t>
            </a:r>
          </a:p>
        </p:txBody>
      </p:sp>
      <p:sp>
        <p:nvSpPr>
          <p:cNvPr id="16" name="TextBox 15"/>
          <p:cNvSpPr txBox="1"/>
          <p:nvPr/>
        </p:nvSpPr>
        <p:spPr>
          <a:xfrm>
            <a:off x="2155064" y="3850728"/>
            <a:ext cx="7165301" cy="2031325"/>
          </a:xfrm>
          <a:prstGeom prst="rect">
            <a:avLst/>
          </a:prstGeom>
          <a:noFill/>
        </p:spPr>
        <p:txBody>
          <a:bodyPr wrap="square" rtlCol="0">
            <a:spAutoFit/>
          </a:bodyPr>
          <a:lstStyle/>
          <a:p>
            <a:pPr marL="342900" indent="-342900">
              <a:buFont typeface="Wingdings" panose="05000000000000000000" pitchFamily="2" charset="2"/>
              <a:buChar char="§"/>
            </a:pPr>
            <a:r>
              <a:rPr lang="en-US" sz="2100" dirty="0"/>
              <a:t>Earnings from LLC subject to Self-Employment Tax</a:t>
            </a:r>
          </a:p>
          <a:p>
            <a:pPr marL="342900" indent="-342900">
              <a:buFont typeface="Wingdings" panose="05000000000000000000" pitchFamily="2" charset="2"/>
              <a:buChar char="§"/>
            </a:pPr>
            <a:r>
              <a:rPr lang="en-US" sz="2100" dirty="0"/>
              <a:t>S Corp must pay shareholders a salary.</a:t>
            </a:r>
          </a:p>
          <a:p>
            <a:pPr marL="800100" lvl="1" indent="-342900">
              <a:buFont typeface="Wingdings" panose="05000000000000000000" pitchFamily="2" charset="2"/>
              <a:buChar char="§"/>
            </a:pPr>
            <a:r>
              <a:rPr lang="en-US" sz="2100" dirty="0"/>
              <a:t>IRS does have some resources for determining appropriate salary</a:t>
            </a:r>
          </a:p>
          <a:p>
            <a:pPr marL="800100" lvl="1" indent="-342900">
              <a:buFont typeface="Wingdings" panose="05000000000000000000" pitchFamily="2" charset="2"/>
              <a:buChar char="§"/>
            </a:pPr>
            <a:r>
              <a:rPr lang="en-US" sz="2100" dirty="0"/>
              <a:t>IRS Reasonable Compensation Job Aid for IRS Valuation Professionals (October 29, 2014) </a:t>
            </a:r>
          </a:p>
        </p:txBody>
      </p:sp>
    </p:spTree>
    <p:extLst>
      <p:ext uri="{BB962C8B-B14F-4D97-AF65-F5344CB8AC3E}">
        <p14:creationId xmlns:p14="http://schemas.microsoft.com/office/powerpoint/2010/main" val="10360578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p:txBody>
          <a:bodyPr>
            <a:normAutofit fontScale="90000"/>
          </a:bodyPr>
          <a:lstStyle/>
          <a:p>
            <a:r>
              <a:rPr lang="en-US" dirty="0"/>
              <a:t>S Corporation - Salary</a:t>
            </a:r>
          </a:p>
        </p:txBody>
      </p:sp>
      <p:sp>
        <p:nvSpPr>
          <p:cNvPr id="3" name="Content Placeholder 2">
            <a:extLst>
              <a:ext uri="{FF2B5EF4-FFF2-40B4-BE49-F238E27FC236}">
                <a16:creationId xmlns:a16="http://schemas.microsoft.com/office/drawing/2014/main" id="{14B95CEC-DAD8-4DC4-BBBE-65A5DF783DF0}"/>
              </a:ext>
            </a:extLst>
          </p:cNvPr>
          <p:cNvSpPr>
            <a:spLocks noGrp="1"/>
          </p:cNvSpPr>
          <p:nvPr>
            <p:ph idx="1"/>
          </p:nvPr>
        </p:nvSpPr>
        <p:spPr>
          <a:xfrm>
            <a:off x="609600" y="1600200"/>
            <a:ext cx="10972800" cy="4228850"/>
          </a:xfrm>
        </p:spPr>
        <p:txBody>
          <a:bodyPr/>
          <a:lstStyle/>
          <a:p>
            <a:r>
              <a:rPr lang="en-US" dirty="0"/>
              <a:t>The IRS Reasonable Compensation Job Aid for IRS Valuation Professionals (October 29, 2014) describes three valuation methods  for IRS agents and field personnel to determine reasonable compensation</a:t>
            </a:r>
          </a:p>
          <a:p>
            <a:r>
              <a:rPr lang="en-US" dirty="0"/>
              <a:t>An Appendix to the Reasonable Compensation publication contains suggested readings, data sources, and examples using the three approved methods.</a:t>
            </a:r>
          </a:p>
          <a:p>
            <a:endParaRPr lang="en-US" dirty="0"/>
          </a:p>
        </p:txBody>
      </p:sp>
    </p:spTree>
    <p:extLst>
      <p:ext uri="{BB962C8B-B14F-4D97-AF65-F5344CB8AC3E}">
        <p14:creationId xmlns:p14="http://schemas.microsoft.com/office/powerpoint/2010/main" val="2336208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p:txBody>
          <a:bodyPr>
            <a:normAutofit fontScale="90000"/>
          </a:bodyPr>
          <a:lstStyle/>
          <a:p>
            <a:r>
              <a:rPr lang="en-US" dirty="0"/>
              <a:t>Qualified Business Income</a:t>
            </a:r>
          </a:p>
        </p:txBody>
      </p:sp>
      <p:sp>
        <p:nvSpPr>
          <p:cNvPr id="3" name="Content Placeholder 2">
            <a:extLst>
              <a:ext uri="{FF2B5EF4-FFF2-40B4-BE49-F238E27FC236}">
                <a16:creationId xmlns:a16="http://schemas.microsoft.com/office/drawing/2014/main" id="{14B95CEC-DAD8-4DC4-BBBE-65A5DF783DF0}"/>
              </a:ext>
            </a:extLst>
          </p:cNvPr>
          <p:cNvSpPr>
            <a:spLocks noGrp="1"/>
          </p:cNvSpPr>
          <p:nvPr>
            <p:ph idx="1"/>
          </p:nvPr>
        </p:nvSpPr>
        <p:spPr>
          <a:xfrm>
            <a:off x="609600" y="1600200"/>
            <a:ext cx="10972800" cy="2566857"/>
          </a:xfrm>
        </p:spPr>
        <p:txBody>
          <a:bodyPr/>
          <a:lstStyle/>
          <a:p>
            <a:r>
              <a:rPr lang="en-US" dirty="0"/>
              <a:t>Created by the Tax Cuts and Jobs Act (TCJA) 2017</a:t>
            </a:r>
          </a:p>
          <a:p>
            <a:pPr lvl="1"/>
            <a:r>
              <a:rPr lang="en-US" dirty="0"/>
              <a:t>Allows for a 20% deduction of “Qualified Business Income (QBI)”</a:t>
            </a:r>
          </a:p>
          <a:p>
            <a:pPr lvl="1"/>
            <a:r>
              <a:rPr lang="en-US" dirty="0"/>
              <a:t>All Farm income is typically QBI</a:t>
            </a:r>
          </a:p>
          <a:p>
            <a:pPr lvl="1"/>
            <a:r>
              <a:rPr lang="en-US" dirty="0"/>
              <a:t>C corporations are excluded from QBI deduction</a:t>
            </a:r>
          </a:p>
        </p:txBody>
      </p:sp>
    </p:spTree>
    <p:extLst>
      <p:ext uri="{BB962C8B-B14F-4D97-AF65-F5344CB8AC3E}">
        <p14:creationId xmlns:p14="http://schemas.microsoft.com/office/powerpoint/2010/main" val="1045368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83C26-1F7E-457E-87DB-DF5C86895FE0}"/>
              </a:ext>
            </a:extLst>
          </p:cNvPr>
          <p:cNvSpPr>
            <a:spLocks noGrp="1"/>
          </p:cNvSpPr>
          <p:nvPr>
            <p:ph type="title"/>
          </p:nvPr>
        </p:nvSpPr>
        <p:spPr>
          <a:xfrm>
            <a:off x="609600" y="459101"/>
            <a:ext cx="10972800" cy="668338"/>
          </a:xfrm>
        </p:spPr>
        <p:txBody>
          <a:bodyPr>
            <a:normAutofit fontScale="90000"/>
          </a:bodyPr>
          <a:lstStyle/>
          <a:p>
            <a:r>
              <a:rPr lang="en-US" dirty="0"/>
              <a:t>Fringe Benefits – Sole proprietor, SMLLC</a:t>
            </a:r>
          </a:p>
        </p:txBody>
      </p:sp>
      <p:sp>
        <p:nvSpPr>
          <p:cNvPr id="3" name="Content Placeholder 2">
            <a:extLst>
              <a:ext uri="{FF2B5EF4-FFF2-40B4-BE49-F238E27FC236}">
                <a16:creationId xmlns:a16="http://schemas.microsoft.com/office/drawing/2014/main" id="{28229925-4862-4AF7-86C8-F17968DAE790}"/>
              </a:ext>
            </a:extLst>
          </p:cNvPr>
          <p:cNvSpPr>
            <a:spLocks noGrp="1"/>
          </p:cNvSpPr>
          <p:nvPr>
            <p:ph idx="1"/>
          </p:nvPr>
        </p:nvSpPr>
        <p:spPr>
          <a:xfrm>
            <a:off x="609600" y="1363819"/>
            <a:ext cx="10972800" cy="4130361"/>
          </a:xfrm>
        </p:spPr>
        <p:txBody>
          <a:bodyPr/>
          <a:lstStyle/>
          <a:p>
            <a:r>
              <a:rPr lang="en-US" b="0" i="0" dirty="0">
                <a:effectLst/>
                <a:latin typeface="Arial" panose="020B0604020202020204" pitchFamily="34" charset="0"/>
              </a:rPr>
              <a:t>Excludable fringe benefits are generally not allowed for owner. Exceptions: Health insurance is deductible if spouse is an employee of the sole proprietorship, and the owner is covered as a family member of the employee-spouse.</a:t>
            </a:r>
          </a:p>
          <a:p>
            <a:r>
              <a:rPr lang="en-US" b="0" i="0" dirty="0">
                <a:effectLst/>
                <a:latin typeface="Arial" panose="020B0604020202020204" pitchFamily="34" charset="0"/>
              </a:rPr>
              <a:t>Owners are eligible for dependent care assistance fringe benefits, de minimis fringe benefits, and working condition fringe benefits</a:t>
            </a:r>
            <a:endParaRPr lang="en-US" dirty="0"/>
          </a:p>
        </p:txBody>
      </p:sp>
    </p:spTree>
    <p:extLst>
      <p:ext uri="{BB962C8B-B14F-4D97-AF65-F5344CB8AC3E}">
        <p14:creationId xmlns:p14="http://schemas.microsoft.com/office/powerpoint/2010/main" val="19140286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83C26-1F7E-457E-87DB-DF5C86895FE0}"/>
              </a:ext>
            </a:extLst>
          </p:cNvPr>
          <p:cNvSpPr>
            <a:spLocks noGrp="1"/>
          </p:cNvSpPr>
          <p:nvPr>
            <p:ph type="title"/>
          </p:nvPr>
        </p:nvSpPr>
        <p:spPr>
          <a:xfrm>
            <a:off x="609600" y="459101"/>
            <a:ext cx="10972800" cy="668338"/>
          </a:xfrm>
        </p:spPr>
        <p:txBody>
          <a:bodyPr>
            <a:normAutofit fontScale="90000"/>
          </a:bodyPr>
          <a:lstStyle/>
          <a:p>
            <a:r>
              <a:rPr lang="en-US" dirty="0"/>
              <a:t>Fringe Benefits – Sole proprietor, SMLLC</a:t>
            </a:r>
          </a:p>
        </p:txBody>
      </p:sp>
      <p:sp>
        <p:nvSpPr>
          <p:cNvPr id="3" name="Content Placeholder 2">
            <a:extLst>
              <a:ext uri="{FF2B5EF4-FFF2-40B4-BE49-F238E27FC236}">
                <a16:creationId xmlns:a16="http://schemas.microsoft.com/office/drawing/2014/main" id="{28229925-4862-4AF7-86C8-F17968DAE790}"/>
              </a:ext>
            </a:extLst>
          </p:cNvPr>
          <p:cNvSpPr>
            <a:spLocks noGrp="1"/>
          </p:cNvSpPr>
          <p:nvPr>
            <p:ph idx="1"/>
          </p:nvPr>
        </p:nvSpPr>
        <p:spPr>
          <a:xfrm>
            <a:off x="609600" y="1363819"/>
            <a:ext cx="10972800" cy="3453253"/>
          </a:xfrm>
        </p:spPr>
        <p:txBody>
          <a:bodyPr/>
          <a:lstStyle/>
          <a:p>
            <a:r>
              <a:rPr lang="en-US" dirty="0"/>
              <a:t>Health Insurance</a:t>
            </a:r>
          </a:p>
          <a:p>
            <a:pPr lvl="1"/>
            <a:r>
              <a:rPr lang="en-US" dirty="0"/>
              <a:t>Most commonly, take Self-Employed Health Insurance Deduction.</a:t>
            </a:r>
          </a:p>
          <a:p>
            <a:pPr lvl="1"/>
            <a:r>
              <a:rPr lang="en-US" dirty="0"/>
              <a:t>Can do Section 105 Plan (Reimbursement plan)</a:t>
            </a:r>
          </a:p>
          <a:p>
            <a:pPr lvl="2"/>
            <a:r>
              <a:rPr lang="en-US" dirty="0"/>
              <a:t>Individual Coverage Health Reimbursement Arrangements (ICHRA)</a:t>
            </a:r>
          </a:p>
          <a:p>
            <a:pPr lvl="2"/>
            <a:r>
              <a:rPr lang="en-US" dirty="0"/>
              <a:t>Employ spouse and offer family plan to spouse</a:t>
            </a:r>
          </a:p>
          <a:p>
            <a:pPr lvl="2"/>
            <a:r>
              <a:rPr lang="en-US" dirty="0"/>
              <a:t>This makes health insurance a business deduction</a:t>
            </a:r>
          </a:p>
        </p:txBody>
      </p:sp>
    </p:spTree>
    <p:extLst>
      <p:ext uri="{BB962C8B-B14F-4D97-AF65-F5344CB8AC3E}">
        <p14:creationId xmlns:p14="http://schemas.microsoft.com/office/powerpoint/2010/main" val="40467301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E190F-4FFB-46C4-AE47-7EBA0E0C3534}"/>
              </a:ext>
            </a:extLst>
          </p:cNvPr>
          <p:cNvSpPr>
            <a:spLocks noGrp="1"/>
          </p:cNvSpPr>
          <p:nvPr>
            <p:ph type="title"/>
          </p:nvPr>
        </p:nvSpPr>
        <p:spPr/>
        <p:txBody>
          <a:bodyPr>
            <a:normAutofit fontScale="90000"/>
          </a:bodyPr>
          <a:lstStyle/>
          <a:p>
            <a:r>
              <a:rPr lang="en-US" dirty="0"/>
              <a:t>Fringe Benefits – Partnership/LLC</a:t>
            </a:r>
          </a:p>
        </p:txBody>
      </p:sp>
      <p:sp>
        <p:nvSpPr>
          <p:cNvPr id="3" name="Content Placeholder 2">
            <a:extLst>
              <a:ext uri="{FF2B5EF4-FFF2-40B4-BE49-F238E27FC236}">
                <a16:creationId xmlns:a16="http://schemas.microsoft.com/office/drawing/2014/main" id="{28AED262-9812-465A-97AF-D453E849B6A9}"/>
              </a:ext>
            </a:extLst>
          </p:cNvPr>
          <p:cNvSpPr>
            <a:spLocks noGrp="1"/>
          </p:cNvSpPr>
          <p:nvPr>
            <p:ph idx="1"/>
          </p:nvPr>
        </p:nvSpPr>
        <p:spPr>
          <a:xfrm>
            <a:off x="609600" y="1600200"/>
            <a:ext cx="10972800" cy="1569660"/>
          </a:xfrm>
        </p:spPr>
        <p:txBody>
          <a:bodyPr/>
          <a:lstStyle/>
          <a:p>
            <a:r>
              <a:rPr lang="en-US" b="0" i="0" dirty="0">
                <a:effectLst/>
                <a:latin typeface="Arial" panose="020B0604020202020204" pitchFamily="34" charset="0"/>
              </a:rPr>
              <a:t>Partners are eligible for some excludable fringe benefits. Taxable benefits are reported as guaranteed payments or an adjustment to a partner’s distributable share of profits.</a:t>
            </a:r>
            <a:endParaRPr lang="en-US" dirty="0"/>
          </a:p>
        </p:txBody>
      </p:sp>
    </p:spTree>
    <p:extLst>
      <p:ext uri="{BB962C8B-B14F-4D97-AF65-F5344CB8AC3E}">
        <p14:creationId xmlns:p14="http://schemas.microsoft.com/office/powerpoint/2010/main" val="21087998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0DE36-7805-4AFD-AEBC-24D8A42FB228}"/>
              </a:ext>
            </a:extLst>
          </p:cNvPr>
          <p:cNvSpPr>
            <a:spLocks noGrp="1"/>
          </p:cNvSpPr>
          <p:nvPr>
            <p:ph type="title"/>
          </p:nvPr>
        </p:nvSpPr>
        <p:spPr/>
        <p:txBody>
          <a:bodyPr>
            <a:normAutofit fontScale="90000"/>
          </a:bodyPr>
          <a:lstStyle/>
          <a:p>
            <a:r>
              <a:rPr lang="en-US" dirty="0"/>
              <a:t>Fringe Benefits – S Corporations</a:t>
            </a:r>
          </a:p>
        </p:txBody>
      </p:sp>
      <p:sp>
        <p:nvSpPr>
          <p:cNvPr id="3" name="Content Placeholder 2">
            <a:extLst>
              <a:ext uri="{FF2B5EF4-FFF2-40B4-BE49-F238E27FC236}">
                <a16:creationId xmlns:a16="http://schemas.microsoft.com/office/drawing/2014/main" id="{7E1E170F-BA29-4EDF-950D-2E37B01D86B0}"/>
              </a:ext>
            </a:extLst>
          </p:cNvPr>
          <p:cNvSpPr>
            <a:spLocks noGrp="1"/>
          </p:cNvSpPr>
          <p:nvPr>
            <p:ph idx="1"/>
          </p:nvPr>
        </p:nvSpPr>
        <p:spPr>
          <a:xfrm>
            <a:off x="609600" y="1600200"/>
            <a:ext cx="10972800" cy="3046988"/>
          </a:xfrm>
        </p:spPr>
        <p:txBody>
          <a:bodyPr/>
          <a:lstStyle/>
          <a:p>
            <a:r>
              <a:rPr lang="en-US" b="0" i="0" dirty="0">
                <a:effectLst/>
                <a:latin typeface="Arial" panose="020B0604020202020204" pitchFamily="34" charset="0"/>
              </a:rPr>
              <a:t>Shareholder/employees are eligible for some excludable fringe benefits. Benefits added to taxable wages on W-2 of more than 2% shareholders include accident and health plans, up to $50,000 of group health insurance, and meals and lodging furnished for the employer’s convenience.</a:t>
            </a:r>
            <a:endParaRPr lang="en-US" dirty="0"/>
          </a:p>
        </p:txBody>
      </p:sp>
    </p:spTree>
    <p:extLst>
      <p:ext uri="{BB962C8B-B14F-4D97-AF65-F5344CB8AC3E}">
        <p14:creationId xmlns:p14="http://schemas.microsoft.com/office/powerpoint/2010/main" val="36161705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07955-ECC1-4D6B-B5FB-F0EDB140CBC9}"/>
              </a:ext>
            </a:extLst>
          </p:cNvPr>
          <p:cNvSpPr>
            <a:spLocks noGrp="1"/>
          </p:cNvSpPr>
          <p:nvPr>
            <p:ph type="title"/>
          </p:nvPr>
        </p:nvSpPr>
        <p:spPr/>
        <p:txBody>
          <a:bodyPr>
            <a:normAutofit fontScale="90000"/>
          </a:bodyPr>
          <a:lstStyle/>
          <a:p>
            <a:r>
              <a:rPr lang="en-US" dirty="0"/>
              <a:t>Fringe Benefits – C Corporations</a:t>
            </a:r>
          </a:p>
        </p:txBody>
      </p:sp>
      <p:sp>
        <p:nvSpPr>
          <p:cNvPr id="3" name="Content Placeholder 2">
            <a:extLst>
              <a:ext uri="{FF2B5EF4-FFF2-40B4-BE49-F238E27FC236}">
                <a16:creationId xmlns:a16="http://schemas.microsoft.com/office/drawing/2014/main" id="{FC11722E-21DF-4E44-A800-CF197692459A}"/>
              </a:ext>
            </a:extLst>
          </p:cNvPr>
          <p:cNvSpPr>
            <a:spLocks noGrp="1"/>
          </p:cNvSpPr>
          <p:nvPr>
            <p:ph idx="1"/>
          </p:nvPr>
        </p:nvSpPr>
        <p:spPr>
          <a:xfrm>
            <a:off x="609600" y="1600200"/>
            <a:ext cx="10972800" cy="2554545"/>
          </a:xfrm>
        </p:spPr>
        <p:txBody>
          <a:bodyPr/>
          <a:lstStyle/>
          <a:p>
            <a:r>
              <a:rPr lang="en-US" b="0" i="0" dirty="0">
                <a:effectLst/>
                <a:latin typeface="Arial" panose="020B0604020202020204" pitchFamily="34" charset="0"/>
              </a:rPr>
              <a:t>Shareholder/employees eligible for excludable fringe benefits, generally to the same extent as any other employee, with exceptions under the nondiscrimination rules. Benefits can include health insurance and reimbursement, education, life insurance, etc.</a:t>
            </a:r>
            <a:endParaRPr lang="en-US" dirty="0"/>
          </a:p>
        </p:txBody>
      </p:sp>
    </p:spTree>
    <p:extLst>
      <p:ext uri="{BB962C8B-B14F-4D97-AF65-F5344CB8AC3E}">
        <p14:creationId xmlns:p14="http://schemas.microsoft.com/office/powerpoint/2010/main" val="9970057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579F42D2-DCA4-43D5-ADBC-C41BC74E7131}"/>
              </a:ext>
            </a:extLst>
          </p:cNvPr>
          <p:cNvSpPr>
            <a:spLocks noChangeArrowheads="1"/>
          </p:cNvSpPr>
          <p:nvPr/>
        </p:nvSpPr>
        <p:spPr bwMode="auto">
          <a:xfrm>
            <a:off x="1500794" y="112126"/>
            <a:ext cx="17801298" cy="704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1" name="Picture 10">
            <a:extLst>
              <a:ext uri="{FF2B5EF4-FFF2-40B4-BE49-F238E27FC236}">
                <a16:creationId xmlns:a16="http://schemas.microsoft.com/office/drawing/2014/main" id="{C646BB7B-7AAD-4722-8273-569A526730AD}"/>
              </a:ext>
            </a:extLst>
          </p:cNvPr>
          <p:cNvPicPr>
            <a:picLocks noChangeAspect="1"/>
          </p:cNvPicPr>
          <p:nvPr/>
        </p:nvPicPr>
        <p:blipFill>
          <a:blip r:embed="rId2"/>
          <a:stretch>
            <a:fillRect/>
          </a:stretch>
        </p:blipFill>
        <p:spPr>
          <a:xfrm>
            <a:off x="981792" y="50104"/>
            <a:ext cx="10353675" cy="6229350"/>
          </a:xfrm>
          <a:prstGeom prst="rect">
            <a:avLst/>
          </a:prstGeom>
        </p:spPr>
      </p:pic>
    </p:spTree>
    <p:extLst>
      <p:ext uri="{BB962C8B-B14F-4D97-AF65-F5344CB8AC3E}">
        <p14:creationId xmlns:p14="http://schemas.microsoft.com/office/powerpoint/2010/main" val="12397202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E165649-AE1B-4FCF-A6BF-62A677E946BB}"/>
              </a:ext>
            </a:extLst>
          </p:cNvPr>
          <p:cNvPicPr>
            <a:picLocks noChangeAspect="1"/>
          </p:cNvPicPr>
          <p:nvPr/>
        </p:nvPicPr>
        <p:blipFill>
          <a:blip r:embed="rId2"/>
          <a:stretch>
            <a:fillRect/>
          </a:stretch>
        </p:blipFill>
        <p:spPr>
          <a:xfrm>
            <a:off x="904875" y="358846"/>
            <a:ext cx="10382250" cy="5143500"/>
          </a:xfrm>
          <a:prstGeom prst="rect">
            <a:avLst/>
          </a:prstGeom>
        </p:spPr>
      </p:pic>
    </p:spTree>
    <p:extLst>
      <p:ext uri="{BB962C8B-B14F-4D97-AF65-F5344CB8AC3E}">
        <p14:creationId xmlns:p14="http://schemas.microsoft.com/office/powerpoint/2010/main" val="97827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Business Entities</a:t>
            </a:r>
          </a:p>
        </p:txBody>
      </p:sp>
      <p:sp>
        <p:nvSpPr>
          <p:cNvPr id="3" name="Content Placeholder 2"/>
          <p:cNvSpPr>
            <a:spLocks noGrp="1"/>
          </p:cNvSpPr>
          <p:nvPr>
            <p:ph idx="1"/>
          </p:nvPr>
        </p:nvSpPr>
        <p:spPr>
          <a:xfrm>
            <a:off x="609600" y="1600200"/>
            <a:ext cx="10972800" cy="2948499"/>
          </a:xfrm>
        </p:spPr>
        <p:txBody>
          <a:bodyPr/>
          <a:lstStyle/>
          <a:p>
            <a:r>
              <a:rPr lang="en-US" dirty="0"/>
              <a:t>Characteristics</a:t>
            </a:r>
          </a:p>
          <a:p>
            <a:r>
              <a:rPr lang="en-US" dirty="0"/>
              <a:t>Formation </a:t>
            </a:r>
          </a:p>
          <a:p>
            <a:r>
              <a:rPr lang="en-US" dirty="0"/>
              <a:t>Operation </a:t>
            </a:r>
          </a:p>
          <a:p>
            <a:r>
              <a:rPr lang="en-US" dirty="0"/>
              <a:t>Taxation  </a:t>
            </a:r>
          </a:p>
          <a:p>
            <a:r>
              <a:rPr lang="en-US" dirty="0"/>
              <a:t>Corporate Farming Law </a:t>
            </a:r>
          </a:p>
        </p:txBody>
      </p:sp>
    </p:spTree>
    <p:extLst>
      <p:ext uri="{BB962C8B-B14F-4D97-AF65-F5344CB8AC3E}">
        <p14:creationId xmlns:p14="http://schemas.microsoft.com/office/powerpoint/2010/main" val="31678415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8A4778-D86F-4C96-81CB-ABBC52186F37}"/>
              </a:ext>
            </a:extLst>
          </p:cNvPr>
          <p:cNvPicPr>
            <a:picLocks noChangeAspect="1"/>
          </p:cNvPicPr>
          <p:nvPr/>
        </p:nvPicPr>
        <p:blipFill>
          <a:blip r:embed="rId2"/>
          <a:stretch>
            <a:fillRect/>
          </a:stretch>
        </p:blipFill>
        <p:spPr>
          <a:xfrm>
            <a:off x="885825" y="651961"/>
            <a:ext cx="10420350" cy="4086225"/>
          </a:xfrm>
          <a:prstGeom prst="rect">
            <a:avLst/>
          </a:prstGeom>
        </p:spPr>
      </p:pic>
    </p:spTree>
    <p:extLst>
      <p:ext uri="{BB962C8B-B14F-4D97-AF65-F5344CB8AC3E}">
        <p14:creationId xmlns:p14="http://schemas.microsoft.com/office/powerpoint/2010/main" val="40908194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17FAC6-1E1B-4C23-9114-C03A2783F189}"/>
              </a:ext>
            </a:extLst>
          </p:cNvPr>
          <p:cNvPicPr>
            <a:picLocks noChangeAspect="1"/>
          </p:cNvPicPr>
          <p:nvPr/>
        </p:nvPicPr>
        <p:blipFill>
          <a:blip r:embed="rId2"/>
          <a:stretch>
            <a:fillRect/>
          </a:stretch>
        </p:blipFill>
        <p:spPr>
          <a:xfrm>
            <a:off x="890587" y="157162"/>
            <a:ext cx="10410825" cy="6543675"/>
          </a:xfrm>
          <a:prstGeom prst="rect">
            <a:avLst/>
          </a:prstGeom>
        </p:spPr>
      </p:pic>
    </p:spTree>
    <p:extLst>
      <p:ext uri="{BB962C8B-B14F-4D97-AF65-F5344CB8AC3E}">
        <p14:creationId xmlns:p14="http://schemas.microsoft.com/office/powerpoint/2010/main" val="17603256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6CD05-DA3E-4676-91A2-FACAE6EE589A}"/>
              </a:ext>
            </a:extLst>
          </p:cNvPr>
          <p:cNvSpPr>
            <a:spLocks noGrp="1"/>
          </p:cNvSpPr>
          <p:nvPr>
            <p:ph type="title"/>
          </p:nvPr>
        </p:nvSpPr>
        <p:spPr>
          <a:xfrm>
            <a:off x="609600" y="255029"/>
            <a:ext cx="10972800" cy="1227781"/>
          </a:xfrm>
        </p:spPr>
        <p:txBody>
          <a:bodyPr>
            <a:normAutofit fontScale="90000"/>
          </a:bodyPr>
          <a:lstStyle/>
          <a:p>
            <a:r>
              <a:rPr lang="en-US" dirty="0"/>
              <a:t>Review chart showing tax comparison of various entities</a:t>
            </a:r>
          </a:p>
        </p:txBody>
      </p:sp>
      <p:pic>
        <p:nvPicPr>
          <p:cNvPr id="4" name="Picture 3"/>
          <p:cNvPicPr>
            <a:picLocks noChangeAspect="1"/>
          </p:cNvPicPr>
          <p:nvPr/>
        </p:nvPicPr>
        <p:blipFill>
          <a:blip r:embed="rId3"/>
          <a:stretch>
            <a:fillRect/>
          </a:stretch>
        </p:blipFill>
        <p:spPr>
          <a:xfrm>
            <a:off x="728908" y="1482810"/>
            <a:ext cx="10853492" cy="4964452"/>
          </a:xfrm>
          <a:prstGeom prst="rect">
            <a:avLst/>
          </a:prstGeom>
        </p:spPr>
      </p:pic>
    </p:spTree>
    <p:extLst>
      <p:ext uri="{BB962C8B-B14F-4D97-AF65-F5344CB8AC3E}">
        <p14:creationId xmlns:p14="http://schemas.microsoft.com/office/powerpoint/2010/main" val="9003431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Introduce Case Study</a:t>
            </a:r>
          </a:p>
        </p:txBody>
      </p:sp>
      <p:pic>
        <p:nvPicPr>
          <p:cNvPr id="4" name="Content Placeholder 3">
            <a:extLst>
              <a:ext uri="{FF2B5EF4-FFF2-40B4-BE49-F238E27FC236}">
                <a16:creationId xmlns:a16="http://schemas.microsoft.com/office/drawing/2014/main" id="{CA5848A4-7F70-49D1-A1FF-D0156981A1DE}"/>
              </a:ext>
            </a:extLst>
          </p:cNvPr>
          <p:cNvPicPr>
            <a:picLocks noGrp="1" noChangeAspect="1"/>
          </p:cNvPicPr>
          <p:nvPr>
            <p:ph idx="1"/>
          </p:nvPr>
        </p:nvPicPr>
        <p:blipFill>
          <a:blip r:embed="rId3"/>
          <a:stretch>
            <a:fillRect/>
          </a:stretch>
        </p:blipFill>
        <p:spPr>
          <a:xfrm>
            <a:off x="2319304" y="1611351"/>
            <a:ext cx="7553392" cy="4120376"/>
          </a:xfrm>
          <a:prstGeom prst="rect">
            <a:avLst/>
          </a:prstGeom>
        </p:spPr>
      </p:pic>
    </p:spTree>
    <p:extLst>
      <p:ext uri="{BB962C8B-B14F-4D97-AF65-F5344CB8AC3E}">
        <p14:creationId xmlns:p14="http://schemas.microsoft.com/office/powerpoint/2010/main" val="17237237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43732" y="97077"/>
            <a:ext cx="10340623" cy="1067334"/>
          </a:xfrm>
        </p:spPr>
        <p:txBody>
          <a:bodyPr>
            <a:normAutofit/>
          </a:bodyPr>
          <a:lstStyle/>
          <a:p>
            <a:r>
              <a:rPr lang="en-US" dirty="0"/>
              <a:t>Case Study Farm Families</a:t>
            </a:r>
          </a:p>
        </p:txBody>
      </p:sp>
      <p:sp>
        <p:nvSpPr>
          <p:cNvPr id="7" name="Subtitle 6"/>
          <p:cNvSpPr>
            <a:spLocks noGrp="1"/>
          </p:cNvSpPr>
          <p:nvPr>
            <p:ph type="subTitle" idx="1"/>
          </p:nvPr>
        </p:nvSpPr>
        <p:spPr>
          <a:xfrm>
            <a:off x="743732" y="923113"/>
            <a:ext cx="10306755" cy="452968"/>
          </a:xfrm>
        </p:spPr>
        <p:txBody>
          <a:bodyPr/>
          <a:lstStyle/>
          <a:p>
            <a:r>
              <a:rPr lang="en-US" dirty="0">
                <a:solidFill>
                  <a:schemeClr val="tx1">
                    <a:lumMod val="50000"/>
                  </a:schemeClr>
                </a:solidFill>
              </a:rPr>
              <a:t>Brother and Sister with separate farms but also farm together.</a:t>
            </a:r>
          </a:p>
        </p:txBody>
      </p:sp>
      <p:pic>
        <p:nvPicPr>
          <p:cNvPr id="2" name="Picture 1">
            <a:extLst>
              <a:ext uri="{FF2B5EF4-FFF2-40B4-BE49-F238E27FC236}">
                <a16:creationId xmlns:a16="http://schemas.microsoft.com/office/drawing/2014/main" id="{E517AACC-D6D8-4A6B-BCC7-754AC971A451}"/>
              </a:ext>
            </a:extLst>
          </p:cNvPr>
          <p:cNvPicPr>
            <a:picLocks noChangeAspect="1"/>
          </p:cNvPicPr>
          <p:nvPr/>
        </p:nvPicPr>
        <p:blipFill>
          <a:blip r:embed="rId3"/>
          <a:stretch>
            <a:fillRect/>
          </a:stretch>
        </p:blipFill>
        <p:spPr>
          <a:xfrm>
            <a:off x="1573486" y="1907585"/>
            <a:ext cx="3331388" cy="3374278"/>
          </a:xfrm>
          <a:prstGeom prst="rect">
            <a:avLst/>
          </a:prstGeom>
        </p:spPr>
      </p:pic>
      <p:sp>
        <p:nvSpPr>
          <p:cNvPr id="8" name="TextBox 7">
            <a:extLst>
              <a:ext uri="{FF2B5EF4-FFF2-40B4-BE49-F238E27FC236}">
                <a16:creationId xmlns:a16="http://schemas.microsoft.com/office/drawing/2014/main" id="{8C4FE314-CFD8-44DC-A1F6-B7607DCF1A57}"/>
              </a:ext>
            </a:extLst>
          </p:cNvPr>
          <p:cNvSpPr txBox="1"/>
          <p:nvPr/>
        </p:nvSpPr>
        <p:spPr>
          <a:xfrm>
            <a:off x="3486508" y="5713842"/>
            <a:ext cx="1910861"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5C5A5A"/>
                </a:solidFill>
                <a:effectLst/>
                <a:uLnTx/>
                <a:uFillTx/>
                <a:latin typeface="Arial" charset="0"/>
                <a:ea typeface="Geneva" charset="-128"/>
                <a:cs typeface="+mn-cs"/>
              </a:rPr>
              <a:t>Photo credit: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5C5A5A"/>
                </a:solidFill>
                <a:effectLst/>
                <a:uLnTx/>
                <a:uFillTx/>
                <a:latin typeface="Arial" charset="0"/>
                <a:ea typeface="Geneva" charset="-128"/>
                <a:cs typeface="+mn-cs"/>
              </a:rPr>
              <a:t> Scott Streble</a:t>
            </a:r>
          </a:p>
        </p:txBody>
      </p:sp>
      <p:pic>
        <p:nvPicPr>
          <p:cNvPr id="4" name="Picture 3">
            <a:extLst>
              <a:ext uri="{FF2B5EF4-FFF2-40B4-BE49-F238E27FC236}">
                <a16:creationId xmlns:a16="http://schemas.microsoft.com/office/drawing/2014/main" id="{3C986C1D-AD97-41F2-95E1-1DD1C304F27F}"/>
              </a:ext>
            </a:extLst>
          </p:cNvPr>
          <p:cNvPicPr>
            <a:picLocks noChangeAspect="1"/>
          </p:cNvPicPr>
          <p:nvPr/>
        </p:nvPicPr>
        <p:blipFill>
          <a:blip r:embed="rId4"/>
          <a:stretch>
            <a:fillRect/>
          </a:stretch>
        </p:blipFill>
        <p:spPr>
          <a:xfrm>
            <a:off x="6350024" y="1907585"/>
            <a:ext cx="4101408" cy="3374278"/>
          </a:xfrm>
          <a:prstGeom prst="rect">
            <a:avLst/>
          </a:prstGeom>
        </p:spPr>
      </p:pic>
      <p:sp>
        <p:nvSpPr>
          <p:cNvPr id="9" name="TextBox 8">
            <a:extLst>
              <a:ext uri="{FF2B5EF4-FFF2-40B4-BE49-F238E27FC236}">
                <a16:creationId xmlns:a16="http://schemas.microsoft.com/office/drawing/2014/main" id="{324732D8-B668-49E0-AFF1-C061D327EED5}"/>
              </a:ext>
            </a:extLst>
          </p:cNvPr>
          <p:cNvSpPr txBox="1"/>
          <p:nvPr/>
        </p:nvSpPr>
        <p:spPr>
          <a:xfrm>
            <a:off x="7431570" y="5713842"/>
            <a:ext cx="3019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1" i="0" u="none" strike="noStrike" kern="1200" cap="none" spc="0" normalizeH="0" baseline="0" noProof="0" dirty="0">
                <a:ln>
                  <a:noFill/>
                </a:ln>
                <a:solidFill>
                  <a:srgbClr val="5C5A5A"/>
                </a:solidFill>
                <a:effectLst/>
                <a:uLnTx/>
                <a:uFillTx/>
                <a:latin typeface="Arial" charset="0"/>
                <a:ea typeface="Geneva" charset="-128"/>
                <a:cs typeface="+mn-cs"/>
              </a:rPr>
              <a:t>Photo credit:</a:t>
            </a:r>
            <a:r>
              <a:rPr kumimoji="0" lang="en-US" sz="1200" b="0" i="0" u="none" strike="noStrike" kern="1200" cap="none" spc="0" normalizeH="0" baseline="0" noProof="0" dirty="0">
                <a:ln>
                  <a:noFill/>
                </a:ln>
                <a:solidFill>
                  <a:srgbClr val="5C5A5A"/>
                </a:solidFill>
                <a:effectLst/>
                <a:uLnTx/>
                <a:uFillTx/>
                <a:latin typeface="Arial" charset="0"/>
                <a:ea typeface="Geneva" charset="-128"/>
                <a:cs typeface="+mn-cs"/>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5C5A5A"/>
                </a:solidFill>
                <a:effectLst/>
                <a:uLnTx/>
                <a:uFillTx/>
                <a:latin typeface="Arial" charset="0"/>
                <a:ea typeface="Geneva" charset="-128"/>
                <a:cs typeface="+mn-cs"/>
              </a:rPr>
              <a:t>CT Ryan Photography</a:t>
            </a:r>
          </a:p>
        </p:txBody>
      </p:sp>
    </p:spTree>
    <p:extLst>
      <p:ext uri="{BB962C8B-B14F-4D97-AF65-F5344CB8AC3E}">
        <p14:creationId xmlns:p14="http://schemas.microsoft.com/office/powerpoint/2010/main" val="28131204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986242"/>
            <a:ext cx="10363200" cy="1350432"/>
          </a:xfrm>
          <a:prstGeom prst="rect">
            <a:avLst/>
          </a:prstGeom>
        </p:spPr>
        <p:txBody>
          <a:bodyPr>
            <a:normAutofit fontScale="90000"/>
          </a:bodyPr>
          <a:lstStyle/>
          <a:p>
            <a:r>
              <a:rPr lang="en-US" b="0" dirty="0"/>
              <a:t>Each family has own operation but share some equipment like combine as an informal partnership.  Brother farms 1100 acres with $166,000 net farm income.</a:t>
            </a:r>
          </a:p>
        </p:txBody>
      </p:sp>
    </p:spTree>
    <p:extLst>
      <p:ext uri="{BB962C8B-B14F-4D97-AF65-F5344CB8AC3E}">
        <p14:creationId xmlns:p14="http://schemas.microsoft.com/office/powerpoint/2010/main" val="39029667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945299"/>
            <a:ext cx="10363200" cy="1350432"/>
          </a:xfrm>
          <a:prstGeom prst="rect">
            <a:avLst/>
          </a:prstGeom>
        </p:spPr>
        <p:txBody>
          <a:bodyPr>
            <a:normAutofit fontScale="90000"/>
          </a:bodyPr>
          <a:lstStyle/>
          <a:p>
            <a:r>
              <a:rPr lang="en-US" b="0" dirty="0"/>
              <a:t>Sister has son starting to farm with her, but only has hog barn as own operation, son has off farm job.  Sister farms 1000 acres with $150,000 net farm income.  Son has $16,000 net farm income.</a:t>
            </a:r>
          </a:p>
        </p:txBody>
      </p:sp>
    </p:spTree>
    <p:extLst>
      <p:ext uri="{BB962C8B-B14F-4D97-AF65-F5344CB8AC3E}">
        <p14:creationId xmlns:p14="http://schemas.microsoft.com/office/powerpoint/2010/main" val="38433387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9984D8-DFCE-4596-AE79-5B8FECDDDF3E}"/>
              </a:ext>
            </a:extLst>
          </p:cNvPr>
          <p:cNvPicPr>
            <a:picLocks noChangeAspect="1"/>
          </p:cNvPicPr>
          <p:nvPr/>
        </p:nvPicPr>
        <p:blipFill>
          <a:blip r:embed="rId2"/>
          <a:stretch>
            <a:fillRect/>
          </a:stretch>
        </p:blipFill>
        <p:spPr>
          <a:xfrm>
            <a:off x="2488425" y="517357"/>
            <a:ext cx="7215149" cy="5414211"/>
          </a:xfrm>
          <a:prstGeom prst="rect">
            <a:avLst/>
          </a:prstGeom>
        </p:spPr>
      </p:pic>
    </p:spTree>
    <p:extLst>
      <p:ext uri="{BB962C8B-B14F-4D97-AF65-F5344CB8AC3E}">
        <p14:creationId xmlns:p14="http://schemas.microsoft.com/office/powerpoint/2010/main" val="29801384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66240"/>
            <a:ext cx="10972800" cy="668338"/>
          </a:xfrm>
        </p:spPr>
        <p:txBody>
          <a:bodyPr>
            <a:normAutofit fontScale="90000"/>
          </a:bodyPr>
          <a:lstStyle/>
          <a:p>
            <a:r>
              <a:rPr lang="en-US" dirty="0"/>
              <a:t>References</a:t>
            </a:r>
            <a:br>
              <a:rPr lang="en-US" dirty="0"/>
            </a:br>
            <a:endParaRPr lang="en-US" dirty="0"/>
          </a:p>
        </p:txBody>
      </p:sp>
      <p:sp>
        <p:nvSpPr>
          <p:cNvPr id="3" name="Content Placeholder 2"/>
          <p:cNvSpPr>
            <a:spLocks noGrp="1"/>
          </p:cNvSpPr>
          <p:nvPr>
            <p:ph idx="1"/>
          </p:nvPr>
        </p:nvSpPr>
        <p:spPr>
          <a:xfrm>
            <a:off x="609600" y="1155356"/>
            <a:ext cx="10972800" cy="5078313"/>
          </a:xfrm>
        </p:spPr>
        <p:txBody>
          <a:bodyPr/>
          <a:lstStyle/>
          <a:p>
            <a:r>
              <a:rPr lang="en-US" sz="2000" dirty="0"/>
              <a:t>Anderson, Kenneth E., Thomas R. Pope, Timothy J. Rupert, Anna C. Fowler, Richard J. Joseph, Michael S. Schadewald, David S. Hulse, LeAnn Luna, and William J. Moser. 2018. Pearson's Federal Taxation. New York, NY: Pearson.</a:t>
            </a:r>
          </a:p>
          <a:p>
            <a:r>
              <a:rPr lang="en-US" sz="2000" dirty="0"/>
              <a:t>Armstong, Rachel, Erin Hannum, and Lisa Schlesslinger. 2017. Farmers' Guide to Business Structures. College Park, MD: University of Maryland Printing Services.</a:t>
            </a:r>
          </a:p>
          <a:p>
            <a:r>
              <a:rPr lang="en-US" sz="2000" dirty="0"/>
              <a:t>Clifford, Dennis, and Ralph Warner, J.D. 2017. Form a Partnership The Complete Legal Guide. Berkeley, CA: Nolo.</a:t>
            </a:r>
          </a:p>
          <a:p>
            <a:r>
              <a:rPr lang="en-US" sz="2000" dirty="0"/>
              <a:t>Cornelisse, Sarah A, Keith Dickinson, Jeffrey Hyde, Lynn F. Kime, Winifred W. McGee, and Dana J. Ollendyke. 2011. Your Future in Focus The Business Planning Guide for Agricultural Entreperneurs. State College, PA: Penn State University.</a:t>
            </a:r>
          </a:p>
          <a:p>
            <a:r>
              <a:rPr lang="en-US" sz="2000" dirty="0"/>
              <a:t>Daily, Frederick W. 2019. Tax Savy for Small Business A Complete Tax Strategy Guide. Berkeley: CA.</a:t>
            </a:r>
          </a:p>
          <a:p>
            <a:r>
              <a:rPr lang="en-US" sz="2000" dirty="0"/>
              <a:t>Foundation, Land Grant University Tax Education. 2020. National Income Tax Workbook. Edited by Lori Miller. Waco, TX: Integ, Inc.</a:t>
            </a:r>
          </a:p>
          <a:p>
            <a:endParaRPr lang="en-US" sz="2000" dirty="0"/>
          </a:p>
        </p:txBody>
      </p:sp>
    </p:spTree>
    <p:extLst>
      <p:ext uri="{BB962C8B-B14F-4D97-AF65-F5344CB8AC3E}">
        <p14:creationId xmlns:p14="http://schemas.microsoft.com/office/powerpoint/2010/main" val="15527031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66240"/>
            <a:ext cx="10972800" cy="668338"/>
          </a:xfrm>
        </p:spPr>
        <p:txBody>
          <a:bodyPr>
            <a:normAutofit fontScale="90000"/>
          </a:bodyPr>
          <a:lstStyle/>
          <a:p>
            <a:r>
              <a:rPr lang="en-US" dirty="0"/>
              <a:t>References</a:t>
            </a:r>
            <a:br>
              <a:rPr lang="en-US" dirty="0"/>
            </a:br>
            <a:endParaRPr lang="en-US" dirty="0"/>
          </a:p>
        </p:txBody>
      </p:sp>
      <p:sp>
        <p:nvSpPr>
          <p:cNvPr id="3" name="Content Placeholder 2"/>
          <p:cNvSpPr>
            <a:spLocks noGrp="1"/>
          </p:cNvSpPr>
          <p:nvPr>
            <p:ph idx="1"/>
          </p:nvPr>
        </p:nvSpPr>
        <p:spPr>
          <a:xfrm>
            <a:off x="609600" y="1155356"/>
            <a:ext cx="10972800" cy="4462760"/>
          </a:xfrm>
        </p:spPr>
        <p:txBody>
          <a:bodyPr/>
          <a:lstStyle/>
          <a:p>
            <a:r>
              <a:rPr lang="en-US" sz="2000" dirty="0"/>
              <a:t>Harl, Neil E. 2020. Agricultural Law Manual. Release No. 64 - May 2020. Ames, IA: Agricultural Law Press.</a:t>
            </a:r>
          </a:p>
          <a:p>
            <a:r>
              <a:rPr lang="en-US" sz="2000" dirty="0"/>
              <a:t>Jamison, Robert W., and Linda M. Johnson. 2020. Essentials of Federal Income Taxation For Individuals and Business. Riverwoods, IL: Wolters Kluwer.</a:t>
            </a:r>
          </a:p>
          <a:p>
            <a:r>
              <a:rPr lang="en-US" sz="2000" dirty="0"/>
              <a:t>Kunkel, Phillip L., and Alyssa R. Brandvold. n.d. Farm Legal Series: Choosing the Right Business Entity. St. Paul, MN. https://conservancy.umn.edu/handle/11299/213013.</a:t>
            </a:r>
          </a:p>
          <a:p>
            <a:r>
              <a:rPr lang="en-US" sz="2000" dirty="0"/>
              <a:t>Kunkel, Phillip L., and Jeffrey A. Peterson. n.d. Farm Legal Series: Landowner Liability in Minnesota. St. Paul, MN. https://conservancy.umn.edu/handle/11299/213007.</a:t>
            </a:r>
          </a:p>
          <a:p>
            <a:r>
              <a:rPr lang="en-US" sz="2000" dirty="0"/>
              <a:t>Kunkel, Phillip L., and Jeffrey A. Peterson. 2020. Farm Legal Series: Managing Counterparty Risk. St. Paul, MN, April. https://conservancy.umn.edu/handle/11299/213006.</a:t>
            </a:r>
          </a:p>
          <a:p>
            <a:r>
              <a:rPr lang="en-US" sz="2000" dirty="0"/>
              <a:t>Kunkel, Phillip L., and Jeffrey A. Peterson. n.d. Farm Legal Series: Restrictions on Farm Entities. St. Paul, MN. https://conservancy.umn.edu/handle/11299/213026.</a:t>
            </a:r>
          </a:p>
          <a:p>
            <a:pPr marL="0" indent="0">
              <a:buNone/>
            </a:pPr>
            <a:endParaRPr lang="en-US" sz="2000" dirty="0"/>
          </a:p>
        </p:txBody>
      </p:sp>
    </p:spTree>
    <p:extLst>
      <p:ext uri="{BB962C8B-B14F-4D97-AF65-F5344CB8AC3E}">
        <p14:creationId xmlns:p14="http://schemas.microsoft.com/office/powerpoint/2010/main" val="1843148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965F8-E6B0-4391-B544-0F2E9550A26E}"/>
              </a:ext>
            </a:extLst>
          </p:cNvPr>
          <p:cNvSpPr>
            <a:spLocks noGrp="1"/>
          </p:cNvSpPr>
          <p:nvPr>
            <p:ph type="ctrTitle"/>
          </p:nvPr>
        </p:nvSpPr>
        <p:spPr/>
        <p:txBody>
          <a:bodyPr/>
          <a:lstStyle/>
          <a:p>
            <a:r>
              <a:rPr lang="en-US" dirty="0"/>
              <a:t>Sole Proprietorships</a:t>
            </a:r>
          </a:p>
        </p:txBody>
      </p:sp>
      <p:sp>
        <p:nvSpPr>
          <p:cNvPr id="3" name="Subtitle 2">
            <a:extLst>
              <a:ext uri="{FF2B5EF4-FFF2-40B4-BE49-F238E27FC236}">
                <a16:creationId xmlns:a16="http://schemas.microsoft.com/office/drawing/2014/main" id="{F995AB52-A7A6-4084-BD25-89BF50CD82A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5605396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66240"/>
            <a:ext cx="10972800" cy="668338"/>
          </a:xfrm>
        </p:spPr>
        <p:txBody>
          <a:bodyPr>
            <a:normAutofit fontScale="90000"/>
          </a:bodyPr>
          <a:lstStyle/>
          <a:p>
            <a:r>
              <a:rPr lang="en-US" dirty="0"/>
              <a:t>References</a:t>
            </a:r>
            <a:br>
              <a:rPr lang="en-US" dirty="0"/>
            </a:br>
            <a:endParaRPr lang="en-US" dirty="0"/>
          </a:p>
        </p:txBody>
      </p:sp>
      <p:sp>
        <p:nvSpPr>
          <p:cNvPr id="3" name="Content Placeholder 2"/>
          <p:cNvSpPr>
            <a:spLocks noGrp="1"/>
          </p:cNvSpPr>
          <p:nvPr>
            <p:ph idx="1"/>
          </p:nvPr>
        </p:nvSpPr>
        <p:spPr>
          <a:xfrm>
            <a:off x="609600" y="1155356"/>
            <a:ext cx="10972800" cy="4585871"/>
          </a:xfrm>
        </p:spPr>
        <p:txBody>
          <a:bodyPr/>
          <a:lstStyle/>
          <a:p>
            <a:pPr marL="0" indent="0">
              <a:buNone/>
            </a:pPr>
            <a:r>
              <a:rPr lang="en-US" sz="2000" dirty="0"/>
              <a:t>Mancuso, Anthony. 2019. LLC or Corporation? Choose the Right Form for Your Business. Berkeley, CA: Nolo.</a:t>
            </a:r>
          </a:p>
          <a:p>
            <a:pPr marL="0" indent="0">
              <a:buNone/>
            </a:pPr>
            <a:r>
              <a:rPr lang="en-US" sz="2000" dirty="0"/>
              <a:t>Olson, Kent D. 2004. Farm Management Principles and Strategies. Ames, Iowa: Iowa State Press.</a:t>
            </a:r>
          </a:p>
          <a:p>
            <a:pPr marL="0" indent="0">
              <a:buNone/>
            </a:pPr>
            <a:r>
              <a:rPr lang="en-US" sz="2000" dirty="0"/>
              <a:t>2020. The Tax Book Web Library. Accessed January 24, 2021. https://thetaxbook.net/thetaxbook-federal-2020.</a:t>
            </a:r>
          </a:p>
          <a:p>
            <a:pPr marL="0" indent="0">
              <a:buNone/>
            </a:pPr>
            <a:endParaRPr lang="en-US" sz="2000" dirty="0"/>
          </a:p>
          <a:p>
            <a:pPr marL="0" indent="0">
              <a:buNone/>
            </a:pPr>
            <a:endParaRPr lang="en-US" sz="2000" dirty="0"/>
          </a:p>
          <a:p>
            <a:pPr marL="0" indent="0">
              <a:buNone/>
            </a:pPr>
            <a:r>
              <a:rPr lang="en-US" sz="2000" dirty="0"/>
              <a:t>University of Minnesota Extension Farm Legal Series. </a:t>
            </a:r>
            <a:r>
              <a:rPr lang="en-US" sz="2000" dirty="0">
                <a:hlinkClick r:id="rId2"/>
              </a:rPr>
              <a:t>https://extension.umn.edu/business/ag-taxes</a:t>
            </a:r>
            <a:endParaRPr lang="en-US" sz="2000" dirty="0"/>
          </a:p>
          <a:p>
            <a:pPr marL="0" indent="0">
              <a:buNone/>
            </a:pPr>
            <a:endParaRPr lang="en-US" sz="2000" dirty="0"/>
          </a:p>
          <a:p>
            <a:pPr marL="0" indent="0">
              <a:buNone/>
            </a:pPr>
            <a:r>
              <a:rPr lang="en-US" sz="2000" dirty="0"/>
              <a:t>Farm Commons. </a:t>
            </a:r>
            <a:r>
              <a:rPr lang="en-US" sz="2000" dirty="0">
                <a:hlinkClick r:id="rId3"/>
              </a:rPr>
              <a:t>https://farmcommons.org/</a:t>
            </a:r>
            <a:endParaRPr lang="en-US" sz="2000" dirty="0"/>
          </a:p>
          <a:p>
            <a:pPr marL="0" indent="0">
              <a:buNone/>
            </a:pPr>
            <a:endParaRPr lang="en-US" sz="2000" dirty="0"/>
          </a:p>
        </p:txBody>
      </p:sp>
    </p:spTree>
    <p:extLst>
      <p:ext uri="{BB962C8B-B14F-4D97-AF65-F5344CB8AC3E}">
        <p14:creationId xmlns:p14="http://schemas.microsoft.com/office/powerpoint/2010/main" val="33999914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8"/>
          <p:cNvSpPr>
            <a:spLocks noGrp="1"/>
          </p:cNvSpPr>
          <p:nvPr>
            <p:ph type="ctrTitle"/>
          </p:nvPr>
        </p:nvSpPr>
        <p:spPr bwMode="auto">
          <a:xfrm>
            <a:off x="969036" y="2019691"/>
            <a:ext cx="8302625" cy="769938"/>
          </a:xfrm>
          <a:noFill/>
          <a:ln>
            <a:miter lim="800000"/>
            <a:headEnd/>
            <a:tailEnd/>
          </a:ln>
        </p:spPr>
        <p:txBody>
          <a:bodyPr vert="horz" wrap="square" lIns="91440" tIns="45720" rIns="91440" bIns="45720" numCol="1" rtlCol="0" anchor="t" anchorCtr="0" compatLnSpc="1">
            <a:prstTxWarp prst="textNoShape">
              <a:avLst/>
            </a:prstTxWarp>
            <a:spAutoFit/>
          </a:bodyPr>
          <a:lstStyle/>
          <a:p>
            <a:pPr eaLnBrk="1" hangingPunct="1"/>
            <a:r>
              <a:rPr lang="en-US" dirty="0"/>
              <a:t>Wrap Up and Evaluation</a:t>
            </a:r>
          </a:p>
        </p:txBody>
      </p:sp>
    </p:spTree>
    <p:extLst>
      <p:ext uri="{BB962C8B-B14F-4D97-AF65-F5344CB8AC3E}">
        <p14:creationId xmlns:p14="http://schemas.microsoft.com/office/powerpoint/2010/main" val="5614762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Acknowledgements</a:t>
            </a:r>
          </a:p>
        </p:txBody>
      </p:sp>
      <p:sp>
        <p:nvSpPr>
          <p:cNvPr id="3" name="Content Placeholder 2"/>
          <p:cNvSpPr>
            <a:spLocks noGrp="1"/>
          </p:cNvSpPr>
          <p:nvPr>
            <p:ph idx="1"/>
          </p:nvPr>
        </p:nvSpPr>
        <p:spPr>
          <a:xfrm>
            <a:off x="609600" y="1600200"/>
            <a:ext cx="10972800" cy="2160591"/>
          </a:xfrm>
        </p:spPr>
        <p:txBody>
          <a:bodyPr/>
          <a:lstStyle/>
          <a:p>
            <a:r>
              <a:rPr lang="en-US" dirty="0"/>
              <a:t>Rachel Armstrong, Founder and Executive Director, Farm Commons</a:t>
            </a:r>
          </a:p>
          <a:p>
            <a:r>
              <a:rPr lang="en-US" dirty="0"/>
              <a:t>Minnesota State University Farm Business Management Program</a:t>
            </a:r>
          </a:p>
        </p:txBody>
      </p:sp>
      <p:pic>
        <p:nvPicPr>
          <p:cNvPr id="4" name="Picture 3"/>
          <p:cNvPicPr>
            <a:picLocks noChangeAspect="1"/>
          </p:cNvPicPr>
          <p:nvPr/>
        </p:nvPicPr>
        <p:blipFill>
          <a:blip r:embed="rId2"/>
          <a:stretch>
            <a:fillRect/>
          </a:stretch>
        </p:blipFill>
        <p:spPr>
          <a:xfrm>
            <a:off x="4759024" y="4177563"/>
            <a:ext cx="6636830" cy="906015"/>
          </a:xfrm>
          <a:prstGeom prst="rect">
            <a:avLst/>
          </a:prstGeom>
        </p:spPr>
      </p:pic>
      <p:pic>
        <p:nvPicPr>
          <p:cNvPr id="5" name="Picture 4"/>
          <p:cNvPicPr>
            <a:picLocks noChangeAspect="1"/>
          </p:cNvPicPr>
          <p:nvPr/>
        </p:nvPicPr>
        <p:blipFill>
          <a:blip r:embed="rId3"/>
          <a:stretch>
            <a:fillRect/>
          </a:stretch>
        </p:blipFill>
        <p:spPr>
          <a:xfrm>
            <a:off x="776794" y="4177563"/>
            <a:ext cx="2871889" cy="1064138"/>
          </a:xfrm>
          <a:prstGeom prst="rect">
            <a:avLst/>
          </a:prstGeom>
        </p:spPr>
      </p:pic>
    </p:spTree>
    <p:extLst>
      <p:ext uri="{BB962C8B-B14F-4D97-AF65-F5344CB8AC3E}">
        <p14:creationId xmlns:p14="http://schemas.microsoft.com/office/powerpoint/2010/main" val="37867839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49300"/>
            <a:ext cx="10972800" cy="1221168"/>
          </a:xfrm>
        </p:spPr>
        <p:txBody>
          <a:bodyPr>
            <a:normAutofit/>
          </a:bodyPr>
          <a:lstStyle/>
          <a:p>
            <a:r>
              <a:rPr lang="en-US" sz="3200" dirty="0">
                <a:solidFill>
                  <a:schemeClr val="bg1">
                    <a:lumMod val="50000"/>
                  </a:schemeClr>
                </a:solidFill>
              </a:rPr>
              <a:t>This material is based upon work supported by USDA/NIFA under Award Number 25-6324-0187-109</a:t>
            </a:r>
          </a:p>
        </p:txBody>
      </p:sp>
      <p:pic>
        <p:nvPicPr>
          <p:cNvPr id="4" name="Picture 3"/>
          <p:cNvPicPr>
            <a:picLocks noChangeAspect="1"/>
          </p:cNvPicPr>
          <p:nvPr/>
        </p:nvPicPr>
        <p:blipFill>
          <a:blip r:embed="rId2"/>
          <a:stretch>
            <a:fillRect/>
          </a:stretch>
        </p:blipFill>
        <p:spPr>
          <a:xfrm>
            <a:off x="1092059" y="2888466"/>
            <a:ext cx="4873872" cy="1593382"/>
          </a:xfrm>
          <a:prstGeom prst="rect">
            <a:avLst/>
          </a:prstGeom>
        </p:spPr>
      </p:pic>
      <p:pic>
        <p:nvPicPr>
          <p:cNvPr id="5" name="Picture 4"/>
          <p:cNvPicPr>
            <a:picLocks noChangeAspect="1"/>
          </p:cNvPicPr>
          <p:nvPr/>
        </p:nvPicPr>
        <p:blipFill>
          <a:blip r:embed="rId3"/>
          <a:stretch>
            <a:fillRect/>
          </a:stretch>
        </p:blipFill>
        <p:spPr>
          <a:xfrm>
            <a:off x="6915674" y="2849828"/>
            <a:ext cx="4119864" cy="1696413"/>
          </a:xfrm>
          <a:prstGeom prst="rect">
            <a:avLst/>
          </a:prstGeom>
        </p:spPr>
      </p:pic>
    </p:spTree>
    <p:extLst>
      <p:ext uri="{BB962C8B-B14F-4D97-AF65-F5344CB8AC3E}">
        <p14:creationId xmlns:p14="http://schemas.microsoft.com/office/powerpoint/2010/main" val="22429817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Business Entity Program Contact</a:t>
            </a:r>
          </a:p>
        </p:txBody>
      </p:sp>
      <p:sp>
        <p:nvSpPr>
          <p:cNvPr id="3" name="Content Placeholder 2"/>
          <p:cNvSpPr>
            <a:spLocks noGrp="1"/>
          </p:cNvSpPr>
          <p:nvPr>
            <p:ph idx="1"/>
          </p:nvPr>
        </p:nvSpPr>
        <p:spPr>
          <a:xfrm>
            <a:off x="609600" y="2295659"/>
            <a:ext cx="10972800" cy="1975926"/>
          </a:xfrm>
        </p:spPr>
        <p:txBody>
          <a:bodyPr/>
          <a:lstStyle/>
          <a:p>
            <a:pPr marL="0" indent="0">
              <a:buNone/>
            </a:pPr>
            <a:r>
              <a:rPr lang="en-US" sz="3600" b="1" dirty="0"/>
              <a:t>C. Robert (Rob)Holcomb</a:t>
            </a:r>
          </a:p>
          <a:p>
            <a:pPr marL="0" indent="0">
              <a:buNone/>
            </a:pPr>
            <a:r>
              <a:rPr lang="en-US" sz="3600" b="1" dirty="0"/>
              <a:t>507-337-2807</a:t>
            </a:r>
          </a:p>
          <a:p>
            <a:pPr marL="0" indent="0">
              <a:buNone/>
            </a:pPr>
            <a:r>
              <a:rPr lang="en-US" sz="3600" b="1" dirty="0"/>
              <a:t>holcombr@umn.edu</a:t>
            </a:r>
          </a:p>
        </p:txBody>
      </p:sp>
    </p:spTree>
    <p:extLst>
      <p:ext uri="{BB962C8B-B14F-4D97-AF65-F5344CB8AC3E}">
        <p14:creationId xmlns:p14="http://schemas.microsoft.com/office/powerpoint/2010/main" val="27134569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440207"/>
            <a:ext cx="10972800" cy="668338"/>
          </a:xfrm>
        </p:spPr>
        <p:txBody>
          <a:bodyPr>
            <a:normAutofit fontScale="90000"/>
          </a:bodyPr>
          <a:lstStyle/>
          <a:p>
            <a:pPr eaLnBrk="1" hangingPunct="1">
              <a:defRPr/>
            </a:pPr>
            <a:r>
              <a:rPr lang="en-US" dirty="0"/>
              <a:t>Additional Ag Business Management Educator Contacts:</a:t>
            </a:r>
          </a:p>
        </p:txBody>
      </p:sp>
      <p:sp>
        <p:nvSpPr>
          <p:cNvPr id="15363" name="Content Placeholder 7"/>
          <p:cNvSpPr>
            <a:spLocks noGrp="1"/>
          </p:cNvSpPr>
          <p:nvPr>
            <p:ph idx="1"/>
          </p:nvPr>
        </p:nvSpPr>
        <p:spPr bwMode="auto">
          <a:xfrm>
            <a:off x="609600" y="2308540"/>
            <a:ext cx="10972800" cy="1175706"/>
          </a:xfrm>
          <a:noFill/>
          <a:ln>
            <a:miter lim="800000"/>
            <a:headEnd/>
            <a:tailEnd/>
          </a:ln>
        </p:spPr>
        <p:txBody>
          <a:bodyPr vert="horz" wrap="square" lIns="91440" tIns="45720" rIns="91440" bIns="45720" numCol="1" anchor="t" anchorCtr="0" compatLnSpc="1">
            <a:prstTxWarp prst="textNoShape">
              <a:avLst/>
            </a:prstTxWarp>
            <a:spAutoFit/>
          </a:bodyPr>
          <a:lstStyle/>
          <a:p>
            <a:r>
              <a:rPr lang="en-US" dirty="0"/>
              <a:t>Dave Bau (bauxx003@umn.edu)</a:t>
            </a:r>
          </a:p>
          <a:p>
            <a:r>
              <a:rPr lang="en-US" dirty="0"/>
              <a:t>Nathan Hulinsky (huli0013@umn.edu)</a:t>
            </a:r>
          </a:p>
        </p:txBody>
      </p:sp>
    </p:spTree>
    <p:extLst>
      <p:ext uri="{BB962C8B-B14F-4D97-AF65-F5344CB8AC3E}">
        <p14:creationId xmlns:p14="http://schemas.microsoft.com/office/powerpoint/2010/main" val="12281991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8"/>
          <p:cNvSpPr>
            <a:spLocks noGrp="1"/>
          </p:cNvSpPr>
          <p:nvPr>
            <p:ph type="ctrTitle"/>
          </p:nvPr>
        </p:nvSpPr>
        <p:spPr bwMode="auto">
          <a:xfrm>
            <a:off x="969036" y="2019691"/>
            <a:ext cx="8302625" cy="769938"/>
          </a:xfrm>
          <a:noFill/>
          <a:ln>
            <a:miter lim="800000"/>
            <a:headEnd/>
            <a:tailEnd/>
          </a:ln>
        </p:spPr>
        <p:txBody>
          <a:bodyPr vert="horz" wrap="square" lIns="91440" tIns="45720" rIns="91440" bIns="45720" numCol="1" rtlCol="0" anchor="t" anchorCtr="0" compatLnSpc="1">
            <a:prstTxWarp prst="textNoShape">
              <a:avLst/>
            </a:prstTxWarp>
            <a:spAutoFit/>
          </a:bodyPr>
          <a:lstStyle/>
          <a:p>
            <a:pPr eaLnBrk="1" hangingPunct="1"/>
            <a:r>
              <a:rPr lang="en-US" dirty="0"/>
              <a:t>Thank you</a:t>
            </a:r>
          </a:p>
        </p:txBody>
      </p:sp>
    </p:spTree>
    <p:extLst>
      <p:ext uri="{BB962C8B-B14F-4D97-AF65-F5344CB8AC3E}">
        <p14:creationId xmlns:p14="http://schemas.microsoft.com/office/powerpoint/2010/main" val="892293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34318-108B-4506-80AD-2CB1333A476A}"/>
              </a:ext>
            </a:extLst>
          </p:cNvPr>
          <p:cNvSpPr>
            <a:spLocks noGrp="1"/>
          </p:cNvSpPr>
          <p:nvPr>
            <p:ph type="title"/>
          </p:nvPr>
        </p:nvSpPr>
        <p:spPr/>
        <p:txBody>
          <a:bodyPr>
            <a:normAutofit fontScale="90000"/>
          </a:bodyPr>
          <a:lstStyle/>
          <a:p>
            <a:r>
              <a:rPr lang="en-US" dirty="0"/>
              <a:t>Sole Proprietorship - Characteristics</a:t>
            </a:r>
            <a:br>
              <a:rPr lang="en-US" dirty="0"/>
            </a:br>
            <a:endParaRPr lang="en-US" dirty="0"/>
          </a:p>
        </p:txBody>
      </p:sp>
      <p:sp>
        <p:nvSpPr>
          <p:cNvPr id="3" name="Content Placeholder 2">
            <a:extLst>
              <a:ext uri="{FF2B5EF4-FFF2-40B4-BE49-F238E27FC236}">
                <a16:creationId xmlns:a16="http://schemas.microsoft.com/office/drawing/2014/main" id="{29842292-E8D2-479A-AF64-8A3E5BBCACC8}"/>
              </a:ext>
            </a:extLst>
          </p:cNvPr>
          <p:cNvSpPr>
            <a:spLocks noGrp="1"/>
          </p:cNvSpPr>
          <p:nvPr>
            <p:ph idx="1"/>
          </p:nvPr>
        </p:nvSpPr>
        <p:spPr>
          <a:xfrm>
            <a:off x="609600" y="1600200"/>
            <a:ext cx="10972800" cy="4130361"/>
          </a:xfrm>
        </p:spPr>
        <p:txBody>
          <a:bodyPr/>
          <a:lstStyle/>
          <a:p>
            <a:r>
              <a:rPr lang="en-US" sz="2800" dirty="0"/>
              <a:t>Easy to create and manage</a:t>
            </a:r>
          </a:p>
          <a:p>
            <a:r>
              <a:rPr lang="en-US" sz="2800" dirty="0"/>
              <a:t>Personal assets of the owners are NOT protected from the business’s liabilities</a:t>
            </a:r>
          </a:p>
          <a:p>
            <a:r>
              <a:rPr lang="en-US" sz="2800" dirty="0"/>
              <a:t>Potential liability is unlimited</a:t>
            </a:r>
          </a:p>
          <a:p>
            <a:r>
              <a:rPr lang="en-US" sz="2800" dirty="0"/>
              <a:t>Easy to go into and out of business</a:t>
            </a:r>
          </a:p>
          <a:p>
            <a:r>
              <a:rPr lang="en-US" sz="2800" dirty="0"/>
              <a:t>You keep all the profits</a:t>
            </a:r>
          </a:p>
          <a:p>
            <a:r>
              <a:rPr lang="en-US" sz="2800" dirty="0"/>
              <a:t>Easiest record keeping</a:t>
            </a:r>
          </a:p>
          <a:p>
            <a:pPr marL="0" indent="0">
              <a:buNone/>
            </a:pPr>
            <a:endParaRPr lang="en-US" dirty="0"/>
          </a:p>
        </p:txBody>
      </p:sp>
    </p:spTree>
    <p:extLst>
      <p:ext uri="{BB962C8B-B14F-4D97-AF65-F5344CB8AC3E}">
        <p14:creationId xmlns:p14="http://schemas.microsoft.com/office/powerpoint/2010/main" val="3134853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65&quot;/&gt;&lt;/object&gt;&lt;object type=&quot;3&quot; unique_id=&quot;10007&quot;&gt;&lt;property id=&quot;20148&quot; value=&quot;5&quot;/&gt;&lt;property id=&quot;20300&quot; value=&quot;Slide 2&quot;/&gt;&lt;property id=&quot;20307&quot; value=&quot;268&quot;/&gt;&lt;/object&gt;&lt;object type=&quot;3&quot; unique_id=&quot;10013&quot;&gt;&lt;property id=&quot;20148&quot; value=&quot;5&quot;/&gt;&lt;property id=&quot;20300&quot; value=&quot;Slide 3&quot;/&gt;&lt;property id=&quot;20307&quot; value=&quot;274&quot;/&gt;&lt;/object&gt;&lt;/object&gt;&lt;/object&gt;&lt;/database&gt;"/>
  <p:tag name="SECTOMILLISECCONVERTED" val="1"/>
</p:tagLst>
</file>

<file path=ppt/theme/theme1.xml><?xml version="1.0" encoding="utf-8"?>
<a:theme xmlns:a="http://schemas.openxmlformats.org/drawingml/2006/main" name="HN_Template_Maroon">
  <a:themeElements>
    <a:clrScheme name="CV_PPT_Palette">
      <a:dk1>
        <a:srgbClr val="5C5A5A"/>
      </a:dk1>
      <a:lt1>
        <a:srgbClr val="7A0019"/>
      </a:lt1>
      <a:dk2>
        <a:srgbClr val="580005"/>
      </a:dk2>
      <a:lt2>
        <a:srgbClr val="FFCC33"/>
      </a:lt2>
      <a:accent1>
        <a:srgbClr val="7A0019"/>
      </a:accent1>
      <a:accent2>
        <a:srgbClr val="CE1B22"/>
      </a:accent2>
      <a:accent3>
        <a:srgbClr val="FFCC33"/>
      </a:accent3>
      <a:accent4>
        <a:srgbClr val="5C5A5A"/>
      </a:accent4>
      <a:accent5>
        <a:srgbClr val="ADAC1B"/>
      </a:accent5>
      <a:accent6>
        <a:srgbClr val="D2B682"/>
      </a:accent6>
      <a:hlink>
        <a:srgbClr val="D91D24"/>
      </a:hlink>
      <a:folHlink>
        <a:srgbClr val="A0754A"/>
      </a:folHlink>
    </a:clrScheme>
    <a:fontScheme name="Extension Theme">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0">
          <a:defRPr sz="900" dirty="0" smtClean="0"/>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636466"/>
        </a:lt2>
        <a:accent1>
          <a:srgbClr val="71CBD2"/>
        </a:accent1>
        <a:accent2>
          <a:srgbClr val="B20838"/>
        </a:accent2>
        <a:accent3>
          <a:srgbClr val="FFFFFF"/>
        </a:accent3>
        <a:accent4>
          <a:srgbClr val="000000"/>
        </a:accent4>
        <a:accent5>
          <a:srgbClr val="BBE2E5"/>
        </a:accent5>
        <a:accent6>
          <a:srgbClr val="A10632"/>
        </a:accent6>
        <a:hlink>
          <a:srgbClr val="FFD200"/>
        </a:hlink>
        <a:folHlink>
          <a:srgbClr val="ED17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HN_Template_Maroon</Template>
  <TotalTime>185</TotalTime>
  <Words>6863</Words>
  <Application>Microsoft Office PowerPoint</Application>
  <PresentationFormat>Widescreen</PresentationFormat>
  <Paragraphs>519</Paragraphs>
  <Slides>86</Slides>
  <Notes>52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86</vt:i4>
      </vt:variant>
    </vt:vector>
  </HeadingPairs>
  <TitlesOfParts>
    <vt:vector size="92" baseType="lpstr">
      <vt:lpstr>Arial</vt:lpstr>
      <vt:lpstr>Calibri</vt:lpstr>
      <vt:lpstr>Proxima Nova Rg</vt:lpstr>
      <vt:lpstr>Times New Roman</vt:lpstr>
      <vt:lpstr>Wingdings</vt:lpstr>
      <vt:lpstr>HN_Template_Maroon</vt:lpstr>
      <vt:lpstr>I need to choose WHAT?  Why the right business entity is important to your farm</vt:lpstr>
      <vt:lpstr>This material is based upon work supported by USDA/NIFA under Award Number 25-6324-0187-109</vt:lpstr>
      <vt:lpstr>Acknowledgements/Collaborators</vt:lpstr>
      <vt:lpstr>Why choose a business structure?</vt:lpstr>
      <vt:lpstr>Be a good consumer of professional services</vt:lpstr>
      <vt:lpstr>What are the Business Structures? </vt:lpstr>
      <vt:lpstr>Business Entities</vt:lpstr>
      <vt:lpstr>Sole Proprietorships</vt:lpstr>
      <vt:lpstr>Sole Proprietorship - Characteristics </vt:lpstr>
      <vt:lpstr>Sole Proprietorship - Formation</vt:lpstr>
      <vt:lpstr>Sole Proprietorship</vt:lpstr>
      <vt:lpstr>PowerPoint Presentation</vt:lpstr>
      <vt:lpstr>Qualified Joint Venture</vt:lpstr>
      <vt:lpstr>Qualified Joint Venture </vt:lpstr>
      <vt:lpstr>Qualified Joint Venture</vt:lpstr>
      <vt:lpstr>Qualified Joint Venture – Formation</vt:lpstr>
      <vt:lpstr>Qualified Joint Venture - Operation</vt:lpstr>
      <vt:lpstr>Qualified Joint Venture - Taxation</vt:lpstr>
      <vt:lpstr>Check the Box Election</vt:lpstr>
      <vt:lpstr>PowerPoint Presentation</vt:lpstr>
      <vt:lpstr>(General) Partnerships</vt:lpstr>
      <vt:lpstr>Partnership (General) – Characteristics </vt:lpstr>
      <vt:lpstr>Partnership - Formation</vt:lpstr>
      <vt:lpstr>Partnership Agreement Will Address</vt:lpstr>
      <vt:lpstr>Partnership - Operation</vt:lpstr>
      <vt:lpstr>Partnership - Operation</vt:lpstr>
      <vt:lpstr> </vt:lpstr>
      <vt:lpstr>Limited Liability Company</vt:lpstr>
      <vt:lpstr>Limited Liability Company – Characteristics </vt:lpstr>
      <vt:lpstr>Limited Liability Company - Formation</vt:lpstr>
      <vt:lpstr>Limited Liability Company - Operation</vt:lpstr>
      <vt:lpstr>Limited Liability Company - Taxation</vt:lpstr>
      <vt:lpstr>PowerPoint Presentation</vt:lpstr>
      <vt:lpstr>Limited Liability Partnership</vt:lpstr>
      <vt:lpstr>Limited Liability Partnership - LLP</vt:lpstr>
      <vt:lpstr>LLP - Formation</vt:lpstr>
      <vt:lpstr>LLP - Operation</vt:lpstr>
      <vt:lpstr>LLP - Taxation</vt:lpstr>
      <vt:lpstr>Limited Partnership </vt:lpstr>
      <vt:lpstr>Family Limited Partnerships</vt:lpstr>
      <vt:lpstr>Family Limited Partnership – Characteristics </vt:lpstr>
      <vt:lpstr>Family Limited Partnerships – Characteristics</vt:lpstr>
      <vt:lpstr>Family Limited Partnerships - Formation</vt:lpstr>
      <vt:lpstr>Family Limited Partnerships - Taxation</vt:lpstr>
      <vt:lpstr>C Corporations</vt:lpstr>
      <vt:lpstr>C Corporations - Characteristics</vt:lpstr>
      <vt:lpstr>C Corporation - Formation</vt:lpstr>
      <vt:lpstr>C Corporations - Operation</vt:lpstr>
      <vt:lpstr>C Corporation - Taxation</vt:lpstr>
      <vt:lpstr>PowerPoint Presentation</vt:lpstr>
      <vt:lpstr>S Corporations</vt:lpstr>
      <vt:lpstr>S Corporation – Characteristics </vt:lpstr>
      <vt:lpstr>S Corporation – Characteristics </vt:lpstr>
      <vt:lpstr>S Corporation - Formation</vt:lpstr>
      <vt:lpstr>S Corporation - Formation</vt:lpstr>
      <vt:lpstr>S Corporation - Operation</vt:lpstr>
      <vt:lpstr>S Corporation - Taxation</vt:lpstr>
      <vt:lpstr>S Corporation - Taxation</vt:lpstr>
      <vt:lpstr>S Corporations – SE Taxation</vt:lpstr>
      <vt:lpstr>PowerPoint Presentation</vt:lpstr>
      <vt:lpstr>S Corporation - Salary</vt:lpstr>
      <vt:lpstr>Qualified Business Income</vt:lpstr>
      <vt:lpstr>Fringe Benefits – Sole proprietor, SMLLC</vt:lpstr>
      <vt:lpstr>Fringe Benefits – Sole proprietor, SMLLC</vt:lpstr>
      <vt:lpstr>Fringe Benefits – Partnership/LLC</vt:lpstr>
      <vt:lpstr>Fringe Benefits – S Corporations</vt:lpstr>
      <vt:lpstr>Fringe Benefits – C Corporations</vt:lpstr>
      <vt:lpstr>PowerPoint Presentation</vt:lpstr>
      <vt:lpstr>PowerPoint Presentation</vt:lpstr>
      <vt:lpstr>PowerPoint Presentation</vt:lpstr>
      <vt:lpstr>PowerPoint Presentation</vt:lpstr>
      <vt:lpstr>Review chart showing tax comparison of various entities</vt:lpstr>
      <vt:lpstr>Introduce Case Study</vt:lpstr>
      <vt:lpstr>Case Study Farm Families</vt:lpstr>
      <vt:lpstr>Each family has own operation but share some equipment like combine as an informal partnership.  Brother farms 1100 acres with $166,000 net farm income.</vt:lpstr>
      <vt:lpstr>Sister has son starting to farm with her, but only has hog barn as own operation, son has off farm job.  Sister farms 1000 acres with $150,000 net farm income.  Son has $16,000 net farm income.</vt:lpstr>
      <vt:lpstr>PowerPoint Presentation</vt:lpstr>
      <vt:lpstr>References </vt:lpstr>
      <vt:lpstr>References </vt:lpstr>
      <vt:lpstr>References </vt:lpstr>
      <vt:lpstr>Wrap Up and Evaluation</vt:lpstr>
      <vt:lpstr>Acknowledgements</vt:lpstr>
      <vt:lpstr>This material is based upon work supported by USDA/NIFA under Award Number 25-6324-0187-109</vt:lpstr>
      <vt:lpstr>Business Entity Program Contact</vt:lpstr>
      <vt:lpstr>Additional Ag Business Management Educator Contacts:</vt:lpstr>
      <vt:lpstr>Thank you</vt:lpstr>
    </vt:vector>
  </TitlesOfParts>
  <Manager>Extension</Manager>
  <Company>University of Minnesota</Company>
  <LinksUpToDate>false</LinksUpToDate>
  <SharedDoc>false</SharedDoc>
  <HyperlinkBase>extension.umn.edu</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Extension Gold Template 16-9</dc:title>
  <dc:subject>U of M, Extension, Education, Agriculture, Research</dc:subject>
  <dc:creator>Extension</dc:creator>
  <cp:keywords>U of M, Extension, Education, Agriculture, Research</cp:keywords>
  <cp:lastModifiedBy>C. Robert Holcomb</cp:lastModifiedBy>
  <cp:revision>50</cp:revision>
  <cp:lastPrinted>2022-09-18T20:14:57Z</cp:lastPrinted>
  <dcterms:created xsi:type="dcterms:W3CDTF">2012-08-15T19:14:20Z</dcterms:created>
  <dcterms:modified xsi:type="dcterms:W3CDTF">2022-09-18T20:15:14Z</dcterms:modified>
  <cp:category>Education</cp:category>
</cp:coreProperties>
</file>