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7" r:id="rId1"/>
  </p:sldMasterIdLst>
  <p:notesMasterIdLst>
    <p:notesMasterId r:id="rId50"/>
  </p:notesMasterIdLst>
  <p:handoutMasterIdLst>
    <p:handoutMasterId r:id="rId51"/>
  </p:handoutMasterIdLst>
  <p:sldIdLst>
    <p:sldId id="366" r:id="rId2"/>
    <p:sldId id="368" r:id="rId3"/>
    <p:sldId id="367" r:id="rId4"/>
    <p:sldId id="483" r:id="rId5"/>
    <p:sldId id="484" r:id="rId6"/>
    <p:sldId id="485" r:id="rId7"/>
    <p:sldId id="487" r:id="rId8"/>
    <p:sldId id="488" r:id="rId9"/>
    <p:sldId id="490" r:id="rId10"/>
    <p:sldId id="492" r:id="rId11"/>
    <p:sldId id="496" r:id="rId12"/>
    <p:sldId id="497" r:id="rId13"/>
    <p:sldId id="498" r:id="rId14"/>
    <p:sldId id="499" r:id="rId15"/>
    <p:sldId id="501" r:id="rId16"/>
    <p:sldId id="502" r:id="rId17"/>
    <p:sldId id="503" r:id="rId18"/>
    <p:sldId id="504" r:id="rId19"/>
    <p:sldId id="506" r:id="rId20"/>
    <p:sldId id="508" r:id="rId21"/>
    <p:sldId id="509" r:id="rId22"/>
    <p:sldId id="511" r:id="rId23"/>
    <p:sldId id="514" r:id="rId24"/>
    <p:sldId id="519" r:id="rId25"/>
    <p:sldId id="522" r:id="rId26"/>
    <p:sldId id="520" r:id="rId27"/>
    <p:sldId id="527" r:id="rId28"/>
    <p:sldId id="528" r:id="rId29"/>
    <p:sldId id="530" r:id="rId30"/>
    <p:sldId id="533" r:id="rId31"/>
    <p:sldId id="535" r:id="rId32"/>
    <p:sldId id="537" r:id="rId33"/>
    <p:sldId id="549" r:id="rId34"/>
    <p:sldId id="544" r:id="rId35"/>
    <p:sldId id="548" r:id="rId36"/>
    <p:sldId id="545" r:id="rId37"/>
    <p:sldId id="555" r:id="rId38"/>
    <p:sldId id="563" r:id="rId39"/>
    <p:sldId id="564" r:id="rId40"/>
    <p:sldId id="565" r:id="rId41"/>
    <p:sldId id="566" r:id="rId42"/>
    <p:sldId id="575" r:id="rId43"/>
    <p:sldId id="579" r:id="rId44"/>
    <p:sldId id="582" r:id="rId45"/>
    <p:sldId id="584" r:id="rId46"/>
    <p:sldId id="585" r:id="rId47"/>
    <p:sldId id="576" r:id="rId48"/>
    <p:sldId id="587" r:id="rId49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19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74" y="4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4" tIns="46586" rIns="93174" bIns="4658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4" tIns="46586" rIns="93174" bIns="46586" rtlCol="0"/>
          <a:lstStyle>
            <a:lvl1pPr algn="r">
              <a:defRPr sz="1200"/>
            </a:lvl1pPr>
          </a:lstStyle>
          <a:p>
            <a:r>
              <a:rPr lang="en-US"/>
              <a:t>9/12/2017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4" tIns="46586" rIns="93174" bIns="4658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4" tIns="46586" rIns="93174" bIns="46586" rtlCol="0" anchor="b"/>
          <a:lstStyle>
            <a:lvl1pPr algn="r">
              <a:defRPr sz="1200"/>
            </a:lvl1pPr>
          </a:lstStyle>
          <a:p>
            <a:fld id="{0B65E85F-C3B5-462C-9E6E-139F3120CC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508825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4" tIns="46586" rIns="93174" bIns="4658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4" tIns="46586" rIns="93174" bIns="46586" rtlCol="0"/>
          <a:lstStyle>
            <a:lvl1pPr algn="r">
              <a:defRPr sz="1200"/>
            </a:lvl1pPr>
          </a:lstStyle>
          <a:p>
            <a:r>
              <a:rPr lang="en-US"/>
              <a:t>9/12/2017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4" tIns="46586" rIns="93174" bIns="4658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3"/>
            <a:ext cx="5608320" cy="3660457"/>
          </a:xfrm>
          <a:prstGeom prst="rect">
            <a:avLst/>
          </a:prstGeom>
        </p:spPr>
        <p:txBody>
          <a:bodyPr vert="horz" lIns="93174" tIns="46586" rIns="93174" bIns="4658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4" tIns="46586" rIns="93174" bIns="4658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4" tIns="46586" rIns="93174" bIns="46586" rtlCol="0" anchor="b"/>
          <a:lstStyle>
            <a:lvl1pPr algn="r">
              <a:defRPr sz="1200"/>
            </a:lvl1pPr>
          </a:lstStyle>
          <a:p>
            <a:fld id="{D957FABE-DA74-458D-8F99-AA5F9BB571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014060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1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2146197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25023269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34805692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33028245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6724460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42030285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29755777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1368917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21787251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18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25208075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19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3180132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2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39288004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20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12991310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21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30286648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22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20930959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22946351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13665389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25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217631181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26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362215106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27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68824167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28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87738955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29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14662757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3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173699645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30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338330415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31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174069283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32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3494883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33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52439885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34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233542862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35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32672331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36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266331169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37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42952281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38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313957980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39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24709094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69548460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40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122417287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41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60330585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42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97744798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43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416883432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44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40532496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45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375794507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46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250543080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47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334801678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48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3321323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17437256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22209649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4073664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41170526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4129003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1DC01-349E-41E0-9FC4-996C8F73947F}" type="datetime1">
              <a:rPr lang="en-US" smtClean="0"/>
              <a:t>5/9/2022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492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23908-286A-4EB9-8899-3DCB57AF4D0C}" type="datetime1">
              <a:rPr lang="en-US" smtClean="0"/>
              <a:t>5/9/2022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710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DA73A-C8EA-4A74-8638-8F836FE6B707}" type="datetime1">
              <a:rPr lang="en-US" smtClean="0"/>
              <a:t>5/9/2022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758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F3AFB-8A87-4566-91D1-D4875C1A68CA}" type="datetime1">
              <a:rPr lang="en-US" smtClean="0"/>
              <a:t>5/9/2022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414464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40708-DE54-4D6D-988B-700699329612}" type="datetime1">
              <a:rPr lang="en-US" smtClean="0"/>
              <a:t>5/9/2022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0305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1E241-1F83-44EC-98CD-616C6E095791}" type="datetime1">
              <a:rPr lang="en-US" smtClean="0"/>
              <a:t>5/9/2022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6394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2CD1-062A-44F3-B1E0-9DF94319A0FF}" type="datetime1">
              <a:rPr lang="en-US" smtClean="0"/>
              <a:t>5/9/2022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104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826EF-47A6-462D-8D54-9F294F35721E}" type="datetime1">
              <a:rPr lang="en-US" smtClean="0"/>
              <a:t>5/9/2022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4626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DE8DD-7E5C-4327-867B-11B7B506293C}" type="datetime1">
              <a:rPr lang="en-US" smtClean="0"/>
              <a:t>5/9/2022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730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EFFE0-41D9-4FEB-88D3-FE24E7EA0341}" type="datetime1">
              <a:rPr lang="en-US" smtClean="0"/>
              <a:t>5/9/2022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8902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7278A-10AA-4C3A-AD91-98A86665A215}" type="datetime1">
              <a:rPr lang="en-US" smtClean="0"/>
              <a:t>5/9/2022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825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83013-F39A-4E86-84F5-281E1F45F7C4}" type="datetime1">
              <a:rPr lang="en-US" smtClean="0"/>
              <a:t>5/9/2022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1760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04514-7D19-4DF0-AACC-5076AEB72F53}" type="datetime1">
              <a:rPr lang="en-US" smtClean="0"/>
              <a:t>5/9/2022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521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CF452-9C8F-468B-8AAB-B6DD1AC401A9}" type="datetime1">
              <a:rPr lang="en-US" smtClean="0"/>
              <a:t>5/9/2022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921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AA6C0-E03E-45EC-B0AF-F72A68C58C2E}" type="datetime1">
              <a:rPr lang="en-US" smtClean="0"/>
              <a:t>5/9/2022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84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45FDE-F7C8-4090-9344-1C81335E128A}" type="datetime1">
              <a:rPr lang="en-US" smtClean="0"/>
              <a:t>5/9/2022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349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A6AC1-E004-4160-B106-CD7046CB223F}" type="datetime1">
              <a:rPr lang="en-US" smtClean="0"/>
              <a:t>5/9/2022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461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E9352AF-01CA-4B1F-B836-B6FF7778C2D5}" type="datetime1">
              <a:rPr lang="en-US" smtClean="0"/>
              <a:t>5/9/2022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6B21EC-17D1-47E8-8D52-325CC75F53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2057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48" r:id="rId1"/>
    <p:sldLayoutId id="2147483949" r:id="rId2"/>
    <p:sldLayoutId id="2147483950" r:id="rId3"/>
    <p:sldLayoutId id="2147483951" r:id="rId4"/>
    <p:sldLayoutId id="2147483952" r:id="rId5"/>
    <p:sldLayoutId id="2147483953" r:id="rId6"/>
    <p:sldLayoutId id="2147483954" r:id="rId7"/>
    <p:sldLayoutId id="2147483955" r:id="rId8"/>
    <p:sldLayoutId id="2147483956" r:id="rId9"/>
    <p:sldLayoutId id="2147483957" r:id="rId10"/>
    <p:sldLayoutId id="2147483958" r:id="rId11"/>
    <p:sldLayoutId id="2147483959" r:id="rId12"/>
    <p:sldLayoutId id="2147483960" r:id="rId13"/>
    <p:sldLayoutId id="2147483961" r:id="rId14"/>
    <p:sldLayoutId id="2147483962" r:id="rId15"/>
    <p:sldLayoutId id="2147483963" r:id="rId16"/>
    <p:sldLayoutId id="2147483964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3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0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2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4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7.jpg"/><Relationship Id="rId4" Type="http://schemas.openxmlformats.org/officeDocument/2006/relationships/image" Target="../media/image8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0.jpeg"/><Relationship Id="rId4" Type="http://schemas.openxmlformats.org/officeDocument/2006/relationships/image" Target="../media/image89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3.jpeg"/><Relationship Id="rId4" Type="http://schemas.openxmlformats.org/officeDocument/2006/relationships/image" Target="../media/image9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6.jpg"/><Relationship Id="rId4" Type="http://schemas.openxmlformats.org/officeDocument/2006/relationships/image" Target="../media/image95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0.jpeg"/><Relationship Id="rId5" Type="http://schemas.openxmlformats.org/officeDocument/2006/relationships/image" Target="../media/image99.jpeg"/><Relationship Id="rId4" Type="http://schemas.openxmlformats.org/officeDocument/2006/relationships/image" Target="../media/image98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4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6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8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0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mailto:Jason.Jorgensen@co.meeker.mn.us" TargetMode="Externa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skog0111@umn.edu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89380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Wiring Rough in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10</a:t>
            </a:r>
            <a:fld id="{0E6B21EC-17D1-47E8-8D52-325CC75F53CB}" type="slidenum">
              <a:rPr lang="en-US" smtClean="0"/>
              <a:t>1</a:t>
            </a:fld>
            <a:endParaRPr lang="en-US" dirty="0"/>
          </a:p>
        </p:txBody>
      </p:sp>
      <p:sp>
        <p:nvSpPr>
          <p:cNvPr id="5" name="AutoShape 6" descr="Image result for mansard roo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104" y="1005883"/>
            <a:ext cx="7470647" cy="5602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9011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5477522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Window Materials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10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8442664" y="1189607"/>
            <a:ext cx="174358" cy="30910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5000" lnSpcReduction="20000"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r>
              <a:rPr lang="en-US" sz="3000" b="1" dirty="0">
                <a:solidFill>
                  <a:srgbClr val="ACD433"/>
                </a:solidFill>
              </a:rPr>
              <a:t>               </a:t>
            </a:r>
          </a:p>
        </p:txBody>
      </p:sp>
      <p:pic>
        <p:nvPicPr>
          <p:cNvPr id="35842" name="Picture 2" descr="Image result for wood window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580"/>
          <a:stretch/>
        </p:blipFill>
        <p:spPr bwMode="auto">
          <a:xfrm>
            <a:off x="357070" y="2032628"/>
            <a:ext cx="3563554" cy="472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C3E4EA8-004A-1618-2C45-9003E8FC547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7022" y="2032628"/>
            <a:ext cx="3149968" cy="472495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FF4053C-72AE-B400-82F9-3C4704965D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4176" y="2698811"/>
            <a:ext cx="4169294" cy="312697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A6739E3-CDA3-87C7-9904-EA17839663B7}"/>
              </a:ext>
            </a:extLst>
          </p:cNvPr>
          <p:cNvSpPr txBox="1"/>
          <p:nvPr/>
        </p:nvSpPr>
        <p:spPr>
          <a:xfrm>
            <a:off x="1407717" y="1344157"/>
            <a:ext cx="14622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Wood</a:t>
            </a:r>
            <a:r>
              <a:rPr lang="en-US" dirty="0"/>
              <a:t>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9300685-CECE-37C1-8312-0282B8E8E441}"/>
              </a:ext>
            </a:extLst>
          </p:cNvPr>
          <p:cNvSpPr txBox="1"/>
          <p:nvPr/>
        </p:nvSpPr>
        <p:spPr>
          <a:xfrm>
            <a:off x="5692383" y="2032628"/>
            <a:ext cx="11528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Vinyl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945A9C0-BFAD-0A46-93D3-3AE75686957E}"/>
              </a:ext>
            </a:extLst>
          </p:cNvPr>
          <p:cNvSpPr txBox="1"/>
          <p:nvPr/>
        </p:nvSpPr>
        <p:spPr>
          <a:xfrm>
            <a:off x="9254322" y="1415395"/>
            <a:ext cx="21964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Aluminum</a:t>
            </a:r>
          </a:p>
        </p:txBody>
      </p:sp>
    </p:spTree>
    <p:extLst>
      <p:ext uri="{BB962C8B-B14F-4D97-AF65-F5344CB8AC3E}">
        <p14:creationId xmlns:p14="http://schemas.microsoft.com/office/powerpoint/2010/main" val="36706638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857232" cy="861420"/>
          </a:xfrm>
        </p:spPr>
        <p:txBody>
          <a:bodyPr>
            <a:normAutofit fontScale="92500"/>
          </a:bodyPr>
          <a:lstStyle/>
          <a:p>
            <a:r>
              <a:rPr lang="en-US" sz="4000" b="1" dirty="0"/>
              <a:t>Wood and Wood Products Continued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6046875" y="3019597"/>
            <a:ext cx="174624" cy="23850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0000" lnSpcReduction="20000"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r>
              <a:rPr lang="en-US" sz="3000" b="1" dirty="0">
                <a:solidFill>
                  <a:srgbClr val="ACD433"/>
                </a:solidFill>
              </a:rPr>
              <a:t>              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" y="2304714"/>
            <a:ext cx="5294376" cy="3970782"/>
          </a:xfrm>
          <a:prstGeom prst="rect">
            <a:avLst/>
          </a:prstGeom>
        </p:spPr>
      </p:pic>
      <p:pic>
        <p:nvPicPr>
          <p:cNvPr id="39938" name="Picture 2" descr="Image result for plywood sidi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5358" y="2304714"/>
            <a:ext cx="5294375" cy="3970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A75D260-1F3E-D77B-962D-39F6141CEC2D}"/>
              </a:ext>
            </a:extLst>
          </p:cNvPr>
          <p:cNvSpPr txBox="1"/>
          <p:nvPr/>
        </p:nvSpPr>
        <p:spPr>
          <a:xfrm>
            <a:off x="4415177" y="1648121"/>
            <a:ext cx="37561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T1-11 Sheet Siding</a:t>
            </a:r>
          </a:p>
        </p:txBody>
      </p:sp>
    </p:spTree>
    <p:extLst>
      <p:ext uri="{BB962C8B-B14F-4D97-AF65-F5344CB8AC3E}">
        <p14:creationId xmlns:p14="http://schemas.microsoft.com/office/powerpoint/2010/main" val="29259493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Wood and Wood Products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10777491" y="1492900"/>
            <a:ext cx="85582" cy="14920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 lnSpcReduction="20000"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r>
              <a:rPr lang="en-US" sz="3000" b="1" dirty="0">
                <a:solidFill>
                  <a:srgbClr val="ACD433"/>
                </a:solidFill>
              </a:rPr>
              <a:t>               </a:t>
            </a:r>
          </a:p>
        </p:txBody>
      </p:sp>
      <p:pic>
        <p:nvPicPr>
          <p:cNvPr id="37894" name="Picture 6" descr="Image result for wood lap sid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545" y="1492901"/>
            <a:ext cx="4517135" cy="5019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4610" y="1844106"/>
            <a:ext cx="5172799" cy="372268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36356D7-BFB8-38BE-F1AA-EDC1CE365027}"/>
              </a:ext>
            </a:extLst>
          </p:cNvPr>
          <p:cNvSpPr txBox="1"/>
          <p:nvPr/>
        </p:nvSpPr>
        <p:spPr>
          <a:xfrm>
            <a:off x="2087902" y="908125"/>
            <a:ext cx="21884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Wood Lap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6EA6DA6-EFC4-9ED3-B7CB-2A1EEE6E2397}"/>
              </a:ext>
            </a:extLst>
          </p:cNvPr>
          <p:cNvSpPr txBox="1"/>
          <p:nvPr/>
        </p:nvSpPr>
        <p:spPr>
          <a:xfrm>
            <a:off x="7824776" y="1271854"/>
            <a:ext cx="22124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Log Siding</a:t>
            </a:r>
          </a:p>
        </p:txBody>
      </p:sp>
    </p:spTree>
    <p:extLst>
      <p:ext uri="{BB962C8B-B14F-4D97-AF65-F5344CB8AC3E}">
        <p14:creationId xmlns:p14="http://schemas.microsoft.com/office/powerpoint/2010/main" val="41284115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857232" cy="861420"/>
          </a:xfrm>
        </p:spPr>
        <p:txBody>
          <a:bodyPr>
            <a:normAutofit fontScale="92500"/>
          </a:bodyPr>
          <a:lstStyle/>
          <a:p>
            <a:r>
              <a:rPr lang="en-US" sz="4000" b="1" dirty="0"/>
              <a:t>Wood and Wood Products Continued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13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 flipH="1">
            <a:off x="11638625" y="1467113"/>
            <a:ext cx="212768" cy="8647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 lnSpcReduction="20000"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r>
              <a:rPr lang="en-US" sz="3000" b="1" dirty="0">
                <a:solidFill>
                  <a:srgbClr val="ACD433"/>
                </a:solidFill>
              </a:rPr>
              <a:t>           </a:t>
            </a:r>
          </a:p>
        </p:txBody>
      </p:sp>
      <p:pic>
        <p:nvPicPr>
          <p:cNvPr id="7" name="Picture 8" descr="Image result for batt and boar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475" y="2776331"/>
            <a:ext cx="4615311" cy="3803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8331" y="3068146"/>
            <a:ext cx="6186678" cy="336142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6AA450B-6765-598B-80AC-062343B85B6B}"/>
              </a:ext>
            </a:extLst>
          </p:cNvPr>
          <p:cNvSpPr txBox="1"/>
          <p:nvPr/>
        </p:nvSpPr>
        <p:spPr>
          <a:xfrm>
            <a:off x="1269232" y="2191556"/>
            <a:ext cx="31357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Board &amp; Batten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AAC965-D416-CFB3-A684-30C19F3538EC}"/>
              </a:ext>
            </a:extLst>
          </p:cNvPr>
          <p:cNvSpPr txBox="1"/>
          <p:nvPr/>
        </p:nvSpPr>
        <p:spPr>
          <a:xfrm>
            <a:off x="7852412" y="2483943"/>
            <a:ext cx="15985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Shakes</a:t>
            </a:r>
          </a:p>
        </p:txBody>
      </p:sp>
    </p:spTree>
    <p:extLst>
      <p:ext uri="{BB962C8B-B14F-4D97-AF65-F5344CB8AC3E}">
        <p14:creationId xmlns:p14="http://schemas.microsoft.com/office/powerpoint/2010/main" val="25645263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Vinyl Siding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14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11691892" y="567408"/>
            <a:ext cx="76970" cy="5880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r>
              <a:rPr lang="en-US" sz="3000" b="1" dirty="0">
                <a:solidFill>
                  <a:srgbClr val="ACD433"/>
                </a:solidFill>
              </a:rPr>
              <a:t>              </a:t>
            </a:r>
          </a:p>
        </p:txBody>
      </p:sp>
      <p:pic>
        <p:nvPicPr>
          <p:cNvPr id="40962" name="Picture 2" descr="Image result for vinyl sid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303" y="1663692"/>
            <a:ext cx="4038600" cy="4638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6" name="Picture 6" descr="Image result for vinyl sidi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6969" y="1945004"/>
            <a:ext cx="6772275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F02B4B9-6836-083F-B65C-B697D89BD6F9}"/>
              </a:ext>
            </a:extLst>
          </p:cNvPr>
          <p:cNvSpPr txBox="1"/>
          <p:nvPr/>
        </p:nvSpPr>
        <p:spPr>
          <a:xfrm>
            <a:off x="1819923" y="1251481"/>
            <a:ext cx="74382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Basic                                     Insulated </a:t>
            </a:r>
          </a:p>
        </p:txBody>
      </p:sp>
    </p:spTree>
    <p:extLst>
      <p:ext uri="{BB962C8B-B14F-4D97-AF65-F5344CB8AC3E}">
        <p14:creationId xmlns:p14="http://schemas.microsoft.com/office/powerpoint/2010/main" val="39893988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Composite Engineered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15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pic>
        <p:nvPicPr>
          <p:cNvPr id="45058" name="Picture 2" descr="Image result for masonite sid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369" y="1872903"/>
            <a:ext cx="4974209" cy="3725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2" name="Picture 6" descr="Image result for masonite sidi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2673" y="3835476"/>
            <a:ext cx="36576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4" name="Picture 8" descr="Image result for lp smartsid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7760" y="1872903"/>
            <a:ext cx="5496560" cy="4122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FE2C3E8-28EE-684C-7BD1-27F41173AA8B}"/>
              </a:ext>
            </a:extLst>
          </p:cNvPr>
          <p:cNvSpPr txBox="1"/>
          <p:nvPr/>
        </p:nvSpPr>
        <p:spPr>
          <a:xfrm>
            <a:off x="2033630" y="1259966"/>
            <a:ext cx="22236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Masonite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D816FE-56A4-D745-C54F-E3B0F4FD0DEA}"/>
              </a:ext>
            </a:extLst>
          </p:cNvPr>
          <p:cNvSpPr txBox="1"/>
          <p:nvPr/>
        </p:nvSpPr>
        <p:spPr>
          <a:xfrm>
            <a:off x="7501417" y="1288128"/>
            <a:ext cx="26484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LP </a:t>
            </a:r>
            <a:r>
              <a:rPr lang="en-US" sz="3200" b="1" dirty="0" err="1"/>
              <a:t>Smartside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9020146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Concrete Products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16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11941448" y="536148"/>
            <a:ext cx="45719" cy="4977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 lnSpcReduction="20000"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endParaRPr lang="en-US" sz="3000" b="1" dirty="0">
              <a:solidFill>
                <a:srgbClr val="ACD433"/>
              </a:solidFill>
            </a:endParaRPr>
          </a:p>
        </p:txBody>
      </p:sp>
      <p:pic>
        <p:nvPicPr>
          <p:cNvPr id="8" name="Picture 8" descr="Image result for asbestos sidi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69" t="1439"/>
          <a:stretch/>
        </p:blipFill>
        <p:spPr bwMode="auto">
          <a:xfrm>
            <a:off x="84554" y="2136140"/>
            <a:ext cx="5769708" cy="4001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2" name="Picture 2" descr="Image result for hardiplan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0153" y="2135713"/>
            <a:ext cx="5981739" cy="4002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8664214-1E4B-E5D0-FBFE-D77ED7B9B614}"/>
              </a:ext>
            </a:extLst>
          </p:cNvPr>
          <p:cNvSpPr txBox="1"/>
          <p:nvPr/>
        </p:nvSpPr>
        <p:spPr>
          <a:xfrm>
            <a:off x="578369" y="1576403"/>
            <a:ext cx="47820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Asbestos 1920’s -1950’s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8587C8-5AEB-FB63-9F02-73B0097798F1}"/>
              </a:ext>
            </a:extLst>
          </p:cNvPr>
          <p:cNvSpPr txBox="1"/>
          <p:nvPr/>
        </p:nvSpPr>
        <p:spPr>
          <a:xfrm>
            <a:off x="5986608" y="1526913"/>
            <a:ext cx="62488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Cement Board 1990’s - Present</a:t>
            </a:r>
          </a:p>
        </p:txBody>
      </p:sp>
    </p:spTree>
    <p:extLst>
      <p:ext uri="{BB962C8B-B14F-4D97-AF65-F5344CB8AC3E}">
        <p14:creationId xmlns:p14="http://schemas.microsoft.com/office/powerpoint/2010/main" val="41473743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2343911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Stucco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11984854" y="632706"/>
            <a:ext cx="117038" cy="7750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 lnSpcReduction="20000"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r>
              <a:rPr lang="en-US" sz="3000" b="1" dirty="0">
                <a:solidFill>
                  <a:srgbClr val="ACD433"/>
                </a:solidFill>
              </a:rPr>
              <a:t>          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862" y="2135713"/>
            <a:ext cx="5331536" cy="39629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3738" y="2135713"/>
            <a:ext cx="5653814" cy="422482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CC6729C-3466-5025-B4A0-04E5BFDD88FD}"/>
              </a:ext>
            </a:extLst>
          </p:cNvPr>
          <p:cNvSpPr txBox="1"/>
          <p:nvPr/>
        </p:nvSpPr>
        <p:spPr>
          <a:xfrm>
            <a:off x="1861674" y="1519878"/>
            <a:ext cx="23439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Traditional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90EBFA-47D6-85CF-F430-F77F887A4389}"/>
              </a:ext>
            </a:extLst>
          </p:cNvPr>
          <p:cNvSpPr txBox="1"/>
          <p:nvPr/>
        </p:nvSpPr>
        <p:spPr>
          <a:xfrm>
            <a:off x="7333549" y="1522532"/>
            <a:ext cx="31341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EIFS (synthetic)</a:t>
            </a:r>
          </a:p>
        </p:txBody>
      </p:sp>
    </p:spTree>
    <p:extLst>
      <p:ext uri="{BB962C8B-B14F-4D97-AF65-F5344CB8AC3E}">
        <p14:creationId xmlns:p14="http://schemas.microsoft.com/office/powerpoint/2010/main" val="22816078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Stone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18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11761076" y="1154096"/>
            <a:ext cx="335070" cy="47681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r>
              <a:rPr lang="en-US" sz="3000" b="1" dirty="0">
                <a:solidFill>
                  <a:srgbClr val="ACD433"/>
                </a:solidFill>
              </a:rPr>
              <a:t>      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170" y="1599539"/>
            <a:ext cx="5861269" cy="4157838"/>
          </a:xfrm>
          <a:prstGeom prst="rect">
            <a:avLst/>
          </a:prstGeom>
        </p:spPr>
      </p:pic>
      <p:pic>
        <p:nvPicPr>
          <p:cNvPr id="48130" name="Picture 2" descr="Image result for field stone sidi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18"/>
          <a:stretch/>
        </p:blipFill>
        <p:spPr bwMode="auto">
          <a:xfrm>
            <a:off x="6775669" y="1599539"/>
            <a:ext cx="4985407" cy="3905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Image result for slate sidi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808" y="3630964"/>
            <a:ext cx="4132646" cy="275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1947662" y="6570542"/>
            <a:ext cx="58692" cy="4571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 lnSpcReduction="20000"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r>
              <a:rPr lang="en-US" sz="3000" b="1" dirty="0">
                <a:solidFill>
                  <a:srgbClr val="ACD433"/>
                </a:solidFill>
              </a:rPr>
              <a:t>       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10D50A-489C-C62E-0469-90D115A90279}"/>
              </a:ext>
            </a:extLst>
          </p:cNvPr>
          <p:cNvSpPr txBox="1"/>
          <p:nvPr/>
        </p:nvSpPr>
        <p:spPr>
          <a:xfrm>
            <a:off x="3009928" y="5802664"/>
            <a:ext cx="11528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Slate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8EB23F-F5FE-DDC3-413B-A54B96403FC1}"/>
              </a:ext>
            </a:extLst>
          </p:cNvPr>
          <p:cNvSpPr txBox="1"/>
          <p:nvPr/>
        </p:nvSpPr>
        <p:spPr>
          <a:xfrm>
            <a:off x="1291509" y="967573"/>
            <a:ext cx="45897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Brick &amp; Cultured Stone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9F5308A-E8BE-863A-7628-5F6646F14C6E}"/>
              </a:ext>
            </a:extLst>
          </p:cNvPr>
          <p:cNvSpPr txBox="1"/>
          <p:nvPr/>
        </p:nvSpPr>
        <p:spPr>
          <a:xfrm>
            <a:off x="8100424" y="985078"/>
            <a:ext cx="23358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Field Stone</a:t>
            </a:r>
          </a:p>
        </p:txBody>
      </p:sp>
    </p:spTree>
    <p:extLst>
      <p:ext uri="{BB962C8B-B14F-4D97-AF65-F5344CB8AC3E}">
        <p14:creationId xmlns:p14="http://schemas.microsoft.com/office/powerpoint/2010/main" val="34797286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Brick Veneer Options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pic>
        <p:nvPicPr>
          <p:cNvPr id="52226" name="Picture 2" descr="Image result for brick vene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334" y="1306549"/>
            <a:ext cx="5278273" cy="3958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2227" y="3429000"/>
            <a:ext cx="3167555" cy="3378725"/>
          </a:xfrm>
          <a:prstGeom prst="rect">
            <a:avLst/>
          </a:prstGeom>
        </p:spPr>
      </p:pic>
      <p:pic>
        <p:nvPicPr>
          <p:cNvPr id="52228" name="Picture 4" descr="Image result for brick vene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1941" y="1401805"/>
            <a:ext cx="4398798" cy="3294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66131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89380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Wiring types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10</a:t>
            </a:r>
            <a:fld id="{0E6B21EC-17D1-47E8-8D52-325CC75F53CB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AutoShape 6" descr="Image result for mansard roo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75" y="2059932"/>
            <a:ext cx="5548256" cy="416642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746" y="2059933"/>
            <a:ext cx="5539973" cy="416642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51B7534-CE06-9896-D684-76668BEBC0FE}"/>
              </a:ext>
            </a:extLst>
          </p:cNvPr>
          <p:cNvSpPr txBox="1"/>
          <p:nvPr/>
        </p:nvSpPr>
        <p:spPr>
          <a:xfrm>
            <a:off x="1767906" y="2166191"/>
            <a:ext cx="27012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Romex (copper)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B6FA8E-8A4B-FA13-0F45-7EFBA9A4670F}"/>
              </a:ext>
            </a:extLst>
          </p:cNvPr>
          <p:cNvSpPr txBox="1"/>
          <p:nvPr/>
        </p:nvSpPr>
        <p:spPr>
          <a:xfrm>
            <a:off x="7905618" y="2166190"/>
            <a:ext cx="1988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Aluminum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156DBF3-591A-8B70-EC16-65EE16EA879B}"/>
              </a:ext>
            </a:extLst>
          </p:cNvPr>
          <p:cNvSpPr txBox="1"/>
          <p:nvPr/>
        </p:nvSpPr>
        <p:spPr>
          <a:xfrm>
            <a:off x="1190006" y="982714"/>
            <a:ext cx="94914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Wiring varies in size depending on the load that it needs to supply</a:t>
            </a:r>
          </a:p>
        </p:txBody>
      </p:sp>
    </p:spTree>
    <p:extLst>
      <p:ext uri="{BB962C8B-B14F-4D97-AF65-F5344CB8AC3E}">
        <p14:creationId xmlns:p14="http://schemas.microsoft.com/office/powerpoint/2010/main" val="18305371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Metal Siding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20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 flipH="1">
            <a:off x="11561001" y="1438183"/>
            <a:ext cx="86501" cy="22194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32500" lnSpcReduction="20000"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r>
              <a:rPr lang="en-US" sz="3000" b="1" dirty="0">
                <a:solidFill>
                  <a:srgbClr val="ACD433"/>
                </a:solidFill>
              </a:rPr>
              <a:t>             </a:t>
            </a:r>
          </a:p>
        </p:txBody>
      </p:sp>
      <p:pic>
        <p:nvPicPr>
          <p:cNvPr id="43010" name="Picture 2" descr="Image result for aluminum sid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310" y="2109820"/>
            <a:ext cx="5242745" cy="3488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20" name="Picture 12" descr="Image result for steel sidi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0313" y="2153656"/>
            <a:ext cx="5470689" cy="3444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5B1C781-693A-564F-BB56-A730EC8D74A5}"/>
              </a:ext>
            </a:extLst>
          </p:cNvPr>
          <p:cNvSpPr txBox="1"/>
          <p:nvPr/>
        </p:nvSpPr>
        <p:spPr>
          <a:xfrm>
            <a:off x="1253743" y="1471779"/>
            <a:ext cx="3393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Older Aluminum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E20B90-7907-EAAB-7ECF-5401FB65270B}"/>
              </a:ext>
            </a:extLst>
          </p:cNvPr>
          <p:cNvSpPr txBox="1"/>
          <p:nvPr/>
        </p:nvSpPr>
        <p:spPr>
          <a:xfrm>
            <a:off x="6290347" y="1475134"/>
            <a:ext cx="50706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Newer Aluminum &amp; Steel</a:t>
            </a:r>
          </a:p>
        </p:txBody>
      </p:sp>
    </p:spTree>
    <p:extLst>
      <p:ext uri="{BB962C8B-B14F-4D97-AF65-F5344CB8AC3E}">
        <p14:creationId xmlns:p14="http://schemas.microsoft.com/office/powerpoint/2010/main" val="25901272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Metal Siding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658369" y="1155908"/>
            <a:ext cx="10213848" cy="68340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r>
              <a:rPr lang="en-US" sz="3000" b="1" dirty="0">
                <a:solidFill>
                  <a:srgbClr val="ACD433"/>
                </a:solidFill>
              </a:rPr>
              <a:t>       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610" y="2133798"/>
            <a:ext cx="5406100" cy="4020907"/>
          </a:xfrm>
          <a:prstGeom prst="rect">
            <a:avLst/>
          </a:prstGeom>
        </p:spPr>
      </p:pic>
      <p:sp>
        <p:nvSpPr>
          <p:cNvPr id="5" name="AutoShape 2" descr="Image result for steel sid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white"/>
              </a:solidFill>
            </a:endParaRPr>
          </a:p>
        </p:txBody>
      </p:sp>
      <p:pic>
        <p:nvPicPr>
          <p:cNvPr id="54278" name="Picture 6" descr="Image result for barndomini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5464" y="2220957"/>
            <a:ext cx="5780388" cy="3846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FCD1E99-E8AA-B500-6F2E-0B82F62C3E75}"/>
              </a:ext>
            </a:extLst>
          </p:cNvPr>
          <p:cNvSpPr txBox="1"/>
          <p:nvPr/>
        </p:nvSpPr>
        <p:spPr>
          <a:xfrm>
            <a:off x="3237449" y="1443457"/>
            <a:ext cx="5396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Vertical Steel Applications</a:t>
            </a:r>
          </a:p>
        </p:txBody>
      </p:sp>
    </p:spTree>
    <p:extLst>
      <p:ext uri="{BB962C8B-B14F-4D97-AF65-F5344CB8AC3E}">
        <p14:creationId xmlns:p14="http://schemas.microsoft.com/office/powerpoint/2010/main" val="38344391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Door Construction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 flipH="1">
            <a:off x="11582398" y="1358282"/>
            <a:ext cx="45719" cy="35352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endParaRPr lang="en-US" sz="3000" b="1" dirty="0">
              <a:solidFill>
                <a:srgbClr val="ACD433"/>
              </a:solidFill>
            </a:endParaRPr>
          </a:p>
        </p:txBody>
      </p:sp>
      <p:sp>
        <p:nvSpPr>
          <p:cNvPr id="5" name="AutoShape 2" descr="Image result for steel sid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white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99" t="10907" r="19148" b="21645"/>
          <a:stretch/>
        </p:blipFill>
        <p:spPr>
          <a:xfrm>
            <a:off x="460375" y="1594100"/>
            <a:ext cx="2939773" cy="512575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23" t="1497" r="4649" b="221"/>
          <a:stretch/>
        </p:blipFill>
        <p:spPr>
          <a:xfrm>
            <a:off x="4166280" y="1593847"/>
            <a:ext cx="3558248" cy="512575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5659" y="1580723"/>
            <a:ext cx="3661254" cy="512575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9D29E2F-1F8B-DFC2-57BF-A23215AD3D1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591" y="4918229"/>
            <a:ext cx="1751688" cy="117261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2936D95-ACB9-1D2D-7978-D9D9C08D6265}"/>
              </a:ext>
            </a:extLst>
          </p:cNvPr>
          <p:cNvSpPr txBox="1"/>
          <p:nvPr/>
        </p:nvSpPr>
        <p:spPr>
          <a:xfrm>
            <a:off x="789185" y="1063416"/>
            <a:ext cx="103124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Hollow Core                  6 Panel                       Custom</a:t>
            </a:r>
          </a:p>
        </p:txBody>
      </p:sp>
    </p:spTree>
    <p:extLst>
      <p:ext uri="{BB962C8B-B14F-4D97-AF65-F5344CB8AC3E}">
        <p14:creationId xmlns:p14="http://schemas.microsoft.com/office/powerpoint/2010/main" val="13424142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 fontScale="85000" lnSpcReduction="10000"/>
          </a:bodyPr>
          <a:lstStyle/>
          <a:p>
            <a:r>
              <a:rPr lang="en-US" sz="4000" b="1" dirty="0"/>
              <a:t>Exterior Steel and Fiberglass doors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23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AutoShape 2" descr="Image result for steel sid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white"/>
              </a:solidFill>
            </a:endParaRPr>
          </a:p>
        </p:txBody>
      </p:sp>
      <p:pic>
        <p:nvPicPr>
          <p:cNvPr id="58372" name="Picture 4" descr="Image result for steel door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02" r="23130"/>
          <a:stretch/>
        </p:blipFill>
        <p:spPr bwMode="auto">
          <a:xfrm>
            <a:off x="577909" y="1238466"/>
            <a:ext cx="2711624" cy="5138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78" name="Picture 10" descr="Image result for steel door cutawa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727" y="1238467"/>
            <a:ext cx="5289295" cy="4899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Image result for fiberglass doors">
            <a:extLst>
              <a:ext uri="{FF2B5EF4-FFF2-40B4-BE49-F238E27FC236}">
                <a16:creationId xmlns:a16="http://schemas.microsoft.com/office/drawing/2014/main" id="{7A227A83-41D0-4C1C-7D64-AFCF5637615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51" r="23510"/>
          <a:stretch/>
        </p:blipFill>
        <p:spPr bwMode="auto">
          <a:xfrm>
            <a:off x="3450454" y="1238467"/>
            <a:ext cx="2787273" cy="5138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9970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6045303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Typical Wall Finish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24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 flipH="1">
            <a:off x="11980529" y="547318"/>
            <a:ext cx="74836" cy="13881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 lnSpcReduction="20000"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endParaRPr lang="en-US" sz="3000" b="1" dirty="0">
              <a:solidFill>
                <a:srgbClr val="ACD433"/>
              </a:solidFill>
              <a:latin typeface="+mn-lt"/>
              <a:ea typeface="Adobe Gothic Std B" panose="020B0800000000000000" pitchFamily="34" charset="-128"/>
            </a:endParaRPr>
          </a:p>
        </p:txBody>
      </p:sp>
      <p:sp>
        <p:nvSpPr>
          <p:cNvPr id="5" name="AutoShape 2" descr="Image result for steel sid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84"/>
          <a:stretch/>
        </p:blipFill>
        <p:spPr>
          <a:xfrm>
            <a:off x="6120140" y="2133798"/>
            <a:ext cx="5935225" cy="40380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37" y="2133798"/>
            <a:ext cx="6045303" cy="403807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0CA3DD5-BEB3-47F3-4CD5-631F5EAB9FD9}"/>
              </a:ext>
            </a:extLst>
          </p:cNvPr>
          <p:cNvSpPr txBox="1"/>
          <p:nvPr/>
        </p:nvSpPr>
        <p:spPr>
          <a:xfrm>
            <a:off x="155575" y="1472110"/>
            <a:ext cx="115050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Drywall (sheetrock) 1950’s+          Lath &amp; Plaster pre 1950’s</a:t>
            </a:r>
          </a:p>
        </p:txBody>
      </p:sp>
    </p:spTree>
    <p:extLst>
      <p:ext uri="{BB962C8B-B14F-4D97-AF65-F5344CB8AC3E}">
        <p14:creationId xmlns:p14="http://schemas.microsoft.com/office/powerpoint/2010/main" val="33337399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Wainscot and sheetrock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25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11656480" y="1155908"/>
            <a:ext cx="356844" cy="19349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 lnSpcReduction="20000"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r>
              <a:rPr lang="en-US" sz="3000" b="1" dirty="0">
                <a:solidFill>
                  <a:srgbClr val="ACD433"/>
                </a:solidFill>
              </a:rPr>
              <a:t>			</a:t>
            </a:r>
          </a:p>
        </p:txBody>
      </p:sp>
      <p:sp>
        <p:nvSpPr>
          <p:cNvPr id="5" name="AutoShape 2" descr="Image result for steel sid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white"/>
              </a:solidFill>
            </a:endParaRPr>
          </a:p>
        </p:txBody>
      </p:sp>
      <p:pic>
        <p:nvPicPr>
          <p:cNvPr id="64514" name="Picture 2" descr="Image result for wall panelli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28"/>
          <a:stretch/>
        </p:blipFill>
        <p:spPr bwMode="auto">
          <a:xfrm>
            <a:off x="789460" y="2126648"/>
            <a:ext cx="4137647" cy="4377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38" name="Picture 2" descr="Image result for wall panelli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0548" y="2126648"/>
            <a:ext cx="5661644" cy="4246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AD94AD0-9F63-5500-4F3B-C04485AEB2BC}"/>
              </a:ext>
            </a:extLst>
          </p:cNvPr>
          <p:cNvSpPr txBox="1"/>
          <p:nvPr/>
        </p:nvSpPr>
        <p:spPr>
          <a:xfrm>
            <a:off x="1997476" y="1541873"/>
            <a:ext cx="20185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Low cost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2796B0C-8B2E-C741-9AA5-BE91A8E75943}"/>
              </a:ext>
            </a:extLst>
          </p:cNvPr>
          <p:cNvSpPr txBox="1"/>
          <p:nvPr/>
        </p:nvSpPr>
        <p:spPr>
          <a:xfrm>
            <a:off x="5114490" y="1541872"/>
            <a:ext cx="71737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Expensive detail and craftmanship</a:t>
            </a:r>
          </a:p>
        </p:txBody>
      </p:sp>
    </p:spTree>
    <p:extLst>
      <p:ext uri="{BB962C8B-B14F-4D97-AF65-F5344CB8AC3E}">
        <p14:creationId xmlns:p14="http://schemas.microsoft.com/office/powerpoint/2010/main" val="40644244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Tongue and Groove (T&amp;G)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26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11582398" y="1535836"/>
            <a:ext cx="430925" cy="30347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 lnSpcReduction="20000"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r>
              <a:rPr lang="en-US" sz="3000" b="1" dirty="0">
                <a:solidFill>
                  <a:srgbClr val="ACD433"/>
                </a:solidFill>
              </a:rPr>
              <a:t>			</a:t>
            </a:r>
          </a:p>
        </p:txBody>
      </p:sp>
      <p:sp>
        <p:nvSpPr>
          <p:cNvPr id="5" name="AutoShape 2" descr="Image result for steel sid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white"/>
              </a:solidFill>
            </a:endParaRPr>
          </a:p>
        </p:txBody>
      </p:sp>
      <p:pic>
        <p:nvPicPr>
          <p:cNvPr id="62466" name="Picture 2" descr="Image result for tung and groove wall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3464" y="2133798"/>
            <a:ext cx="5188935" cy="3891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468" name="Picture 4" descr="Image result for old tongue and groove ceili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2128920"/>
            <a:ext cx="5127077" cy="3896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A902D8D-ABB1-45FD-C12F-FA97F0A9E6A5}"/>
              </a:ext>
            </a:extLst>
          </p:cNvPr>
          <p:cNvSpPr txBox="1"/>
          <p:nvPr/>
        </p:nvSpPr>
        <p:spPr>
          <a:xfrm>
            <a:off x="1227627" y="1535836"/>
            <a:ext cx="101329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Old bead board                      Knotty pine V groove</a:t>
            </a:r>
          </a:p>
        </p:txBody>
      </p:sp>
    </p:spTree>
    <p:extLst>
      <p:ext uri="{BB962C8B-B14F-4D97-AF65-F5344CB8AC3E}">
        <p14:creationId xmlns:p14="http://schemas.microsoft.com/office/powerpoint/2010/main" val="10894141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Carpet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0" y="938812"/>
            <a:ext cx="11938488" cy="68340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r>
              <a:rPr lang="en-US" sz="3000" b="1" dirty="0">
                <a:solidFill>
                  <a:srgbClr val="ACD433"/>
                </a:solidFill>
              </a:rPr>
              <a:t>   					 	Which is better quality and </a:t>
            </a:r>
            <a:r>
              <a:rPr lang="en-US" sz="3000" b="1" dirty="0" err="1">
                <a:solidFill>
                  <a:srgbClr val="ACD433"/>
                </a:solidFill>
              </a:rPr>
              <a:t>whY</a:t>
            </a:r>
            <a:r>
              <a:rPr lang="en-US" sz="3000" b="1" dirty="0">
                <a:solidFill>
                  <a:srgbClr val="ACD433"/>
                </a:solidFill>
              </a:rPr>
              <a:t>?</a:t>
            </a:r>
          </a:p>
        </p:txBody>
      </p:sp>
      <p:sp>
        <p:nvSpPr>
          <p:cNvPr id="5" name="AutoShape 2" descr="Image result for steel sid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white"/>
              </a:solidFill>
            </a:endParaRPr>
          </a:p>
        </p:txBody>
      </p:sp>
      <p:pic>
        <p:nvPicPr>
          <p:cNvPr id="68610" name="Picture 2" descr="Image result for carpet qualit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378" y="1774397"/>
            <a:ext cx="3896560" cy="4785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14" name="Picture 6" descr="Image result for high quality carpe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678" y="1774397"/>
            <a:ext cx="5144038" cy="479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89411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Ceramic &amp; porcelain Tile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28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0" y="938812"/>
            <a:ext cx="11938488" cy="68340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r>
              <a:rPr lang="en-US" sz="3000" b="1" dirty="0">
                <a:solidFill>
                  <a:srgbClr val="ACD433"/>
                </a:solidFill>
              </a:rPr>
              <a:t>   					</a:t>
            </a:r>
          </a:p>
        </p:txBody>
      </p:sp>
      <p:sp>
        <p:nvSpPr>
          <p:cNvPr id="5" name="AutoShape 2" descr="Image result for steel sid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75" y="1622215"/>
            <a:ext cx="4616122" cy="3462092"/>
          </a:xfrm>
          <a:prstGeom prst="rect">
            <a:avLst/>
          </a:prstGeom>
        </p:spPr>
      </p:pic>
      <p:pic>
        <p:nvPicPr>
          <p:cNvPr id="70658" name="Picture 2" descr="https://encrypted-tbn2.gstatic.com/shopping?q=tbn:ANd9GcR7eDElcPycUyVMY4jRh48xl5DcxYYcJN4HgCnBRNqr3p6IXAw&amp;usqp=CA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0226" y="1760483"/>
            <a:ext cx="4593020" cy="4593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62" name="Picture 6" descr="Overton in color Derby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5440" y="3505200"/>
            <a:ext cx="4113515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29214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1" y="0"/>
            <a:ext cx="9604791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Laminate and Wood Flooring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11487704" y="1313158"/>
            <a:ext cx="301841" cy="22292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 lnSpcReduction="20000"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r>
              <a:rPr lang="en-US" sz="3000" b="1" dirty="0">
                <a:solidFill>
                  <a:srgbClr val="ACD433"/>
                </a:solidFill>
              </a:rPr>
              <a:t>   					</a:t>
            </a:r>
          </a:p>
        </p:txBody>
      </p:sp>
      <p:sp>
        <p:nvSpPr>
          <p:cNvPr id="5" name="AutoShape 2" descr="Image result for steel sid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white"/>
              </a:solidFill>
            </a:endParaRPr>
          </a:p>
        </p:txBody>
      </p:sp>
      <p:pic>
        <p:nvPicPr>
          <p:cNvPr id="72706" name="Picture 2" descr="Image result for laminat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25" y="2627197"/>
            <a:ext cx="5897775" cy="3935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08" name="Picture 4" descr="Image result for engineered wood floo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1860" y="2627197"/>
            <a:ext cx="5246764" cy="3935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BFF4B25-51F1-FE7A-CA30-D55AEB85C5CD}"/>
              </a:ext>
            </a:extLst>
          </p:cNvPr>
          <p:cNvSpPr txBox="1"/>
          <p:nvPr/>
        </p:nvSpPr>
        <p:spPr>
          <a:xfrm>
            <a:off x="307975" y="1536085"/>
            <a:ext cx="108233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Laminate is layered, typically wider and in symmetrical lengths of 3-4 foot each</a:t>
            </a:r>
          </a:p>
        </p:txBody>
      </p:sp>
    </p:spTree>
    <p:extLst>
      <p:ext uri="{BB962C8B-B14F-4D97-AF65-F5344CB8AC3E}">
        <p14:creationId xmlns:p14="http://schemas.microsoft.com/office/powerpoint/2010/main" val="3782331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778482" cy="767687"/>
          </a:xfrm>
        </p:spPr>
        <p:txBody>
          <a:bodyPr>
            <a:normAutofit/>
          </a:bodyPr>
          <a:lstStyle/>
          <a:p>
            <a:r>
              <a:rPr lang="en-US" sz="4000" b="1" dirty="0"/>
              <a:t>Older Wiring types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10</a:t>
            </a:r>
            <a:fld id="{0E6B21EC-17D1-47E8-8D52-325CC75F53CB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AutoShape 6" descr="Image result for mansard roo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8808098" y="369142"/>
            <a:ext cx="336906" cy="12313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 lnSpcReduction="20000"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en-US" sz="3000" b="1" dirty="0"/>
              <a:t>	     	</a:t>
            </a:r>
          </a:p>
        </p:txBody>
      </p:sp>
      <p:pic>
        <p:nvPicPr>
          <p:cNvPr id="23554" name="Picture 2" descr="Image result for cloth wir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2445918"/>
            <a:ext cx="4676186" cy="416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3698" y="2445918"/>
            <a:ext cx="5737041" cy="416848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22ACAFE-1C1B-F450-44A9-AFEF6B952344}"/>
              </a:ext>
            </a:extLst>
          </p:cNvPr>
          <p:cNvSpPr txBox="1"/>
          <p:nvPr/>
        </p:nvSpPr>
        <p:spPr>
          <a:xfrm>
            <a:off x="1426022" y="1991713"/>
            <a:ext cx="24400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Cloth Shielded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9546E76-7C6A-2EDD-0EEE-FF6896745AD4}"/>
              </a:ext>
            </a:extLst>
          </p:cNvPr>
          <p:cNvSpPr txBox="1"/>
          <p:nvPr/>
        </p:nvSpPr>
        <p:spPr>
          <a:xfrm>
            <a:off x="7085341" y="1991712"/>
            <a:ext cx="24737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Knob and Tube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1E725E-95C4-C32A-EC58-A0C3DF4C7F94}"/>
              </a:ext>
            </a:extLst>
          </p:cNvPr>
          <p:cNvSpPr txBox="1"/>
          <p:nvPr/>
        </p:nvSpPr>
        <p:spPr>
          <a:xfrm>
            <a:off x="155575" y="920329"/>
            <a:ext cx="104633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These are some examples that are no longer installed in homes </a:t>
            </a:r>
          </a:p>
        </p:txBody>
      </p:sp>
    </p:spTree>
    <p:extLst>
      <p:ext uri="{BB962C8B-B14F-4D97-AF65-F5344CB8AC3E}">
        <p14:creationId xmlns:p14="http://schemas.microsoft.com/office/powerpoint/2010/main" val="11046193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Linoleum / Vinyl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30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 flipV="1">
            <a:off x="11789546" y="1622213"/>
            <a:ext cx="148942" cy="4571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 lnSpcReduction="20000"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r>
              <a:rPr lang="en-US" sz="3000" b="1" dirty="0">
                <a:solidFill>
                  <a:srgbClr val="ACD433"/>
                </a:solidFill>
              </a:rPr>
              <a:t>   					</a:t>
            </a:r>
          </a:p>
        </p:txBody>
      </p:sp>
      <p:sp>
        <p:nvSpPr>
          <p:cNvPr id="5" name="AutoShape 2" descr="Image result for steel sid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5" y="2066843"/>
            <a:ext cx="5962634" cy="443470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5193" y="2066843"/>
            <a:ext cx="4470346" cy="447034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D21F178-D510-655F-EE0D-0839819AE5EB}"/>
              </a:ext>
            </a:extLst>
          </p:cNvPr>
          <p:cNvSpPr txBox="1"/>
          <p:nvPr/>
        </p:nvSpPr>
        <p:spPr>
          <a:xfrm>
            <a:off x="1106663" y="953988"/>
            <a:ext cx="959980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Linoleum flooring is installed in one large piece and comes in several different qualities</a:t>
            </a:r>
          </a:p>
        </p:txBody>
      </p:sp>
    </p:spTree>
    <p:extLst>
      <p:ext uri="{BB962C8B-B14F-4D97-AF65-F5344CB8AC3E}">
        <p14:creationId xmlns:p14="http://schemas.microsoft.com/office/powerpoint/2010/main" val="20533544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Concrete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31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0" y="938812"/>
            <a:ext cx="11938488" cy="68340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r>
              <a:rPr lang="en-US" sz="3000" b="1" dirty="0">
                <a:solidFill>
                  <a:srgbClr val="ACD433"/>
                </a:solidFill>
              </a:rPr>
              <a:t>   				</a:t>
            </a:r>
          </a:p>
        </p:txBody>
      </p:sp>
      <p:sp>
        <p:nvSpPr>
          <p:cNvPr id="5" name="AutoShape 2" descr="Image result for steel sid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 flipH="1" flipV="1">
            <a:off x="11723025" y="1941001"/>
            <a:ext cx="45719" cy="13637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 lnSpcReduction="20000"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r>
              <a:rPr lang="en-US" sz="3000" b="1" dirty="0">
                <a:solidFill>
                  <a:srgbClr val="ACD433"/>
                </a:solidFill>
              </a:rPr>
              <a:t>   	     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5" y="2337182"/>
            <a:ext cx="5150782" cy="3863087"/>
          </a:xfrm>
          <a:prstGeom prst="rect">
            <a:avLst/>
          </a:prstGeom>
        </p:spPr>
      </p:pic>
      <p:pic>
        <p:nvPicPr>
          <p:cNvPr id="77826" name="Picture 2" descr="Image result for stamped concrete insid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7886" y="2337182"/>
            <a:ext cx="4868948" cy="389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F3EA559-D93B-178D-6DC3-8A79C444298A}"/>
              </a:ext>
            </a:extLst>
          </p:cNvPr>
          <p:cNvSpPr txBox="1"/>
          <p:nvPr/>
        </p:nvSpPr>
        <p:spPr>
          <a:xfrm flipH="1">
            <a:off x="2086251" y="1669245"/>
            <a:ext cx="91883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Colored                                    Stamped</a:t>
            </a:r>
          </a:p>
        </p:txBody>
      </p:sp>
    </p:spTree>
    <p:extLst>
      <p:ext uri="{BB962C8B-B14F-4D97-AF65-F5344CB8AC3E}">
        <p14:creationId xmlns:p14="http://schemas.microsoft.com/office/powerpoint/2010/main" val="272253754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Trim Types and Locations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32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0" y="938812"/>
            <a:ext cx="11938488" cy="68340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r>
              <a:rPr lang="en-US" sz="3000" b="1" dirty="0">
                <a:solidFill>
                  <a:srgbClr val="ACD433"/>
                </a:solidFill>
              </a:rPr>
              <a:t>   				</a:t>
            </a:r>
          </a:p>
        </p:txBody>
      </p:sp>
      <p:sp>
        <p:nvSpPr>
          <p:cNvPr id="5" name="AutoShape 2" descr="Image result for steel sid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white"/>
              </a:solidFill>
            </a:endParaRPr>
          </a:p>
        </p:txBody>
      </p:sp>
      <p:pic>
        <p:nvPicPr>
          <p:cNvPr id="78850" name="Picture 2" descr="Image result for trim type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62" b="5096"/>
          <a:stretch/>
        </p:blipFill>
        <p:spPr bwMode="auto">
          <a:xfrm>
            <a:off x="1474963" y="1005883"/>
            <a:ext cx="8877577" cy="552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469429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0657490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Inexpensive cabinets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33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 flipH="1">
            <a:off x="11938487" y="1526958"/>
            <a:ext cx="45719" cy="9525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 lnSpcReduction="20000"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r>
              <a:rPr lang="en-US" sz="3000" b="1" dirty="0">
                <a:solidFill>
                  <a:srgbClr val="ACD433"/>
                </a:solidFill>
              </a:rPr>
              <a:t>   				</a:t>
            </a:r>
          </a:p>
        </p:txBody>
      </p:sp>
      <p:sp>
        <p:nvSpPr>
          <p:cNvPr id="5" name="AutoShape 2" descr="Image result for steel sid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749111" y="936642"/>
            <a:ext cx="5220133" cy="89618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 algn="ctr">
              <a:buClr>
                <a:srgbClr val="ACD433"/>
              </a:buClr>
            </a:pPr>
            <a:endParaRPr lang="en-US" sz="3000" b="1" dirty="0">
              <a:solidFill>
                <a:srgbClr val="ACD433"/>
              </a:solidFill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>
          <a:xfrm flipH="1">
            <a:off x="11311821" y="938385"/>
            <a:ext cx="220272" cy="12503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 lnSpcReduction="20000"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 algn="ctr">
              <a:buClr>
                <a:srgbClr val="ACD433"/>
              </a:buClr>
            </a:pPr>
            <a:endParaRPr lang="en-US" sz="3000" b="1" dirty="0">
              <a:solidFill>
                <a:srgbClr val="ACD433"/>
              </a:solidFill>
            </a:endParaRPr>
          </a:p>
        </p:txBody>
      </p:sp>
      <p:pic>
        <p:nvPicPr>
          <p:cNvPr id="89090" name="Picture 2" descr="Image result for pressboard cabinet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8"/>
          <a:stretch/>
        </p:blipFill>
        <p:spPr bwMode="auto">
          <a:xfrm>
            <a:off x="523495" y="2195777"/>
            <a:ext cx="5116458" cy="444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Image result for pressboard cabinet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2125" y="2195777"/>
            <a:ext cx="5179578" cy="3879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A443AB5-0B4C-1A41-28E5-722F7CA8A45E}"/>
              </a:ext>
            </a:extLst>
          </p:cNvPr>
          <p:cNvSpPr txBox="1"/>
          <p:nvPr/>
        </p:nvSpPr>
        <p:spPr>
          <a:xfrm>
            <a:off x="1846318" y="1574585"/>
            <a:ext cx="8245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Pressed wood or low grade plywood</a:t>
            </a:r>
          </a:p>
        </p:txBody>
      </p:sp>
    </p:spTree>
    <p:extLst>
      <p:ext uri="{BB962C8B-B14F-4D97-AF65-F5344CB8AC3E}">
        <p14:creationId xmlns:p14="http://schemas.microsoft.com/office/powerpoint/2010/main" val="38474961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Countertops Least expensive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34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0" y="938812"/>
            <a:ext cx="11938488" cy="68340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r>
              <a:rPr lang="en-US" sz="3000" b="1" dirty="0">
                <a:solidFill>
                  <a:srgbClr val="ACD433"/>
                </a:solidFill>
              </a:rPr>
              <a:t>   				</a:t>
            </a:r>
          </a:p>
        </p:txBody>
      </p:sp>
      <p:sp>
        <p:nvSpPr>
          <p:cNvPr id="5" name="AutoShape 2" descr="Image result for steel sid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 flipH="1" flipV="1">
            <a:off x="11505459" y="119846"/>
            <a:ext cx="248575" cy="47495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 algn="ctr">
              <a:buClr>
                <a:srgbClr val="ACD433"/>
              </a:buClr>
            </a:pPr>
            <a:endParaRPr lang="en-US" sz="3000" b="1" dirty="0">
              <a:solidFill>
                <a:srgbClr val="ACD433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5" y="1504503"/>
            <a:ext cx="6757999" cy="483530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4622" y="1525161"/>
            <a:ext cx="4823087" cy="482308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24EC48E-166F-522C-31E5-CDE8B22E68FD}"/>
              </a:ext>
            </a:extLst>
          </p:cNvPr>
          <p:cNvSpPr txBox="1"/>
          <p:nvPr/>
        </p:nvSpPr>
        <p:spPr>
          <a:xfrm>
            <a:off x="1975346" y="901690"/>
            <a:ext cx="77107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Many designs, Formica or wood edge</a:t>
            </a:r>
          </a:p>
        </p:txBody>
      </p:sp>
    </p:spTree>
    <p:extLst>
      <p:ext uri="{BB962C8B-B14F-4D97-AF65-F5344CB8AC3E}">
        <p14:creationId xmlns:p14="http://schemas.microsoft.com/office/powerpoint/2010/main" val="223544511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0657490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Custom Cabinets, What to Look for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35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0" y="938812"/>
            <a:ext cx="11938488" cy="68340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r>
              <a:rPr lang="en-US" sz="3000" b="1" dirty="0">
                <a:solidFill>
                  <a:srgbClr val="ACD433"/>
                </a:solidFill>
              </a:rPr>
              <a:t>   				</a:t>
            </a:r>
          </a:p>
        </p:txBody>
      </p:sp>
      <p:sp>
        <p:nvSpPr>
          <p:cNvPr id="5" name="AutoShape 2" descr="Image result for steel sid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-506577" y="1267765"/>
            <a:ext cx="5220133" cy="89618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 algn="ctr">
              <a:buClr>
                <a:srgbClr val="ACD433"/>
              </a:buClr>
            </a:pPr>
            <a:endParaRPr lang="en-US" sz="3000" b="1" dirty="0">
              <a:solidFill>
                <a:srgbClr val="ACD433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56" r="25281"/>
          <a:stretch/>
        </p:blipFill>
        <p:spPr>
          <a:xfrm>
            <a:off x="7826533" y="1687557"/>
            <a:ext cx="3636578" cy="513209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439" y="1950739"/>
            <a:ext cx="6858000" cy="42862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4E78D00-8043-EAED-61F6-B5F7450344FD}"/>
              </a:ext>
            </a:extLst>
          </p:cNvPr>
          <p:cNvSpPr txBox="1"/>
          <p:nvPr/>
        </p:nvSpPr>
        <p:spPr>
          <a:xfrm>
            <a:off x="1030231" y="1096767"/>
            <a:ext cx="98780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Solid wood, crown molding, quality craftmanship</a:t>
            </a:r>
          </a:p>
        </p:txBody>
      </p:sp>
    </p:spTree>
    <p:extLst>
      <p:ext uri="{BB962C8B-B14F-4D97-AF65-F5344CB8AC3E}">
        <p14:creationId xmlns:p14="http://schemas.microsoft.com/office/powerpoint/2010/main" val="216802129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Countertops Stone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36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0" y="938812"/>
            <a:ext cx="11938488" cy="68340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r>
              <a:rPr lang="en-US" sz="3000" b="1" dirty="0">
                <a:solidFill>
                  <a:srgbClr val="ACD433"/>
                </a:solidFill>
              </a:rPr>
              <a:t>   				</a:t>
            </a:r>
          </a:p>
        </p:txBody>
      </p:sp>
      <p:sp>
        <p:nvSpPr>
          <p:cNvPr id="5" name="AutoShape 2" descr="Image result for steel sid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white"/>
              </a:solidFill>
            </a:endParaRPr>
          </a:p>
        </p:txBody>
      </p:sp>
      <p:pic>
        <p:nvPicPr>
          <p:cNvPr id="86018" name="Picture 2" descr="Image result for cambria counter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35" b="1"/>
          <a:stretch/>
        </p:blipFill>
        <p:spPr bwMode="auto">
          <a:xfrm>
            <a:off x="600524" y="1752286"/>
            <a:ext cx="4114784" cy="4977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8DD4111-DD64-6914-29F7-C3CD2A1E49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3343" y="2586006"/>
            <a:ext cx="6429375" cy="414337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3C17ADD-70DF-4116-C37E-1887F8A9B7CD}"/>
              </a:ext>
            </a:extLst>
          </p:cNvPr>
          <p:cNvSpPr txBox="1"/>
          <p:nvPr/>
        </p:nvSpPr>
        <p:spPr>
          <a:xfrm>
            <a:off x="7588741" y="1972909"/>
            <a:ext cx="20585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Concrete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0B6933-B992-8846-9C57-B77D7CC4A5DF}"/>
              </a:ext>
            </a:extLst>
          </p:cNvPr>
          <p:cNvSpPr txBox="1"/>
          <p:nvPr/>
        </p:nvSpPr>
        <p:spPr>
          <a:xfrm>
            <a:off x="326996" y="1114831"/>
            <a:ext cx="48921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Quartz, marble, granite </a:t>
            </a:r>
          </a:p>
        </p:txBody>
      </p:sp>
    </p:spTree>
    <p:extLst>
      <p:ext uri="{BB962C8B-B14F-4D97-AF65-F5344CB8AC3E}">
        <p14:creationId xmlns:p14="http://schemas.microsoft.com/office/powerpoint/2010/main" val="415817396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6569476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Quality of Materials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37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AutoShape 2" descr="Image result for steel sid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-506577" y="1267765"/>
            <a:ext cx="5220133" cy="89618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 algn="ctr">
              <a:buClr>
                <a:srgbClr val="ACD433"/>
              </a:buClr>
            </a:pPr>
            <a:endParaRPr lang="en-US" sz="3000" b="1" dirty="0">
              <a:solidFill>
                <a:srgbClr val="ACD433"/>
              </a:solidFill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>
          <a:xfrm>
            <a:off x="307975" y="1190373"/>
            <a:ext cx="11106260" cy="56611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r>
              <a:rPr lang="en-US" sz="3000" b="1" dirty="0">
                <a:solidFill>
                  <a:srgbClr val="ACD433"/>
                </a:solidFill>
              </a:rPr>
              <a:t>		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75" y="1833884"/>
            <a:ext cx="3429000" cy="4572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87"/>
          <a:stretch/>
        </p:blipFill>
        <p:spPr>
          <a:xfrm>
            <a:off x="4135069" y="1833884"/>
            <a:ext cx="3769929" cy="457988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1" b="11216"/>
          <a:stretch/>
        </p:blipFill>
        <p:spPr>
          <a:xfrm>
            <a:off x="8250546" y="1833884"/>
            <a:ext cx="3552567" cy="457865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92A0055-0BDE-55FA-DA16-91B1C4BD07CE}"/>
              </a:ext>
            </a:extLst>
          </p:cNvPr>
          <p:cNvSpPr txBox="1"/>
          <p:nvPr/>
        </p:nvSpPr>
        <p:spPr>
          <a:xfrm>
            <a:off x="1558145" y="1267765"/>
            <a:ext cx="91406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Low                          Medium                       High</a:t>
            </a:r>
          </a:p>
        </p:txBody>
      </p:sp>
    </p:spTree>
    <p:extLst>
      <p:ext uri="{BB962C8B-B14F-4D97-AF65-F5344CB8AC3E}">
        <p14:creationId xmlns:p14="http://schemas.microsoft.com/office/powerpoint/2010/main" val="281915867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 descr="Image result for green treat dec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826" y="1774241"/>
            <a:ext cx="5051762" cy="3788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0657490" cy="861420"/>
          </a:xfrm>
        </p:spPr>
        <p:txBody>
          <a:bodyPr>
            <a:normAutofit fontScale="85000" lnSpcReduction="10000"/>
          </a:bodyPr>
          <a:lstStyle/>
          <a:p>
            <a:r>
              <a:rPr lang="en-US" sz="4000" b="1" dirty="0"/>
              <a:t>Decks Low Grade – Basic Materials/Design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38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AutoShape 2" descr="Image result for steel sid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>
          <a:xfrm>
            <a:off x="11884024" y="1329849"/>
            <a:ext cx="76747" cy="29968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5000" lnSpcReduction="20000"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r>
              <a:rPr lang="en-US" sz="3000" b="1" dirty="0">
                <a:solidFill>
                  <a:srgbClr val="ACD433"/>
                </a:solidFill>
              </a:rPr>
              <a:t>	  </a:t>
            </a:r>
          </a:p>
        </p:txBody>
      </p:sp>
      <p:sp>
        <p:nvSpPr>
          <p:cNvPr id="8" name="AutoShape 12" descr="Image result for nrp panel shower"/>
          <p:cNvSpPr>
            <a:spLocks noChangeAspect="1" noChangeArrowheads="1"/>
          </p:cNvSpPr>
          <p:nvPr/>
        </p:nvSpPr>
        <p:spPr bwMode="auto">
          <a:xfrm>
            <a:off x="307975" y="7937"/>
            <a:ext cx="4537294" cy="4537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white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1611" y="1774241"/>
            <a:ext cx="5659161" cy="3753910"/>
          </a:xfrm>
          <a:prstGeom prst="rect">
            <a:avLst/>
          </a:prstGeom>
        </p:spPr>
      </p:pic>
      <p:sp>
        <p:nvSpPr>
          <p:cNvPr id="14" name="Subtitle 2"/>
          <p:cNvSpPr txBox="1">
            <a:spLocks/>
          </p:cNvSpPr>
          <p:nvPr/>
        </p:nvSpPr>
        <p:spPr>
          <a:xfrm>
            <a:off x="3728621" y="5795029"/>
            <a:ext cx="714463" cy="34835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endParaRPr lang="en-US" sz="3000" b="1" dirty="0">
              <a:solidFill>
                <a:srgbClr val="ACD433"/>
              </a:solidFill>
            </a:endParaRPr>
          </a:p>
        </p:txBody>
      </p:sp>
      <p:pic>
        <p:nvPicPr>
          <p:cNvPr id="1026" name="Picture 2" descr="Image result for old platform deck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7047" y="4029862"/>
            <a:ext cx="4822124" cy="2712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AA620C8-371B-1D3B-8C0D-630192583170}"/>
              </a:ext>
            </a:extLst>
          </p:cNvPr>
          <p:cNvSpPr txBox="1"/>
          <p:nvPr/>
        </p:nvSpPr>
        <p:spPr>
          <a:xfrm>
            <a:off x="1500327" y="1193924"/>
            <a:ext cx="156843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Treated Wood                             Face Screwed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A65F8ED-A813-E421-C583-4688C8AD28D9}"/>
              </a:ext>
            </a:extLst>
          </p:cNvPr>
          <p:cNvSpPr txBox="1"/>
          <p:nvPr/>
        </p:nvSpPr>
        <p:spPr>
          <a:xfrm>
            <a:off x="2121763" y="5891109"/>
            <a:ext cx="25106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On Ground </a:t>
            </a:r>
          </a:p>
        </p:txBody>
      </p:sp>
    </p:spTree>
    <p:extLst>
      <p:ext uri="{BB962C8B-B14F-4D97-AF65-F5344CB8AC3E}">
        <p14:creationId xmlns:p14="http://schemas.microsoft.com/office/powerpoint/2010/main" val="21606561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0657490" cy="767687"/>
          </a:xfrm>
        </p:spPr>
        <p:txBody>
          <a:bodyPr>
            <a:normAutofit fontScale="92500"/>
          </a:bodyPr>
          <a:lstStyle/>
          <a:p>
            <a:r>
              <a:rPr lang="en-US" sz="4000" b="1" dirty="0"/>
              <a:t>Decks Mid-Grade - Larger, more complex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39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AutoShape 2" descr="Image result for steel sid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AutoShape 12" descr="Image result for nrp panel shower"/>
          <p:cNvSpPr>
            <a:spLocks noChangeAspect="1" noChangeArrowheads="1"/>
          </p:cNvSpPr>
          <p:nvPr/>
        </p:nvSpPr>
        <p:spPr bwMode="auto">
          <a:xfrm>
            <a:off x="307975" y="7937"/>
            <a:ext cx="4537294" cy="4537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Subtitle 2"/>
          <p:cNvSpPr txBox="1">
            <a:spLocks/>
          </p:cNvSpPr>
          <p:nvPr/>
        </p:nvSpPr>
        <p:spPr>
          <a:xfrm>
            <a:off x="3364637" y="6196614"/>
            <a:ext cx="1078447" cy="508034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 algn="r">
              <a:buClr>
                <a:srgbClr val="ACD433"/>
              </a:buClr>
            </a:pPr>
            <a:endParaRPr lang="en-US" sz="3000" b="1" dirty="0">
              <a:solidFill>
                <a:srgbClr val="ACD433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66" y="1644522"/>
            <a:ext cx="5233878" cy="392540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6203" y="1629108"/>
            <a:ext cx="4901397" cy="394082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084" y="3770288"/>
            <a:ext cx="5216640" cy="29343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F0160EC-06EC-ACAB-9A7C-D4C4826FECB6}"/>
              </a:ext>
            </a:extLst>
          </p:cNvPr>
          <p:cNvSpPr txBox="1"/>
          <p:nvPr/>
        </p:nvSpPr>
        <p:spPr>
          <a:xfrm>
            <a:off x="2299329" y="1090348"/>
            <a:ext cx="95670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Cedar                     Composite (</a:t>
            </a:r>
            <a:r>
              <a:rPr lang="en-US" sz="3200" b="1" dirty="0" err="1"/>
              <a:t>Azek</a:t>
            </a:r>
            <a:r>
              <a:rPr lang="en-US" sz="3200" b="1" dirty="0"/>
              <a:t>, </a:t>
            </a:r>
            <a:r>
              <a:rPr lang="en-US" sz="3200" b="1" dirty="0" err="1"/>
              <a:t>Trex</a:t>
            </a:r>
            <a:r>
              <a:rPr lang="en-US" sz="3200" b="1" dirty="0"/>
              <a:t>, </a:t>
            </a:r>
            <a:r>
              <a:rPr lang="en-US" sz="3200" b="1" dirty="0" err="1"/>
              <a:t>Etc</a:t>
            </a:r>
            <a:r>
              <a:rPr lang="en-US" sz="3200" b="1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99321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89380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Hot Water or Steam Radiant Heat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>
                <a:solidFill>
                  <a:prstClr val="white">
                    <a:tint val="75000"/>
                  </a:prstClr>
                </a:solidFill>
              </a:rPr>
              <a:t>10</a:t>
            </a:r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4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AutoShape 6" descr="Image result for mansard roo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 flipH="1">
            <a:off x="793103" y="1796302"/>
            <a:ext cx="119868" cy="112844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 lnSpcReduction="20000"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endParaRPr lang="en-US" sz="3000" b="1" dirty="0">
              <a:solidFill>
                <a:srgbClr val="ACD433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3968" y="2491612"/>
            <a:ext cx="5320684" cy="389656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75" y="2491612"/>
            <a:ext cx="5500012" cy="3648156"/>
          </a:xfrm>
          <a:prstGeom prst="rect">
            <a:avLst/>
          </a:prstGeom>
        </p:spPr>
      </p:pic>
      <p:pic>
        <p:nvPicPr>
          <p:cNvPr id="25602" name="Picture 2" descr="Image result for central heating syste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1861" y="5005558"/>
            <a:ext cx="1848278" cy="1716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ubtitle 2"/>
          <p:cNvSpPr txBox="1">
            <a:spLocks/>
          </p:cNvSpPr>
          <p:nvPr/>
        </p:nvSpPr>
        <p:spPr>
          <a:xfrm>
            <a:off x="10928410" y="2097837"/>
            <a:ext cx="194495" cy="16596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 lnSpcReduction="20000"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r>
              <a:rPr lang="en-US" sz="3000" b="1" dirty="0">
                <a:solidFill>
                  <a:srgbClr val="ACD433"/>
                </a:solidFill>
                <a:latin typeface="Century Gothic (body)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675AF5-1E0F-FFC8-7A79-EF7FD92D3CE2}"/>
              </a:ext>
            </a:extLst>
          </p:cNvPr>
          <p:cNvSpPr txBox="1"/>
          <p:nvPr/>
        </p:nvSpPr>
        <p:spPr>
          <a:xfrm flipH="1">
            <a:off x="8002302" y="1833334"/>
            <a:ext cx="2124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Radiator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CE79951-A6FE-42F4-4758-1FEAF5C2DE53}"/>
              </a:ext>
            </a:extLst>
          </p:cNvPr>
          <p:cNvSpPr txBox="1"/>
          <p:nvPr/>
        </p:nvSpPr>
        <p:spPr>
          <a:xfrm>
            <a:off x="2170041" y="1833334"/>
            <a:ext cx="26455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Baseboard</a:t>
            </a:r>
          </a:p>
        </p:txBody>
      </p:sp>
    </p:spTree>
    <p:extLst>
      <p:ext uri="{BB962C8B-B14F-4D97-AF65-F5344CB8AC3E}">
        <p14:creationId xmlns:p14="http://schemas.microsoft.com/office/powerpoint/2010/main" val="222801992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0657490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Decks High Grade – The Sky is the Limit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40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AutoShape 2" descr="Image result for steel sid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>
          <a:xfrm>
            <a:off x="11702860" y="1242874"/>
            <a:ext cx="257911" cy="38666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r>
              <a:rPr lang="en-US" sz="3000" b="1" dirty="0">
                <a:solidFill>
                  <a:srgbClr val="ACD433"/>
                </a:solidFill>
              </a:rPr>
              <a:t>	</a:t>
            </a:r>
          </a:p>
        </p:txBody>
      </p:sp>
      <p:sp>
        <p:nvSpPr>
          <p:cNvPr id="8" name="AutoShape 12" descr="Image result for nrp panel shower"/>
          <p:cNvSpPr>
            <a:spLocks noChangeAspect="1" noChangeArrowheads="1"/>
          </p:cNvSpPr>
          <p:nvPr/>
        </p:nvSpPr>
        <p:spPr bwMode="auto">
          <a:xfrm>
            <a:off x="307975" y="7937"/>
            <a:ext cx="4537294" cy="4537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Subtitle 2"/>
          <p:cNvSpPr txBox="1">
            <a:spLocks/>
          </p:cNvSpPr>
          <p:nvPr/>
        </p:nvSpPr>
        <p:spPr>
          <a:xfrm>
            <a:off x="5973541" y="1995844"/>
            <a:ext cx="177148" cy="14314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 lnSpcReduction="20000"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 algn="ctr">
              <a:buClr>
                <a:srgbClr val="ACD433"/>
              </a:buClr>
            </a:pPr>
            <a:endParaRPr lang="en-US" sz="3000" b="1" dirty="0">
              <a:solidFill>
                <a:srgbClr val="ACD433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0781" y="1629107"/>
            <a:ext cx="5252080" cy="372022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804" y="1629107"/>
            <a:ext cx="5580336" cy="372022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7836" y="3108471"/>
            <a:ext cx="3660122" cy="367763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36EFF16-69EB-2251-DE5E-7FB6A6E53DCE}"/>
              </a:ext>
            </a:extLst>
          </p:cNvPr>
          <p:cNvSpPr txBox="1"/>
          <p:nvPr/>
        </p:nvSpPr>
        <p:spPr>
          <a:xfrm>
            <a:off x="119082" y="5578409"/>
            <a:ext cx="403347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/>
              <a:t>Hidden fasteners </a:t>
            </a:r>
          </a:p>
          <a:p>
            <a:pPr algn="ctr"/>
            <a:r>
              <a:rPr lang="en-US" sz="3200" b="1" dirty="0"/>
              <a:t>(Mid &amp; High Grade)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D71FA97-B022-72A9-24C5-9EF8F99DF5A7}"/>
              </a:ext>
            </a:extLst>
          </p:cNvPr>
          <p:cNvSpPr txBox="1"/>
          <p:nvPr/>
        </p:nvSpPr>
        <p:spPr>
          <a:xfrm>
            <a:off x="1615737" y="1040363"/>
            <a:ext cx="93393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Typically exotic woods and custom design</a:t>
            </a:r>
          </a:p>
        </p:txBody>
      </p:sp>
    </p:spTree>
    <p:extLst>
      <p:ext uri="{BB962C8B-B14F-4D97-AF65-F5344CB8AC3E}">
        <p14:creationId xmlns:p14="http://schemas.microsoft.com/office/powerpoint/2010/main" val="424757259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0657490" cy="861420"/>
          </a:xfrm>
        </p:spPr>
        <p:txBody>
          <a:bodyPr>
            <a:normAutofit fontScale="92500"/>
          </a:bodyPr>
          <a:lstStyle/>
          <a:p>
            <a:r>
              <a:rPr lang="en-US" sz="4000" b="1" dirty="0"/>
              <a:t>Railings – Countless materials and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41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AutoShape 2" descr="Image result for steel sid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AutoShape 12" descr="Image result for nrp panel shower"/>
          <p:cNvSpPr>
            <a:spLocks noChangeAspect="1" noChangeArrowheads="1"/>
          </p:cNvSpPr>
          <p:nvPr/>
        </p:nvSpPr>
        <p:spPr bwMode="auto">
          <a:xfrm>
            <a:off x="307975" y="7937"/>
            <a:ext cx="4537294" cy="4537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white"/>
              </a:solidFill>
            </a:endParaRPr>
          </a:p>
        </p:txBody>
      </p:sp>
      <p:pic>
        <p:nvPicPr>
          <p:cNvPr id="103426" name="Picture 2" descr="Square stainless steel cable railing post with cable infi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459" y="1131655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30" name="Picture 6" descr="Image result for deck railings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76" t="29301" r="11495" b="21415"/>
          <a:stretch/>
        </p:blipFill>
        <p:spPr bwMode="auto">
          <a:xfrm>
            <a:off x="6620237" y="4057279"/>
            <a:ext cx="4151402" cy="2661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36" name="Picture 12" descr="Image result for deck railings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6" t="20330"/>
          <a:stretch/>
        </p:blipFill>
        <p:spPr bwMode="auto">
          <a:xfrm>
            <a:off x="6526924" y="1303346"/>
            <a:ext cx="4130566" cy="2514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38" name="Picture 14" descr="Image result for deck railing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217" y="4037322"/>
            <a:ext cx="3581869" cy="268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792395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0657490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Depreciation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42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AutoShape 2" descr="Image result for steel sid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AutoShape 12" descr="Image result for nrp panel shower"/>
          <p:cNvSpPr>
            <a:spLocks noChangeAspect="1" noChangeArrowheads="1"/>
          </p:cNvSpPr>
          <p:nvPr/>
        </p:nvSpPr>
        <p:spPr bwMode="auto">
          <a:xfrm>
            <a:off x="307975" y="7937"/>
            <a:ext cx="4537294" cy="4537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78" r="3730"/>
          <a:stretch/>
        </p:blipFill>
        <p:spPr>
          <a:xfrm>
            <a:off x="5549461" y="2053840"/>
            <a:ext cx="6642539" cy="3949262"/>
          </a:xfrm>
          <a:prstGeom prst="rect">
            <a:avLst/>
          </a:prstGeom>
        </p:spPr>
      </p:pic>
      <p:pic>
        <p:nvPicPr>
          <p:cNvPr id="112642" name="Picture 2" descr="Image result for new house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7" b="4715"/>
          <a:stretch/>
        </p:blipFill>
        <p:spPr bwMode="auto">
          <a:xfrm>
            <a:off x="0" y="2053840"/>
            <a:ext cx="5647564" cy="394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81CE633-B032-4F48-C76C-20EF00DB29FF}"/>
              </a:ext>
            </a:extLst>
          </p:cNvPr>
          <p:cNvSpPr txBox="1"/>
          <p:nvPr/>
        </p:nvSpPr>
        <p:spPr>
          <a:xfrm>
            <a:off x="2503814" y="1467370"/>
            <a:ext cx="73468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0%                                               100%</a:t>
            </a:r>
          </a:p>
        </p:txBody>
      </p:sp>
    </p:spTree>
    <p:extLst>
      <p:ext uri="{BB962C8B-B14F-4D97-AF65-F5344CB8AC3E}">
        <p14:creationId xmlns:p14="http://schemas.microsoft.com/office/powerpoint/2010/main" val="82821448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0657490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Physical Depreciation Interior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43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AutoShape 2" descr="Image result for steel sid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AutoShape 12" descr="Image result for nrp panel shower"/>
          <p:cNvSpPr>
            <a:spLocks noChangeAspect="1" noChangeArrowheads="1"/>
          </p:cNvSpPr>
          <p:nvPr/>
        </p:nvSpPr>
        <p:spPr bwMode="auto">
          <a:xfrm>
            <a:off x="307975" y="7937"/>
            <a:ext cx="4537294" cy="4537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white"/>
              </a:solidFill>
            </a:endParaRPr>
          </a:p>
        </p:txBody>
      </p:sp>
      <p:pic>
        <p:nvPicPr>
          <p:cNvPr id="113666" name="Picture 2" descr="Image result for beat up wall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2009213"/>
            <a:ext cx="5763064" cy="4296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668" name="Picture 4" descr="Image result for beat up wall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063" y="2009213"/>
            <a:ext cx="5728137" cy="4296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CEC8CAC-C9ED-7C6C-49A0-CC88FA96DBCC}"/>
              </a:ext>
            </a:extLst>
          </p:cNvPr>
          <p:cNvSpPr txBox="1"/>
          <p:nvPr/>
        </p:nvSpPr>
        <p:spPr>
          <a:xfrm>
            <a:off x="1050530" y="1424438"/>
            <a:ext cx="107372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Typical wear and tear           Excessive wear and tear</a:t>
            </a:r>
          </a:p>
        </p:txBody>
      </p:sp>
    </p:spTree>
    <p:extLst>
      <p:ext uri="{BB962C8B-B14F-4D97-AF65-F5344CB8AC3E}">
        <p14:creationId xmlns:p14="http://schemas.microsoft.com/office/powerpoint/2010/main" val="263906354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0657490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Physical Depreciation Roof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44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AutoShape 2" descr="Image result for steel sid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AutoShape 12" descr="Image result for nrp panel shower"/>
          <p:cNvSpPr>
            <a:spLocks noChangeAspect="1" noChangeArrowheads="1"/>
          </p:cNvSpPr>
          <p:nvPr/>
        </p:nvSpPr>
        <p:spPr bwMode="auto">
          <a:xfrm>
            <a:off x="307975" y="7937"/>
            <a:ext cx="4537294" cy="4537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white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03" r="9755"/>
          <a:stretch/>
        </p:blipFill>
        <p:spPr>
          <a:xfrm>
            <a:off x="6313302" y="1971123"/>
            <a:ext cx="5552877" cy="3963060"/>
          </a:xfrm>
          <a:prstGeom prst="rect">
            <a:avLst/>
          </a:prstGeom>
        </p:spPr>
      </p:pic>
      <p:pic>
        <p:nvPicPr>
          <p:cNvPr id="2050" name="Picture 2" descr="Image result for roof saggi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1979212"/>
            <a:ext cx="5427005" cy="4070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94E0BF0-60C4-7EE3-30F5-63EB3017C1CA}"/>
              </a:ext>
            </a:extLst>
          </p:cNvPr>
          <p:cNvSpPr txBox="1"/>
          <p:nvPr/>
        </p:nvSpPr>
        <p:spPr>
          <a:xfrm>
            <a:off x="1986794" y="1421047"/>
            <a:ext cx="28584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Roof Sagging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C48E26-E309-3DF0-345E-CAA41515FD01}"/>
              </a:ext>
            </a:extLst>
          </p:cNvPr>
          <p:cNvSpPr txBox="1"/>
          <p:nvPr/>
        </p:nvSpPr>
        <p:spPr>
          <a:xfrm>
            <a:off x="7949318" y="1386348"/>
            <a:ext cx="24032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Wavy Roof </a:t>
            </a:r>
          </a:p>
        </p:txBody>
      </p:sp>
    </p:spTree>
    <p:extLst>
      <p:ext uri="{BB962C8B-B14F-4D97-AF65-F5344CB8AC3E}">
        <p14:creationId xmlns:p14="http://schemas.microsoft.com/office/powerpoint/2010/main" val="287959332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0657490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Physical Depreciation Siding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45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AutoShape 2" descr="Image result for steel sid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AutoShape 12" descr="Image result for nrp panel shower"/>
          <p:cNvSpPr>
            <a:spLocks noChangeAspect="1" noChangeArrowheads="1"/>
          </p:cNvSpPr>
          <p:nvPr/>
        </p:nvSpPr>
        <p:spPr bwMode="auto">
          <a:xfrm>
            <a:off x="307975" y="7937"/>
            <a:ext cx="4537294" cy="4537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white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0871" y="2136464"/>
            <a:ext cx="5612829" cy="4203651"/>
          </a:xfrm>
          <a:prstGeom prst="rect">
            <a:avLst/>
          </a:prstGeom>
        </p:spPr>
      </p:pic>
      <p:pic>
        <p:nvPicPr>
          <p:cNvPr id="118786" name="Picture 2" descr="Image result for peeling sidi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74"/>
          <a:stretch/>
        </p:blipFill>
        <p:spPr bwMode="auto">
          <a:xfrm>
            <a:off x="307975" y="2100922"/>
            <a:ext cx="5588328" cy="4239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95BA06F-533F-AC31-CFED-35647FA46990}"/>
              </a:ext>
            </a:extLst>
          </p:cNvPr>
          <p:cNvSpPr txBox="1"/>
          <p:nvPr/>
        </p:nvSpPr>
        <p:spPr>
          <a:xfrm>
            <a:off x="806837" y="1551689"/>
            <a:ext cx="109680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Typical peeling – no rot         Excessive – dry rot present</a:t>
            </a:r>
          </a:p>
        </p:txBody>
      </p:sp>
    </p:spTree>
    <p:extLst>
      <p:ext uri="{BB962C8B-B14F-4D97-AF65-F5344CB8AC3E}">
        <p14:creationId xmlns:p14="http://schemas.microsoft.com/office/powerpoint/2010/main" val="1030032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0657490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Physical Depreciation Decks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46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AutoShape 2" descr="Image result for steel sid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AutoShape 12" descr="Image result for nrp panel shower"/>
          <p:cNvSpPr>
            <a:spLocks noChangeAspect="1" noChangeArrowheads="1"/>
          </p:cNvSpPr>
          <p:nvPr/>
        </p:nvSpPr>
        <p:spPr bwMode="auto">
          <a:xfrm>
            <a:off x="307975" y="7937"/>
            <a:ext cx="4537294" cy="4537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1" y="1405906"/>
            <a:ext cx="12191999" cy="70395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r>
              <a:rPr lang="en-US" sz="3000" b="1" dirty="0">
                <a:solidFill>
                  <a:srgbClr val="ACD433"/>
                </a:solidFill>
              </a:rPr>
              <a:t>    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0099" y="2109863"/>
            <a:ext cx="5454678" cy="4085661"/>
          </a:xfrm>
          <a:prstGeom prst="rect">
            <a:avLst/>
          </a:prstGeom>
        </p:spPr>
      </p:pic>
      <p:pic>
        <p:nvPicPr>
          <p:cNvPr id="122882" name="Picture 2" descr="Image result for peeling dec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2109863"/>
            <a:ext cx="6098627" cy="4065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5CA14B9-57EF-45D8-ED6A-0A007E589F59}"/>
              </a:ext>
            </a:extLst>
          </p:cNvPr>
          <p:cNvSpPr txBox="1"/>
          <p:nvPr/>
        </p:nvSpPr>
        <p:spPr>
          <a:xfrm>
            <a:off x="5246703" y="1740531"/>
            <a:ext cx="3320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BEFFFFF-6DC2-49C3-792F-7AFB76C3B7C8}"/>
              </a:ext>
            </a:extLst>
          </p:cNvPr>
          <p:cNvSpPr txBox="1"/>
          <p:nvPr/>
        </p:nvSpPr>
        <p:spPr>
          <a:xfrm>
            <a:off x="935426" y="1565377"/>
            <a:ext cx="11065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Typical peeling – no rot         Excessive – dry rot present</a:t>
            </a:r>
          </a:p>
        </p:txBody>
      </p:sp>
    </p:spTree>
    <p:extLst>
      <p:ext uri="{BB962C8B-B14F-4D97-AF65-F5344CB8AC3E}">
        <p14:creationId xmlns:p14="http://schemas.microsoft.com/office/powerpoint/2010/main" val="6169716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0657490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Structural Failures Foundation/Slab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47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AutoShape 2" descr="Image result for steel sid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AutoShape 12" descr="Image result for nrp panel shower"/>
          <p:cNvSpPr>
            <a:spLocks noChangeAspect="1" noChangeArrowheads="1"/>
          </p:cNvSpPr>
          <p:nvPr/>
        </p:nvSpPr>
        <p:spPr bwMode="auto">
          <a:xfrm>
            <a:off x="307975" y="7937"/>
            <a:ext cx="4537294" cy="4537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11884025" y="1189609"/>
            <a:ext cx="67756" cy="6622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r>
              <a:rPr lang="en-US" sz="3000" b="1" dirty="0">
                <a:solidFill>
                  <a:srgbClr val="ACD433"/>
                </a:solidFill>
              </a:rPr>
              <a:t>	  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75" y="2054406"/>
            <a:ext cx="5723592" cy="429269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2"/>
          <a:stretch/>
        </p:blipFill>
        <p:spPr>
          <a:xfrm>
            <a:off x="5986791" y="2054406"/>
            <a:ext cx="5711224" cy="431244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1667FC2-E03D-BE84-4DAB-350181D875C5}"/>
              </a:ext>
            </a:extLst>
          </p:cNvPr>
          <p:cNvSpPr txBox="1"/>
          <p:nvPr/>
        </p:nvSpPr>
        <p:spPr>
          <a:xfrm>
            <a:off x="656271" y="1490360"/>
            <a:ext cx="113672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Hydraulic step cracking       Slab heaving and cracking</a:t>
            </a:r>
          </a:p>
        </p:txBody>
      </p:sp>
    </p:spTree>
    <p:extLst>
      <p:ext uri="{BB962C8B-B14F-4D97-AF65-F5344CB8AC3E}">
        <p14:creationId xmlns:p14="http://schemas.microsoft.com/office/powerpoint/2010/main" val="73241222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48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AutoShape 2" descr="Image result for steel sid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AutoShape 12" descr="Image result for nrp panel shower"/>
          <p:cNvSpPr>
            <a:spLocks noChangeAspect="1" noChangeArrowheads="1"/>
          </p:cNvSpPr>
          <p:nvPr/>
        </p:nvSpPr>
        <p:spPr bwMode="auto">
          <a:xfrm>
            <a:off x="307975" y="7937"/>
            <a:ext cx="4537294" cy="4537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0" y="1298293"/>
            <a:ext cx="12191999" cy="537577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r>
              <a:rPr lang="en-US" sz="3000" b="1" dirty="0">
                <a:solidFill>
                  <a:srgbClr val="ACD433"/>
                </a:solidFill>
              </a:rPr>
              <a:t>    </a:t>
            </a: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307974" y="872359"/>
            <a:ext cx="11085239" cy="555997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r>
              <a:rPr lang="en-US" sz="4000" b="1" dirty="0">
                <a:solidFill>
                  <a:srgbClr val="ACD433"/>
                </a:solidFill>
              </a:rPr>
              <a:t>Contact</a:t>
            </a:r>
          </a:p>
          <a:p>
            <a:pPr>
              <a:buClr>
                <a:srgbClr val="ACD433"/>
              </a:buClr>
            </a:pPr>
            <a:endParaRPr lang="en-US" sz="4000" b="1" dirty="0">
              <a:solidFill>
                <a:srgbClr val="ACD433"/>
              </a:solidFill>
            </a:endParaRPr>
          </a:p>
          <a:p>
            <a:pPr>
              <a:buClr>
                <a:srgbClr val="ACD433"/>
              </a:buClr>
            </a:pPr>
            <a:r>
              <a:rPr lang="en-US" sz="4000" b="1" dirty="0">
                <a:solidFill>
                  <a:srgbClr val="ACD433"/>
                </a:solidFill>
              </a:rPr>
              <a:t>Jason Jorgensen – </a:t>
            </a:r>
            <a:r>
              <a:rPr lang="en-US" sz="4000" dirty="0">
                <a:solidFill>
                  <a:srgbClr val="ACD433"/>
                </a:solidFill>
                <a:hlinkClick r:id="rId3"/>
              </a:rPr>
              <a:t>Jason.Jorgensen@Millelacs.</a:t>
            </a:r>
            <a:r>
              <a:rPr lang="en-US" sz="4000" u="sng" dirty="0">
                <a:solidFill>
                  <a:srgbClr val="ACD433"/>
                </a:solidFill>
                <a:hlinkClick r:id="rId3"/>
              </a:rPr>
              <a:t>mn.</a:t>
            </a:r>
            <a:r>
              <a:rPr lang="en-US" sz="4000" u="sng" dirty="0">
                <a:solidFill>
                  <a:srgbClr val="ACD433"/>
                </a:solidFill>
              </a:rPr>
              <a:t>Gov</a:t>
            </a:r>
          </a:p>
          <a:p>
            <a:pPr>
              <a:buClr>
                <a:srgbClr val="ACD433"/>
              </a:buClr>
            </a:pPr>
            <a:endParaRPr lang="en-US" sz="4000" b="1" dirty="0">
              <a:solidFill>
                <a:srgbClr val="ACD433"/>
              </a:solidFill>
            </a:endParaRPr>
          </a:p>
          <a:p>
            <a:pPr>
              <a:buClr>
                <a:srgbClr val="ACD433"/>
              </a:buClr>
            </a:pPr>
            <a:r>
              <a:rPr lang="en-US" sz="4000" b="1" dirty="0">
                <a:solidFill>
                  <a:srgbClr val="ACD433"/>
                </a:solidFill>
              </a:rPr>
              <a:t>Erik </a:t>
            </a:r>
            <a:r>
              <a:rPr lang="en-US" sz="4000" b="1" dirty="0" err="1">
                <a:solidFill>
                  <a:srgbClr val="ACD433"/>
                </a:solidFill>
              </a:rPr>
              <a:t>Skogquist</a:t>
            </a:r>
            <a:r>
              <a:rPr lang="en-US" sz="4000" b="1" dirty="0">
                <a:solidFill>
                  <a:srgbClr val="ACD433"/>
                </a:solidFill>
              </a:rPr>
              <a:t> – </a:t>
            </a:r>
          </a:p>
          <a:p>
            <a:pPr>
              <a:buClr>
                <a:srgbClr val="ACD433"/>
              </a:buClr>
            </a:pPr>
            <a:r>
              <a:rPr lang="en-US" sz="4000" dirty="0">
                <a:solidFill>
                  <a:srgbClr val="ACD433"/>
                </a:solidFill>
                <a:hlinkClick r:id="rId4"/>
              </a:rPr>
              <a:t>skog0111@umn.edu</a:t>
            </a:r>
            <a:endParaRPr lang="en-US" sz="4000" dirty="0">
              <a:solidFill>
                <a:srgbClr val="ACD433"/>
              </a:solidFill>
            </a:endParaRPr>
          </a:p>
          <a:p>
            <a:pPr>
              <a:buClr>
                <a:srgbClr val="ACD433"/>
              </a:buClr>
            </a:pPr>
            <a:endParaRPr lang="en-US" sz="4000" dirty="0">
              <a:solidFill>
                <a:srgbClr val="ACD4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2827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9911"/>
            <a:ext cx="9893808" cy="1225296"/>
          </a:xfrm>
        </p:spPr>
        <p:txBody>
          <a:bodyPr>
            <a:normAutofit lnSpcReduction="10000"/>
          </a:bodyPr>
          <a:lstStyle/>
          <a:p>
            <a:r>
              <a:rPr lang="en-US" sz="4000" b="1" dirty="0"/>
              <a:t>Forced Air Heat and Central Air Conditioning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>
                <a:solidFill>
                  <a:prstClr val="white">
                    <a:tint val="75000"/>
                  </a:prstClr>
                </a:solidFill>
              </a:rPr>
              <a:t>10</a:t>
            </a:r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5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AutoShape 6" descr="Image result for mansard roo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679705" y="1315502"/>
            <a:ext cx="10771631" cy="86142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endParaRPr lang="en-US" sz="3000" b="1" dirty="0">
              <a:solidFill>
                <a:srgbClr val="ACD433"/>
              </a:solidFill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155575" y="1487790"/>
            <a:ext cx="9893808" cy="86142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r>
              <a:rPr lang="en-US" sz="3000" b="1" dirty="0">
                <a:solidFill>
                  <a:srgbClr val="ACD433"/>
                </a:solidFill>
              </a:rPr>
              <a:t>         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75" y="2227919"/>
            <a:ext cx="5401027" cy="40507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654" y="2267128"/>
            <a:ext cx="5355146" cy="401156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3865281-D8C2-2A72-4FB5-707F5828E972}"/>
              </a:ext>
            </a:extLst>
          </p:cNvPr>
          <p:cNvSpPr txBox="1"/>
          <p:nvPr/>
        </p:nvSpPr>
        <p:spPr>
          <a:xfrm>
            <a:off x="4287001" y="1618555"/>
            <a:ext cx="33698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1930’s - Today</a:t>
            </a:r>
          </a:p>
        </p:txBody>
      </p:sp>
    </p:spTree>
    <p:extLst>
      <p:ext uri="{BB962C8B-B14F-4D97-AF65-F5344CB8AC3E}">
        <p14:creationId xmlns:p14="http://schemas.microsoft.com/office/powerpoint/2010/main" val="37683744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9911"/>
            <a:ext cx="9893808" cy="1225296"/>
          </a:xfrm>
        </p:spPr>
        <p:txBody>
          <a:bodyPr>
            <a:normAutofit/>
          </a:bodyPr>
          <a:lstStyle/>
          <a:p>
            <a:r>
              <a:rPr lang="en-US" sz="4000" b="1" dirty="0"/>
              <a:t>In floor Radiant heat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>
                <a:solidFill>
                  <a:prstClr val="white">
                    <a:tint val="75000"/>
                  </a:prstClr>
                </a:solidFill>
              </a:rPr>
              <a:t>10</a:t>
            </a:r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AutoShape 6" descr="Image result for mansard roo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679705" y="1315502"/>
            <a:ext cx="10771631" cy="86142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endParaRPr lang="en-US" sz="3000" b="1" dirty="0">
              <a:solidFill>
                <a:srgbClr val="ACD433"/>
              </a:solidFill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155575" y="1487790"/>
            <a:ext cx="9893808" cy="86142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r>
              <a:rPr lang="en-US" sz="3000" b="1" dirty="0">
                <a:solidFill>
                  <a:srgbClr val="ACD433"/>
                </a:solidFill>
              </a:rPr>
              <a:t>				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97" y="2184206"/>
            <a:ext cx="5542582" cy="4112948"/>
          </a:xfrm>
          <a:prstGeom prst="rect">
            <a:avLst/>
          </a:prstGeom>
        </p:spPr>
      </p:pic>
      <p:pic>
        <p:nvPicPr>
          <p:cNvPr id="28676" name="Picture 4" descr="Image result for in floor heat mechanical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" t="-579" b="7538"/>
          <a:stretch/>
        </p:blipFill>
        <p:spPr bwMode="auto">
          <a:xfrm>
            <a:off x="5943600" y="2176922"/>
            <a:ext cx="5890892" cy="4112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D9E6DF2-374F-AA4F-1260-01F9FC160416}"/>
              </a:ext>
            </a:extLst>
          </p:cNvPr>
          <p:cNvSpPr txBox="1"/>
          <p:nvPr/>
        </p:nvSpPr>
        <p:spPr>
          <a:xfrm>
            <a:off x="458732" y="973845"/>
            <a:ext cx="9893808" cy="1198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In floor heat has hot water tubing placed in the floor system</a:t>
            </a:r>
          </a:p>
        </p:txBody>
      </p:sp>
    </p:spTree>
    <p:extLst>
      <p:ext uri="{BB962C8B-B14F-4D97-AF65-F5344CB8AC3E}">
        <p14:creationId xmlns:p14="http://schemas.microsoft.com/office/powerpoint/2010/main" val="7923234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9911"/>
            <a:ext cx="7306322" cy="767687"/>
          </a:xfrm>
        </p:spPr>
        <p:txBody>
          <a:bodyPr>
            <a:normAutofit/>
          </a:bodyPr>
          <a:lstStyle/>
          <a:p>
            <a:r>
              <a:rPr lang="en-US" sz="3700" b="1" dirty="0"/>
              <a:t>Ground Source Heat Pumps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>
                <a:solidFill>
                  <a:prstClr val="white">
                    <a:tint val="75000"/>
                  </a:prstClr>
                </a:solidFill>
              </a:rPr>
              <a:t>1</a:t>
            </a:r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AutoShape 6" descr="Image result for mansard roo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274479" y="1333862"/>
            <a:ext cx="10771631" cy="86142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endParaRPr lang="en-US" sz="3000" b="1" dirty="0">
              <a:solidFill>
                <a:srgbClr val="ACD433"/>
              </a:solidFill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121588" y="1635721"/>
            <a:ext cx="9893808" cy="86142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r>
              <a:rPr lang="en-US" sz="3000" b="1" dirty="0">
                <a:solidFill>
                  <a:srgbClr val="ACD433"/>
                </a:solidFill>
              </a:rPr>
              <a:t>				</a:t>
            </a: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 flipV="1">
            <a:off x="9422454" y="6294768"/>
            <a:ext cx="142043" cy="9422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 lnSpcReduction="20000"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endParaRPr lang="en-US" sz="3000" b="1" dirty="0">
              <a:solidFill>
                <a:srgbClr val="ACD433"/>
              </a:solidFill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>
          <a:xfrm>
            <a:off x="7758740" y="1157613"/>
            <a:ext cx="2378893" cy="86142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endParaRPr lang="en-US" sz="3000" b="1" dirty="0">
              <a:solidFill>
                <a:srgbClr val="ACD433"/>
              </a:solidFill>
            </a:endParaRPr>
          </a:p>
        </p:txBody>
      </p:sp>
      <p:pic>
        <p:nvPicPr>
          <p:cNvPr id="33796" name="Picture 4" descr="Image result for ground source heat pu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034" y="1776448"/>
            <a:ext cx="6848475" cy="421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8" name="Picture 6" descr="Image result for ground source heat pum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3509" y="2019033"/>
            <a:ext cx="4881976" cy="3723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D03392C-39AD-0730-EB5A-120A260ACD84}"/>
              </a:ext>
            </a:extLst>
          </p:cNvPr>
          <p:cNvSpPr txBox="1"/>
          <p:nvPr/>
        </p:nvSpPr>
        <p:spPr>
          <a:xfrm>
            <a:off x="157766" y="918363"/>
            <a:ext cx="103729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These systems are very efficient but could be up to 3 times as expensive to install</a:t>
            </a:r>
          </a:p>
        </p:txBody>
      </p:sp>
    </p:spTree>
    <p:extLst>
      <p:ext uri="{BB962C8B-B14F-4D97-AF65-F5344CB8AC3E}">
        <p14:creationId xmlns:p14="http://schemas.microsoft.com/office/powerpoint/2010/main" val="11872142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9910"/>
            <a:ext cx="10352540" cy="1580289"/>
          </a:xfrm>
        </p:spPr>
        <p:txBody>
          <a:bodyPr>
            <a:normAutofit/>
          </a:bodyPr>
          <a:lstStyle/>
          <a:p>
            <a:r>
              <a:rPr lang="en-US" sz="4000" b="1" dirty="0"/>
              <a:t>Alternative Systems</a:t>
            </a:r>
            <a:br>
              <a:rPr lang="en-US" sz="4000" b="1" dirty="0"/>
            </a:br>
            <a:endParaRPr lang="en-US" sz="40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8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AutoShape 6" descr="Image result for mansard roo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274479" y="1333862"/>
            <a:ext cx="10771631" cy="86142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endParaRPr lang="en-US" sz="3000" b="1" dirty="0">
              <a:solidFill>
                <a:srgbClr val="ACD433"/>
              </a:solidFill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155575" y="1487790"/>
            <a:ext cx="9893808" cy="86142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r>
              <a:rPr lang="en-US" sz="3000" b="1" dirty="0">
                <a:solidFill>
                  <a:srgbClr val="ACD433"/>
                </a:solidFill>
              </a:rPr>
              <a:t>				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705" y="2655781"/>
            <a:ext cx="4907794" cy="3676180"/>
          </a:xfrm>
          <a:prstGeom prst="rect">
            <a:avLst/>
          </a:prstGeom>
        </p:spPr>
      </p:pic>
      <p:pic>
        <p:nvPicPr>
          <p:cNvPr id="31748" name="Picture 4" descr="Image result for mini spli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480" y="2896438"/>
            <a:ext cx="4521951" cy="338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8136" y="1764572"/>
            <a:ext cx="2743200" cy="2047875"/>
          </a:xfrm>
          <a:prstGeom prst="rect">
            <a:avLst/>
          </a:prstGeom>
        </p:spPr>
      </p:pic>
      <p:sp>
        <p:nvSpPr>
          <p:cNvPr id="12" name="Subtitle 2"/>
          <p:cNvSpPr txBox="1">
            <a:spLocks/>
          </p:cNvSpPr>
          <p:nvPr/>
        </p:nvSpPr>
        <p:spPr>
          <a:xfrm>
            <a:off x="5876090" y="3275072"/>
            <a:ext cx="79899" cy="1539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endParaRPr lang="en-US" sz="3600" b="1" dirty="0">
              <a:solidFill>
                <a:srgbClr val="ACD433"/>
              </a:solidFill>
              <a:latin typeface="Century Gothic (body)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>
          <a:xfrm>
            <a:off x="5926656" y="3121144"/>
            <a:ext cx="142386" cy="14838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 lnSpcReduction="20000"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ACD433"/>
              </a:buClr>
            </a:pPr>
            <a:endParaRPr lang="en-US" sz="3000" b="1" dirty="0">
              <a:solidFill>
                <a:srgbClr val="ACD433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6F0EAB-9B27-90E9-3F96-AF376AAAD4A7}"/>
              </a:ext>
            </a:extLst>
          </p:cNvPr>
          <p:cNvSpPr txBox="1"/>
          <p:nvPr/>
        </p:nvSpPr>
        <p:spPr>
          <a:xfrm>
            <a:off x="478868" y="1996473"/>
            <a:ext cx="53094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Wood Pellet / Corn Stoves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4A0B8C-50A3-1F72-D151-D9579252ED85}"/>
              </a:ext>
            </a:extLst>
          </p:cNvPr>
          <p:cNvSpPr txBox="1"/>
          <p:nvPr/>
        </p:nvSpPr>
        <p:spPr>
          <a:xfrm>
            <a:off x="7696939" y="1118439"/>
            <a:ext cx="21531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Mini-Splits</a:t>
            </a:r>
          </a:p>
        </p:txBody>
      </p:sp>
    </p:spTree>
    <p:extLst>
      <p:ext uri="{BB962C8B-B14F-4D97-AF65-F5344CB8AC3E}">
        <p14:creationId xmlns:p14="http://schemas.microsoft.com/office/powerpoint/2010/main" val="27354938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Window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t="52653" r="7946" b="-1853"/>
          <a:stretch/>
        </p:blipFill>
        <p:spPr>
          <a:xfrm>
            <a:off x="6114964" y="1714971"/>
            <a:ext cx="5421388" cy="369417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9" b="46680"/>
          <a:stretch/>
        </p:blipFill>
        <p:spPr>
          <a:xfrm>
            <a:off x="353221" y="1714971"/>
            <a:ext cx="5197187" cy="35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54990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BACC050B-8757-4460-95D8-E37B46A6B42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34273</TotalTime>
  <Words>724</Words>
  <Application>Microsoft Office PowerPoint</Application>
  <PresentationFormat>Widescreen</PresentationFormat>
  <Paragraphs>293</Paragraphs>
  <Slides>48</Slides>
  <Notes>48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4" baseType="lpstr">
      <vt:lpstr>Arial</vt:lpstr>
      <vt:lpstr>Calibri</vt:lpstr>
      <vt:lpstr>Century Gothic</vt:lpstr>
      <vt:lpstr>Century Gothic (body)</vt:lpstr>
      <vt:lpstr>Wingdings 3</vt:lpstr>
      <vt:lpstr>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Houses from the Ground UP</dc:title>
  <dc:creator>Erik Skogquist</dc:creator>
  <cp:lastModifiedBy>Jason Jorgensen</cp:lastModifiedBy>
  <cp:revision>154</cp:revision>
  <cp:lastPrinted>2017-09-05T14:09:23Z</cp:lastPrinted>
  <dcterms:created xsi:type="dcterms:W3CDTF">2017-06-13T07:53:57Z</dcterms:created>
  <dcterms:modified xsi:type="dcterms:W3CDTF">2022-05-09T21:28:06Z</dcterms:modified>
</cp:coreProperties>
</file>