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</p:sldMasterIdLst>
  <p:notesMasterIdLst>
    <p:notesMasterId r:id="rId64"/>
  </p:notesMasterIdLst>
  <p:handoutMasterIdLst>
    <p:handoutMasterId r:id="rId65"/>
  </p:handoutMasterIdLst>
  <p:sldIdLst>
    <p:sldId id="257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6" r:id="rId14"/>
    <p:sldId id="277" r:id="rId15"/>
    <p:sldId id="278" r:id="rId16"/>
    <p:sldId id="281" r:id="rId17"/>
    <p:sldId id="284" r:id="rId18"/>
    <p:sldId id="285" r:id="rId19"/>
    <p:sldId id="287" r:id="rId20"/>
    <p:sldId id="289" r:id="rId21"/>
    <p:sldId id="291" r:id="rId22"/>
    <p:sldId id="256" r:id="rId23"/>
    <p:sldId id="292" r:id="rId24"/>
    <p:sldId id="293" r:id="rId25"/>
    <p:sldId id="261" r:id="rId26"/>
    <p:sldId id="296" r:id="rId27"/>
    <p:sldId id="295" r:id="rId28"/>
    <p:sldId id="297" r:id="rId29"/>
    <p:sldId id="303" r:id="rId30"/>
    <p:sldId id="304" r:id="rId31"/>
    <p:sldId id="305" r:id="rId32"/>
    <p:sldId id="308" r:id="rId33"/>
    <p:sldId id="309" r:id="rId34"/>
    <p:sldId id="310" r:id="rId35"/>
    <p:sldId id="312" r:id="rId36"/>
    <p:sldId id="314" r:id="rId37"/>
    <p:sldId id="315" r:id="rId38"/>
    <p:sldId id="316" r:id="rId39"/>
    <p:sldId id="260" r:id="rId40"/>
    <p:sldId id="318" r:id="rId41"/>
    <p:sldId id="320" r:id="rId42"/>
    <p:sldId id="322" r:id="rId43"/>
    <p:sldId id="323" r:id="rId44"/>
    <p:sldId id="333" r:id="rId45"/>
    <p:sldId id="336" r:id="rId46"/>
    <p:sldId id="338" r:id="rId47"/>
    <p:sldId id="339" r:id="rId48"/>
    <p:sldId id="341" r:id="rId49"/>
    <p:sldId id="342" r:id="rId50"/>
    <p:sldId id="347" r:id="rId51"/>
    <p:sldId id="344" r:id="rId52"/>
    <p:sldId id="476" r:id="rId53"/>
    <p:sldId id="345" r:id="rId54"/>
    <p:sldId id="348" r:id="rId55"/>
    <p:sldId id="350" r:id="rId56"/>
    <p:sldId id="352" r:id="rId57"/>
    <p:sldId id="353" r:id="rId58"/>
    <p:sldId id="354" r:id="rId59"/>
    <p:sldId id="355" r:id="rId60"/>
    <p:sldId id="359" r:id="rId61"/>
    <p:sldId id="361" r:id="rId62"/>
    <p:sldId id="365" r:id="rId6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74" y="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r>
              <a:rPr lang="en-US"/>
              <a:t>9/12/2017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0B65E85F-C3B5-462C-9E6E-139F3120C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0882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r>
              <a:rPr lang="en-US"/>
              <a:t>9/12/2017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4" tIns="46586" rIns="93174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7"/>
          </a:xfrm>
          <a:prstGeom prst="rect">
            <a:avLst/>
          </a:prstGeom>
        </p:spPr>
        <p:txBody>
          <a:bodyPr vert="horz" lIns="93174" tIns="46586" rIns="93174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D957FABE-DA74-458D-8F99-AA5F9BB57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1406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35033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247570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516268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624656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842424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913525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951060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805321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4245667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253984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19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762952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417803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2273896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666200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6401326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1116885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24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9236001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30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3126875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39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0852456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6087813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7893403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020849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5540106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1197826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9315483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601148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7450836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7552308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0131922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45107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9375138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41740759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786122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3939566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0763323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873964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4250036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4848506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2916118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814389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4703769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60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5961426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61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7523386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62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048068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174353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819867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982007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2907020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7FABE-DA74-458D-8F99-AA5F9BB57196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9/12/2017</a:t>
            </a:r>
          </a:p>
        </p:txBody>
      </p:sp>
    </p:spTree>
    <p:extLst>
      <p:ext uri="{BB962C8B-B14F-4D97-AF65-F5344CB8AC3E}">
        <p14:creationId xmlns:p14="http://schemas.microsoft.com/office/powerpoint/2010/main" val="316444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1DC01-349E-41E0-9FC4-996C8F73947F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49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3908-286A-4EB9-8899-3DCB57AF4D0C}" type="datetime1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DA73A-C8EA-4A74-8638-8F836FE6B707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75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3AFB-8A87-4566-91D1-D4875C1A68CA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1446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0708-DE54-4D6D-988B-700699329612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030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241-1F83-44EC-98CD-616C6E095791}" type="datetime1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639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CD1-062A-44F3-B1E0-9DF94319A0FF}" type="datetime1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0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826EF-47A6-462D-8D54-9F294F35721E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62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E8DD-7E5C-4327-867B-11B7B506293C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3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FFE0-41D9-4FEB-88D3-FE24E7EA0341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90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278A-10AA-4C3A-AD91-98A86665A215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25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3013-F39A-4E86-84F5-281E1F45F7C4}" type="datetime1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76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4514-7D19-4DF0-AACC-5076AEB72F53}" type="datetime1">
              <a:rPr lang="en-US" smtClean="0"/>
              <a:t>5/6/2022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21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F452-9C8F-468B-8AAB-B6DD1AC401A9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21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A6C0-E03E-45EC-B0AF-F72A68C58C2E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5FDE-F7C8-4090-9344-1C81335E128A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4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6AC1-E004-4160-B106-CD7046CB223F}" type="datetime1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6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E9352AF-01CA-4B1F-B836-B6FF7778C2D5}" type="datetime1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B21EC-17D1-47E8-8D52-325CC75F53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057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  <p:sldLayoutId id="2147483962" r:id="rId15"/>
    <p:sldLayoutId id="2147483963" r:id="rId16"/>
    <p:sldLayoutId id="2147483964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473" y="679572"/>
            <a:ext cx="9697149" cy="3329581"/>
          </a:xfrm>
        </p:spPr>
        <p:txBody>
          <a:bodyPr/>
          <a:lstStyle/>
          <a:p>
            <a:r>
              <a:rPr lang="en-US" b="1" dirty="0"/>
              <a:t>Residential Construction from the Ground 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018540"/>
            <a:ext cx="8825658" cy="861420"/>
          </a:xfrm>
        </p:spPr>
        <p:txBody>
          <a:bodyPr>
            <a:noAutofit/>
          </a:bodyPr>
          <a:lstStyle/>
          <a:p>
            <a:r>
              <a:rPr lang="en-US" sz="2400" b="1" dirty="0"/>
              <a:t>Jason Jorgensen – Mille Lacs County Assessor</a:t>
            </a:r>
          </a:p>
          <a:p>
            <a:r>
              <a:rPr lang="en-US" sz="2400" b="1" dirty="0"/>
              <a:t>Erik Skogquist - Contracted Local assessor</a:t>
            </a:r>
            <a:endParaRPr lang="en-US" sz="2400" dirty="0"/>
          </a:p>
        </p:txBody>
      </p:sp>
      <p:sp>
        <p:nvSpPr>
          <p:cNvPr id="4" name="Down Arrow 3"/>
          <p:cNvSpPr/>
          <p:nvPr/>
        </p:nvSpPr>
        <p:spPr>
          <a:xfrm rot="-10800000">
            <a:off x="9584491" y="2943351"/>
            <a:ext cx="2374296" cy="31409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029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Split Entry/Split Foyer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4771" y="1070330"/>
            <a:ext cx="10804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/>
              <a:t>Typically 4’ in the ground with basement and the ability for a walkout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385" y="2341606"/>
            <a:ext cx="5758248" cy="431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858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Split Level/ Tri Level Split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7010" y="861420"/>
            <a:ext cx="9992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Similar to previous but could possibly have full basement under main entrance portion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60" y="2127422"/>
            <a:ext cx="5885935" cy="441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76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Footing and Gravel Fill under slab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297" y="2428156"/>
            <a:ext cx="5712204" cy="42841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3286" y="1063416"/>
            <a:ext cx="823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Foundation footings are the structural base for the entire house</a:t>
            </a:r>
          </a:p>
        </p:txBody>
      </p:sp>
    </p:spTree>
    <p:extLst>
      <p:ext uri="{BB962C8B-B14F-4D97-AF65-F5344CB8AC3E}">
        <p14:creationId xmlns:p14="http://schemas.microsoft.com/office/powerpoint/2010/main" val="751963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Basement Slab Insulation and In-Floor Heat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021" y="861420"/>
            <a:ext cx="3912755" cy="5888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76593" y="1359145"/>
            <a:ext cx="507162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This is a in floor heat system that is laid in place prior to the pouring of the basement slab.  The blue foam insulates the slab and helps retain the heat for the system.</a:t>
            </a:r>
          </a:p>
        </p:txBody>
      </p:sp>
    </p:spTree>
    <p:extLst>
      <p:ext uri="{BB962C8B-B14F-4D97-AF65-F5344CB8AC3E}">
        <p14:creationId xmlns:p14="http://schemas.microsoft.com/office/powerpoint/2010/main" val="4260670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Cutaway for a Slab home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14</a:t>
            </a:fld>
            <a:endParaRPr lang="en-US"/>
          </a:p>
        </p:txBody>
      </p:sp>
      <p:pic>
        <p:nvPicPr>
          <p:cNvPr id="1026" name="Picture 2" descr="Image result for slab on gra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427" y="1789656"/>
            <a:ext cx="6667500" cy="495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732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Crawl Space Excavation &amp; Walls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023" y="2226277"/>
            <a:ext cx="5955956" cy="44669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9842" y="1063416"/>
            <a:ext cx="9764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Typical crawl space with poured walls and center floor support</a:t>
            </a:r>
          </a:p>
        </p:txBody>
      </p:sp>
    </p:spTree>
    <p:extLst>
      <p:ext uri="{BB962C8B-B14F-4D97-AF65-F5344CB8AC3E}">
        <p14:creationId xmlns:p14="http://schemas.microsoft.com/office/powerpoint/2010/main" val="2863531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Drain tile into Sump Basket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913" y="2299487"/>
            <a:ext cx="5873463" cy="4405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2566" y="980289"/>
            <a:ext cx="12284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Drain tile channels water into a sump basket so to keep water out of the basement</a:t>
            </a:r>
          </a:p>
        </p:txBody>
      </p:sp>
    </p:spTree>
    <p:extLst>
      <p:ext uri="{BB962C8B-B14F-4D97-AF65-F5344CB8AC3E}">
        <p14:creationId xmlns:p14="http://schemas.microsoft.com/office/powerpoint/2010/main" val="288513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Insulation - Exterior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99" y="2465741"/>
            <a:ext cx="5766120" cy="41844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5636" y="1063416"/>
            <a:ext cx="10913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High density foam creates a temperature barrier between the ground and the foundation wall</a:t>
            </a:r>
          </a:p>
        </p:txBody>
      </p:sp>
    </p:spTree>
    <p:extLst>
      <p:ext uri="{BB962C8B-B14F-4D97-AF65-F5344CB8AC3E}">
        <p14:creationId xmlns:p14="http://schemas.microsoft.com/office/powerpoint/2010/main" val="1448480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Insulation – interior Solid and Batt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27" y="2395082"/>
            <a:ext cx="5634563" cy="4209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522" y="2383162"/>
            <a:ext cx="5650992" cy="42333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97891" y="1063416"/>
            <a:ext cx="8754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High density foam = Polystyrene</a:t>
            </a:r>
          </a:p>
          <a:p>
            <a:pPr algn="ctr"/>
            <a:r>
              <a:rPr lang="en-US" sz="3600" b="1" dirty="0"/>
              <a:t>Batted insulation = Fiberglass</a:t>
            </a:r>
          </a:p>
        </p:txBody>
      </p:sp>
    </p:spTree>
    <p:extLst>
      <p:ext uri="{BB962C8B-B14F-4D97-AF65-F5344CB8AC3E}">
        <p14:creationId xmlns:p14="http://schemas.microsoft.com/office/powerpoint/2010/main" val="3266404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Varied thickness bases on Load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71" y="861420"/>
            <a:ext cx="3559412" cy="58938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12873" y="1246909"/>
            <a:ext cx="41471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Basement walls are designed by engineers and vary in thickness and material due to their specific maximum load capacity </a:t>
            </a:r>
          </a:p>
        </p:txBody>
      </p:sp>
    </p:spTree>
    <p:extLst>
      <p:ext uri="{BB962C8B-B14F-4D97-AF65-F5344CB8AC3E}">
        <p14:creationId xmlns:p14="http://schemas.microsoft.com/office/powerpoint/2010/main" val="3523536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Slab home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502" y="1978152"/>
            <a:ext cx="7762765" cy="43616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4613" y="926075"/>
            <a:ext cx="7084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No basement or crawl space</a:t>
            </a:r>
          </a:p>
        </p:txBody>
      </p:sp>
    </p:spTree>
    <p:extLst>
      <p:ext uri="{BB962C8B-B14F-4D97-AF65-F5344CB8AC3E}">
        <p14:creationId xmlns:p14="http://schemas.microsoft.com/office/powerpoint/2010/main" val="3862473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Stone – Older Homes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20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88820" y="1063416"/>
            <a:ext cx="8298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Stone foundations will be found on older homes used prior to block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84" y="2377872"/>
            <a:ext cx="6329748" cy="421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832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Concrete Block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23349" y="1063416"/>
            <a:ext cx="8979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Concrete block has staggered seams that are symmetrical in pattern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786" y="2263745"/>
            <a:ext cx="6524368" cy="433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51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Wood - .40 / .60 treated grade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54361" y="992504"/>
            <a:ext cx="96053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Wood foundations made of green treated lumber and plywood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658" y="2323917"/>
            <a:ext cx="6350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65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Insulated Concrete Form (ICF)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23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19647" y="972800"/>
            <a:ext cx="10445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ICF is made from white Styrofoam blocks that are core filled with concrete on the inside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48" y="2173129"/>
            <a:ext cx="6977449" cy="46470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406" y="2998674"/>
            <a:ext cx="2000267" cy="256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281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Poured Basement Wall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9156" y="1063416"/>
            <a:ext cx="9770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Poured wall are solid concrete and typical have vertical lines from the panel forms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669" y="2323070"/>
            <a:ext cx="5951223" cy="446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73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Dimensional Lumber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46795" y="1063416"/>
            <a:ext cx="100248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This floor system is made of solid wood 2x material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448" y="2154514"/>
            <a:ext cx="6097538" cy="455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360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TGI / I-Joist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11178" y="1063416"/>
            <a:ext cx="8309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Made in the form of an I-joist from laminated wooden materials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37" y="2263745"/>
            <a:ext cx="5799438" cy="434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052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Floor Trusses – Parallel Chord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358" y="2321663"/>
            <a:ext cx="5926648" cy="444498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27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2925" y="861420"/>
            <a:ext cx="7949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Made of 2 x 4’s and engineered to span open areas w/o support</a:t>
            </a:r>
          </a:p>
        </p:txBody>
      </p:sp>
    </p:spTree>
    <p:extLst>
      <p:ext uri="{BB962C8B-B14F-4D97-AF65-F5344CB8AC3E}">
        <p14:creationId xmlns:p14="http://schemas.microsoft.com/office/powerpoint/2010/main" val="23203411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Laminated beams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138324" y="861420"/>
            <a:ext cx="9953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Stronger than dimensional lumber and has many layers of wood that have been glued and compressed together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533" y="2533368"/>
            <a:ext cx="6165278" cy="410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921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Subfloor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29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9514" y="1005751"/>
            <a:ext cx="11269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Subfloor is typically a 4 x 8 sheet of strand board that is glued and nailed to top of the  joists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052" y="2206080"/>
            <a:ext cx="6614185" cy="439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94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Doublewide on Piers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143" y="2176646"/>
            <a:ext cx="5972515" cy="44217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79046" y="861420"/>
            <a:ext cx="7320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House is supported by piers or columns as foundation</a:t>
            </a:r>
          </a:p>
        </p:txBody>
      </p:sp>
    </p:spTree>
    <p:extLst>
      <p:ext uri="{BB962C8B-B14F-4D97-AF65-F5344CB8AC3E}">
        <p14:creationId xmlns:p14="http://schemas.microsoft.com/office/powerpoint/2010/main" val="19516167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Wall Construction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70822" y="1063416"/>
            <a:ext cx="97947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These are example of some of the most popular types of wall framing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727" y="2364259"/>
            <a:ext cx="6615941" cy="430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14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Standard Framing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3" y="1175210"/>
            <a:ext cx="5579955" cy="54772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43135" y="1359243"/>
            <a:ext cx="48476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“Stick Framing” is the term for the most common type of house framing, it uses standard dimensional lumber spaced 16” on center for most of the build</a:t>
            </a:r>
          </a:p>
        </p:txBody>
      </p:sp>
    </p:spTree>
    <p:extLst>
      <p:ext uri="{BB962C8B-B14F-4D97-AF65-F5344CB8AC3E}">
        <p14:creationId xmlns:p14="http://schemas.microsoft.com/office/powerpoint/2010/main" val="2987106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Engineered Studs - Staggered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32</a:t>
            </a:fld>
            <a:endParaRPr lang="en-US"/>
          </a:p>
        </p:txBody>
      </p:sp>
      <p:pic>
        <p:nvPicPr>
          <p:cNvPr id="3076" name="Picture 4" descr="img_19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766" y="2375125"/>
            <a:ext cx="5725297" cy="429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7751" y="972800"/>
            <a:ext cx="10783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These studs are man made from pieces of wood that are glued and pressed together</a:t>
            </a:r>
          </a:p>
        </p:txBody>
      </p:sp>
    </p:spTree>
    <p:extLst>
      <p:ext uri="{BB962C8B-B14F-4D97-AF65-F5344CB8AC3E}">
        <p14:creationId xmlns:p14="http://schemas.microsoft.com/office/powerpoint/2010/main" val="272287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Log Frame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13254" y="861420"/>
            <a:ext cx="9638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Real logs that are scribed and stacked to form a interlocking wall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525" y="2061749"/>
            <a:ext cx="6259727" cy="469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735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Engineered Square Log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90587" y="1063416"/>
            <a:ext cx="6971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/>
              <a:t>Another version of a log home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69" y="1709747"/>
            <a:ext cx="6796215" cy="509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2896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Timber Frame – Continued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762" y="2284511"/>
            <a:ext cx="8572666" cy="42729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9371" y="972801"/>
            <a:ext cx="10025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These homes have large timbers for main support then areas are filled in with studs</a:t>
            </a:r>
          </a:p>
        </p:txBody>
      </p:sp>
    </p:spTree>
    <p:extLst>
      <p:ext uri="{BB962C8B-B14F-4D97-AF65-F5344CB8AC3E}">
        <p14:creationId xmlns:p14="http://schemas.microsoft.com/office/powerpoint/2010/main" val="13877345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Pole Frame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772" y="2224217"/>
            <a:ext cx="6038773" cy="4529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091" y="1023888"/>
            <a:ext cx="11351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This method uses square poles 8’-10’ apart for frame structure then is finished in a variety of ways</a:t>
            </a:r>
          </a:p>
        </p:txBody>
      </p:sp>
    </p:spTree>
    <p:extLst>
      <p:ext uri="{BB962C8B-B14F-4D97-AF65-F5344CB8AC3E}">
        <p14:creationId xmlns:p14="http://schemas.microsoft.com/office/powerpoint/2010/main" val="760305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Single 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24" y="2299811"/>
            <a:ext cx="6423125" cy="42820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3355" y="948088"/>
            <a:ext cx="10577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Single wall const. is where the exterior siding material is fastened directly to stud wall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72649" y="3055857"/>
            <a:ext cx="53957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dirty="0"/>
              <a:t>Lower grade construction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dirty="0"/>
              <a:t>Typical with T1-11 plywood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dirty="0"/>
              <a:t>Garages and older homes</a:t>
            </a:r>
          </a:p>
        </p:txBody>
      </p:sp>
    </p:spTree>
    <p:extLst>
      <p:ext uri="{BB962C8B-B14F-4D97-AF65-F5344CB8AC3E}">
        <p14:creationId xmlns:p14="http://schemas.microsoft.com/office/powerpoint/2010/main" val="39162172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Double 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78227" y="861420"/>
            <a:ext cx="82707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This is typical wall construction for a residential build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7106" y="2603156"/>
            <a:ext cx="44858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dirty="0"/>
              <a:t>Plywood over studs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dirty="0"/>
              <a:t>Moisture barrier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dirty="0"/>
              <a:t>Siding material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32" y="2045044"/>
            <a:ext cx="6017741" cy="45133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151" y="4301696"/>
            <a:ext cx="4053016" cy="204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954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Insulation – fiberglass Batt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39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031" y="2278015"/>
            <a:ext cx="6746872" cy="44754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741" y="948087"/>
            <a:ext cx="106350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This fluffy insulation comes in a variety of colors and is the least expensive method</a:t>
            </a:r>
          </a:p>
        </p:txBody>
      </p:sp>
    </p:spTree>
    <p:extLst>
      <p:ext uri="{BB962C8B-B14F-4D97-AF65-F5344CB8AC3E}">
        <p14:creationId xmlns:p14="http://schemas.microsoft.com/office/powerpoint/2010/main" val="102296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Crawl space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341" y="2263745"/>
            <a:ext cx="6196338" cy="44426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23435" y="962418"/>
            <a:ext cx="7932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House sits only part way in ground  not a basement</a:t>
            </a:r>
          </a:p>
        </p:txBody>
      </p:sp>
    </p:spTree>
    <p:extLst>
      <p:ext uri="{BB962C8B-B14F-4D97-AF65-F5344CB8AC3E}">
        <p14:creationId xmlns:p14="http://schemas.microsoft.com/office/powerpoint/2010/main" val="27649734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10429103" cy="861420"/>
          </a:xfrm>
        </p:spPr>
        <p:txBody>
          <a:bodyPr>
            <a:noAutofit/>
          </a:bodyPr>
          <a:lstStyle/>
          <a:p>
            <a:r>
              <a:rPr lang="en-US" sz="4000" b="1" dirty="0"/>
              <a:t>Insulation – fiberglass Kraft face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40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129" y="2283039"/>
            <a:ext cx="5306368" cy="4456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904" y="972065"/>
            <a:ext cx="11837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Same as fiberglass insulation only it has a resin coated paper lined face that acts as a vapor barrier</a:t>
            </a:r>
          </a:p>
        </p:txBody>
      </p:sp>
    </p:spTree>
    <p:extLst>
      <p:ext uri="{BB962C8B-B14F-4D97-AF65-F5344CB8AC3E}">
        <p14:creationId xmlns:p14="http://schemas.microsoft.com/office/powerpoint/2010/main" val="38350747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Insulation - Spray Foam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483" y="2284509"/>
            <a:ext cx="6578365" cy="43855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1693" y="972800"/>
            <a:ext cx="9349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This method is sprayed into wall or ceiling cavity and is high quality insulation</a:t>
            </a:r>
          </a:p>
        </p:txBody>
      </p:sp>
    </p:spTree>
    <p:extLst>
      <p:ext uri="{BB962C8B-B14F-4D97-AF65-F5344CB8AC3E}">
        <p14:creationId xmlns:p14="http://schemas.microsoft.com/office/powerpoint/2010/main" val="16710305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Insulated Panel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99" y="2618280"/>
            <a:ext cx="4039670" cy="40396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9832" y="1063416"/>
            <a:ext cx="10560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These panels have insulation sandwiched between plywood sheathing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3" y="2618280"/>
            <a:ext cx="6195585" cy="425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0301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Sheathing – OSB / Waferboard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3081" y="955590"/>
            <a:ext cx="11005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Most popular and economical sheathing used in the building industry for walls and roofs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145" y="2250089"/>
            <a:ext cx="6013621" cy="451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784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943070" cy="861420"/>
          </a:xfrm>
        </p:spPr>
        <p:txBody>
          <a:bodyPr>
            <a:noAutofit/>
          </a:bodyPr>
          <a:lstStyle/>
          <a:p>
            <a:r>
              <a:rPr lang="en-US" sz="4000" b="1" dirty="0"/>
              <a:t>Weather Barrier – Tyvek House Wrap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44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4" y="1449859"/>
            <a:ext cx="5219323" cy="52193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97788" y="1977080"/>
            <a:ext cx="52557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House wraps are designed allow a home to breath from the inside while reducing air and moisture penetration from the outside</a:t>
            </a:r>
          </a:p>
        </p:txBody>
      </p:sp>
    </p:spTree>
    <p:extLst>
      <p:ext uri="{BB962C8B-B14F-4D97-AF65-F5344CB8AC3E}">
        <p14:creationId xmlns:p14="http://schemas.microsoft.com/office/powerpoint/2010/main" val="32057716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Common Truss Construction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45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892" y="1063416"/>
            <a:ext cx="8994648" cy="539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9733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Truss layout (Attic Trusses)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348" y="2383362"/>
            <a:ext cx="8016176" cy="40722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51867" y="1063416"/>
            <a:ext cx="9343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Specially designed truss for bonus room in the attic space</a:t>
            </a:r>
          </a:p>
        </p:txBody>
      </p:sp>
    </p:spTree>
    <p:extLst>
      <p:ext uri="{BB962C8B-B14F-4D97-AF65-F5344CB8AC3E}">
        <p14:creationId xmlns:p14="http://schemas.microsoft.com/office/powerpoint/2010/main" val="9014329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Factory truss machine and gusset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597" y="2228092"/>
            <a:ext cx="6069887" cy="45579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2022" y="1063416"/>
            <a:ext cx="104785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Steel gusset plates pressed down in a large machine lock together 2x4’s to a form truss</a:t>
            </a:r>
          </a:p>
        </p:txBody>
      </p:sp>
    </p:spTree>
    <p:extLst>
      <p:ext uri="{BB962C8B-B14F-4D97-AF65-F5344CB8AC3E}">
        <p14:creationId xmlns:p14="http://schemas.microsoft.com/office/powerpoint/2010/main" val="958709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Homemade truss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600" y="1850187"/>
            <a:ext cx="6230606" cy="46729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30586" y="1063416"/>
            <a:ext cx="7740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These trusses have plywood gussets</a:t>
            </a:r>
          </a:p>
        </p:txBody>
      </p:sp>
    </p:spTree>
    <p:extLst>
      <p:ext uri="{BB962C8B-B14F-4D97-AF65-F5344CB8AC3E}">
        <p14:creationId xmlns:p14="http://schemas.microsoft.com/office/powerpoint/2010/main" val="11501709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TGI I-Joist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49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57" y="1469054"/>
            <a:ext cx="6846933" cy="5135200"/>
          </a:xfrm>
          <a:prstGeom prst="rect">
            <a:avLst/>
          </a:prstGeom>
        </p:spPr>
      </p:pic>
      <p:pic>
        <p:nvPicPr>
          <p:cNvPr id="1028" name="Picture 4" descr="Image result for tji joi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312" y="3338148"/>
            <a:ext cx="4352044" cy="326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856013"/>
            <a:ext cx="7883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Custom engineered and hand framed </a:t>
            </a:r>
          </a:p>
        </p:txBody>
      </p:sp>
    </p:spTree>
    <p:extLst>
      <p:ext uri="{BB962C8B-B14F-4D97-AF65-F5344CB8AC3E}">
        <p14:creationId xmlns:p14="http://schemas.microsoft.com/office/powerpoint/2010/main" val="69521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Crawl space entrance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16" y="2190686"/>
            <a:ext cx="6086159" cy="44902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38470" y="861420"/>
            <a:ext cx="8477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/>
              <a:t>A small opening for access to the crawl space under house</a:t>
            </a:r>
          </a:p>
        </p:txBody>
      </p:sp>
    </p:spTree>
    <p:extLst>
      <p:ext uri="{BB962C8B-B14F-4D97-AF65-F5344CB8AC3E}">
        <p14:creationId xmlns:p14="http://schemas.microsoft.com/office/powerpoint/2010/main" val="27829432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7" y="2835072"/>
            <a:ext cx="5390292" cy="404271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50</a:t>
            </a:fld>
            <a:endParaRPr lang="en-US"/>
          </a:p>
        </p:txBody>
      </p:sp>
      <p:pic>
        <p:nvPicPr>
          <p:cNvPr id="2050" name="Picture 2" descr="Image result for flat roof hou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062" y="2835072"/>
            <a:ext cx="4965192" cy="371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393717" y="6333129"/>
            <a:ext cx="167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Hip Roof</a:t>
            </a:r>
          </a:p>
        </p:txBody>
      </p:sp>
      <p:sp>
        <p:nvSpPr>
          <p:cNvPr id="7" name="Rectangle 6"/>
          <p:cNvSpPr/>
          <p:nvPr/>
        </p:nvSpPr>
        <p:spPr>
          <a:xfrm>
            <a:off x="7126943" y="2902452"/>
            <a:ext cx="1657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Flat Roof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825" y="1242151"/>
            <a:ext cx="40694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No gable ends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Roof lines meet forming a ridge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53982" y="1586223"/>
            <a:ext cx="50662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Rubber or tar material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Very minimal slope</a:t>
            </a:r>
          </a:p>
        </p:txBody>
      </p:sp>
    </p:spTree>
    <p:extLst>
      <p:ext uri="{BB962C8B-B14F-4D97-AF65-F5344CB8AC3E}">
        <p14:creationId xmlns:p14="http://schemas.microsoft.com/office/powerpoint/2010/main" val="24863495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 result for gable with dormer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r="1990"/>
          <a:stretch/>
        </p:blipFill>
        <p:spPr bwMode="auto">
          <a:xfrm>
            <a:off x="6554435" y="2844152"/>
            <a:ext cx="5213778" cy="401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-2102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 Style Continued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51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274094" y="2867538"/>
            <a:ext cx="418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Gable Roof with Dormers</a:t>
            </a:r>
          </a:p>
        </p:txBody>
      </p:sp>
      <p:pic>
        <p:nvPicPr>
          <p:cNvPr id="3078" name="Picture 6" descr="Image result for split leve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65" y="2867538"/>
            <a:ext cx="599606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037695" y="2867538"/>
            <a:ext cx="1905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Gable Roof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3083" y="1086802"/>
            <a:ext cx="54163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Most common roof type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Walls form triangle to peak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54436" y="1086802"/>
            <a:ext cx="52137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Dormers protrude from roof line to provide more living space</a:t>
            </a:r>
          </a:p>
        </p:txBody>
      </p:sp>
    </p:spTree>
    <p:extLst>
      <p:ext uri="{BB962C8B-B14F-4D97-AF65-F5344CB8AC3E}">
        <p14:creationId xmlns:p14="http://schemas.microsoft.com/office/powerpoint/2010/main" val="3742307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Gable and Hip combination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52</a:t>
            </a:fld>
            <a:endParaRPr lang="en-US"/>
          </a:p>
        </p:txBody>
      </p:sp>
      <p:pic>
        <p:nvPicPr>
          <p:cNvPr id="4100" name="Picture 4" descr="Image result for gable roo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853" y="1655805"/>
            <a:ext cx="6774561" cy="505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6728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 Styles Continued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53</a:t>
            </a:fld>
            <a:endParaRPr lang="en-US"/>
          </a:p>
        </p:txBody>
      </p:sp>
      <p:pic>
        <p:nvPicPr>
          <p:cNvPr id="4098" name="Picture 2" descr="Image result for gable roo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7" y="1711819"/>
            <a:ext cx="4572000" cy="500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6" name="Picture 10" descr="Image result for mansard roo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687" y="1918763"/>
            <a:ext cx="5403977" cy="405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76657" y="1653500"/>
            <a:ext cx="2414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Gambrel Roof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30951" y="5510082"/>
            <a:ext cx="2414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Mansard Roof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8436" y="1127044"/>
            <a:ext cx="298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Barn like roof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99654" y="1127043"/>
            <a:ext cx="407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Steep sides flat top</a:t>
            </a:r>
          </a:p>
        </p:txBody>
      </p:sp>
    </p:spTree>
    <p:extLst>
      <p:ext uri="{BB962C8B-B14F-4D97-AF65-F5344CB8AC3E}">
        <p14:creationId xmlns:p14="http://schemas.microsoft.com/office/powerpoint/2010/main" val="9493540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 Pitch = Inch/Inch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54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 descr="Image resu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20" y="1337736"/>
            <a:ext cx="10320401" cy="505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8634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 Decking Materials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55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2314529"/>
            <a:ext cx="5385244" cy="4044812"/>
          </a:xfrm>
          <a:prstGeom prst="rect">
            <a:avLst/>
          </a:prstGeom>
        </p:spPr>
      </p:pic>
      <p:pic>
        <p:nvPicPr>
          <p:cNvPr id="8196" name="Picture 4" descr="Image result for plywood roof deck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538" y="2314529"/>
            <a:ext cx="5413081" cy="405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4445" y="1124244"/>
            <a:ext cx="5552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OSB-Oriented Strand Board</a:t>
            </a:r>
          </a:p>
          <a:p>
            <a:pPr algn="ctr"/>
            <a:r>
              <a:rPr lang="en-US" sz="3200" b="1" dirty="0"/>
              <a:t>Good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79452" y="1124244"/>
            <a:ext cx="40612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Plywood </a:t>
            </a:r>
          </a:p>
          <a:p>
            <a:pPr algn="ctr"/>
            <a:r>
              <a:rPr lang="en-US" sz="3200" b="1" dirty="0"/>
              <a:t>Better</a:t>
            </a:r>
          </a:p>
        </p:txBody>
      </p:sp>
    </p:spTree>
    <p:extLst>
      <p:ext uri="{BB962C8B-B14F-4D97-AF65-F5344CB8AC3E}">
        <p14:creationId xmlns:p14="http://schemas.microsoft.com/office/powerpoint/2010/main" val="30262375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Roofing Materials - Asphalt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56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89180" y="1300539"/>
            <a:ext cx="11190739" cy="7636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endParaRPr lang="en-US" sz="3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80" y="2203618"/>
            <a:ext cx="5324475" cy="38651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916" y="2203618"/>
            <a:ext cx="5701132" cy="38651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78010" y="1000812"/>
            <a:ext cx="3789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 Tab single layer</a:t>
            </a:r>
          </a:p>
          <a:p>
            <a:pPr algn="ctr"/>
            <a:r>
              <a:rPr lang="en-US" sz="3200" b="1" dirty="0"/>
              <a:t>Good quality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930" y="1024322"/>
            <a:ext cx="5701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Architectural multiple layer</a:t>
            </a:r>
          </a:p>
          <a:p>
            <a:pPr algn="ctr"/>
            <a:r>
              <a:rPr lang="en-US" sz="3200" b="1" dirty="0"/>
              <a:t>Better quality</a:t>
            </a:r>
          </a:p>
        </p:txBody>
      </p:sp>
    </p:spTree>
    <p:extLst>
      <p:ext uri="{BB962C8B-B14F-4D97-AF65-F5344CB8AC3E}">
        <p14:creationId xmlns:p14="http://schemas.microsoft.com/office/powerpoint/2010/main" val="35132095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 fontScale="77500" lnSpcReduction="20000"/>
          </a:bodyPr>
          <a:lstStyle/>
          <a:p>
            <a:r>
              <a:rPr lang="en-US" sz="4000" b="1" dirty="0"/>
              <a:t>Roofing Materials High End Traditional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57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55575" y="766367"/>
            <a:ext cx="11190739" cy="7636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endParaRPr lang="en-US" sz="3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22" y="1320512"/>
            <a:ext cx="5077815" cy="3486912"/>
          </a:xfrm>
          <a:prstGeom prst="rect">
            <a:avLst/>
          </a:prstGeom>
        </p:spPr>
      </p:pic>
      <p:pic>
        <p:nvPicPr>
          <p:cNvPr id="10242" name="Picture 2" descr="Image result for clay tile shingl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154" y="1320512"/>
            <a:ext cx="5230366" cy="348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slate roo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77" y="3639312"/>
            <a:ext cx="5541813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1167511" y="5589903"/>
            <a:ext cx="2060321" cy="7636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endParaRPr lang="en-US" sz="3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16951" y="766367"/>
            <a:ext cx="3221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Cedar Shake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88195" y="766366"/>
            <a:ext cx="2305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Clay Tile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6908" y="5490032"/>
            <a:ext cx="1383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Slate</a:t>
            </a:r>
          </a:p>
        </p:txBody>
      </p:sp>
    </p:spTree>
    <p:extLst>
      <p:ext uri="{BB962C8B-B14F-4D97-AF65-F5344CB8AC3E}">
        <p14:creationId xmlns:p14="http://schemas.microsoft.com/office/powerpoint/2010/main" val="104275576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Roofing Materials - Steel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58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3180662" y="2476308"/>
            <a:ext cx="8536478" cy="7955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endParaRPr lang="en-US" sz="3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9" y="2064226"/>
            <a:ext cx="5009578" cy="37434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1" y="2064225"/>
            <a:ext cx="5013916" cy="37434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2816" y="1393104"/>
            <a:ext cx="4575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Standing Seam Panel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22561" y="1376476"/>
            <a:ext cx="4135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Faux Clay Tile Panel</a:t>
            </a:r>
          </a:p>
        </p:txBody>
      </p:sp>
    </p:spTree>
    <p:extLst>
      <p:ext uri="{BB962C8B-B14F-4D97-AF65-F5344CB8AC3E}">
        <p14:creationId xmlns:p14="http://schemas.microsoft.com/office/powerpoint/2010/main" val="38063849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Soffits, Fascia, Gutters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59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 descr="Image result for soffit fasc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192" y="1954502"/>
            <a:ext cx="7396464" cy="470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496065" y="1063415"/>
            <a:ext cx="8607526" cy="8149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3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40152" y="1231999"/>
            <a:ext cx="6618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Composite Soffit &amp; Fascia</a:t>
            </a:r>
          </a:p>
        </p:txBody>
      </p:sp>
    </p:spTree>
    <p:extLst>
      <p:ext uri="{BB962C8B-B14F-4D97-AF65-F5344CB8AC3E}">
        <p14:creationId xmlns:p14="http://schemas.microsoft.com/office/powerpoint/2010/main" val="154770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Full Basement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6</a:t>
            </a:fld>
            <a:endParaRPr lang="en-US"/>
          </a:p>
        </p:txBody>
      </p:sp>
      <p:pic>
        <p:nvPicPr>
          <p:cNvPr id="2050" name="Picture 2" descr="Image result for unfinished base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603" y="2198906"/>
            <a:ext cx="5912993" cy="442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62240" y="782121"/>
            <a:ext cx="8543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Typically dug 8’or more in the ground to allow for living space</a:t>
            </a:r>
          </a:p>
        </p:txBody>
      </p:sp>
    </p:spTree>
    <p:extLst>
      <p:ext uri="{BB962C8B-B14F-4D97-AF65-F5344CB8AC3E}">
        <p14:creationId xmlns:p14="http://schemas.microsoft.com/office/powerpoint/2010/main" val="6936941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2565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Plumbing Rough 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60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69773" y="948218"/>
            <a:ext cx="9811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Typical rough in for plumbing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475" y="1681348"/>
            <a:ext cx="8661070" cy="487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177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9380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Piping Supply and Waste Continued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61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536192" y="1419247"/>
            <a:ext cx="10771631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3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7"/>
          <a:stretch/>
        </p:blipFill>
        <p:spPr>
          <a:xfrm>
            <a:off x="6059424" y="2052727"/>
            <a:ext cx="5628669" cy="39467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57966" y="1005883"/>
            <a:ext cx="37729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PVC</a:t>
            </a:r>
          </a:p>
          <a:p>
            <a:pPr algn="ctr"/>
            <a:r>
              <a:rPr lang="en-US" sz="3200" b="1" dirty="0"/>
              <a:t> (vent and waste)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41060" y="1005883"/>
            <a:ext cx="3111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PEX</a:t>
            </a:r>
          </a:p>
          <a:p>
            <a:pPr algn="ctr"/>
            <a:r>
              <a:rPr lang="en-US" sz="3200" b="1" dirty="0"/>
              <a:t> (supply lines)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1" y="2280667"/>
            <a:ext cx="5902254" cy="332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158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893808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Electrical Boxes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62</a:t>
            </a:fld>
            <a:endParaRPr lang="en-US"/>
          </a:p>
        </p:txBody>
      </p:sp>
      <p:sp>
        <p:nvSpPr>
          <p:cNvPr id="5" name="AutoShape 6" descr="Image result for mansard roo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279138" y="949944"/>
            <a:ext cx="11571890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3000" b="1" dirty="0"/>
          </a:p>
        </p:txBody>
      </p:sp>
      <p:pic>
        <p:nvPicPr>
          <p:cNvPr id="22530" name="Picture 2" descr="Image result for 200 amp bo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" y="1694508"/>
            <a:ext cx="3810000" cy="509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940" y="1841955"/>
            <a:ext cx="5715000" cy="42862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862" y="679572"/>
            <a:ext cx="54480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Circuit Breaker Panel 1950+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24105" y="679572"/>
            <a:ext cx="29697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Fuse Panel 1950-</a:t>
            </a:r>
          </a:p>
        </p:txBody>
      </p:sp>
    </p:spTree>
    <p:extLst>
      <p:ext uri="{BB962C8B-B14F-4D97-AF65-F5344CB8AC3E}">
        <p14:creationId xmlns:p14="http://schemas.microsoft.com/office/powerpoint/2010/main" val="63435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354312" cy="861420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Full Basement with Egress Windows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324" y="2301149"/>
            <a:ext cx="7809364" cy="4373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851" y="981120"/>
            <a:ext cx="9091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Egress windows are large basement windows that allow for fire escape</a:t>
            </a:r>
          </a:p>
        </p:txBody>
      </p:sp>
    </p:spTree>
    <p:extLst>
      <p:ext uri="{BB962C8B-B14F-4D97-AF65-F5344CB8AC3E}">
        <p14:creationId xmlns:p14="http://schemas.microsoft.com/office/powerpoint/2010/main" val="46011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354312" cy="861420"/>
          </a:xfrm>
        </p:spPr>
        <p:txBody>
          <a:bodyPr>
            <a:normAutofit/>
          </a:bodyPr>
          <a:lstStyle/>
          <a:p>
            <a:r>
              <a:rPr lang="en-US" sz="4000" b="1" dirty="0"/>
              <a:t>Full Basement with walkout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518" y="2227972"/>
            <a:ext cx="5835610" cy="4376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41962" y="861420"/>
            <a:ext cx="87307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Typically built on a hill side to allow for entry doors in basement</a:t>
            </a:r>
          </a:p>
        </p:txBody>
      </p:sp>
    </p:spTree>
    <p:extLst>
      <p:ext uri="{BB962C8B-B14F-4D97-AF65-F5344CB8AC3E}">
        <p14:creationId xmlns:p14="http://schemas.microsoft.com/office/powerpoint/2010/main" val="1783242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352540" cy="861420"/>
          </a:xfrm>
        </p:spPr>
        <p:txBody>
          <a:bodyPr>
            <a:normAutofit fontScale="92500"/>
          </a:bodyPr>
          <a:lstStyle/>
          <a:p>
            <a:r>
              <a:rPr lang="en-US" sz="4000" b="1" dirty="0"/>
              <a:t>Full Basement with Tuck under Garage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21EC-17D1-47E8-8D52-325CC75F53CB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41" y="2302961"/>
            <a:ext cx="5757973" cy="4318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8296" y="1102632"/>
            <a:ext cx="7141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Similar to a walkout only with a garage under the house</a:t>
            </a:r>
          </a:p>
        </p:txBody>
      </p:sp>
    </p:spTree>
    <p:extLst>
      <p:ext uri="{BB962C8B-B14F-4D97-AF65-F5344CB8AC3E}">
        <p14:creationId xmlns:p14="http://schemas.microsoft.com/office/powerpoint/2010/main" val="24166849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34720</TotalTime>
  <Words>1169</Words>
  <Application>Microsoft Office PowerPoint</Application>
  <PresentationFormat>Widescreen</PresentationFormat>
  <Paragraphs>313</Paragraphs>
  <Slides>62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Calibri</vt:lpstr>
      <vt:lpstr>Century Gothic</vt:lpstr>
      <vt:lpstr>Wingdings</vt:lpstr>
      <vt:lpstr>Wingdings 3</vt:lpstr>
      <vt:lpstr>Ion</vt:lpstr>
      <vt:lpstr>Residential Construction from the Ground 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Houses from the Ground UP</dc:title>
  <dc:creator>Erik Skogquist</dc:creator>
  <cp:lastModifiedBy>Jason Jorgensen</cp:lastModifiedBy>
  <cp:revision>248</cp:revision>
  <cp:lastPrinted>2017-09-05T14:09:23Z</cp:lastPrinted>
  <dcterms:created xsi:type="dcterms:W3CDTF">2017-06-13T07:53:57Z</dcterms:created>
  <dcterms:modified xsi:type="dcterms:W3CDTF">2022-05-06T16:54:21Z</dcterms:modified>
</cp:coreProperties>
</file>