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97"/>
  </p:notesMasterIdLst>
  <p:sldIdLst>
    <p:sldId id="442" r:id="rId5"/>
    <p:sldId id="451" r:id="rId6"/>
    <p:sldId id="443" r:id="rId7"/>
    <p:sldId id="260" r:id="rId8"/>
    <p:sldId id="545" r:id="rId9"/>
    <p:sldId id="444" r:id="rId10"/>
    <p:sldId id="546" r:id="rId11"/>
    <p:sldId id="611" r:id="rId12"/>
    <p:sldId id="519" r:id="rId13"/>
    <p:sldId id="612" r:id="rId14"/>
    <p:sldId id="520" r:id="rId15"/>
    <p:sldId id="613" r:id="rId16"/>
    <p:sldId id="521" r:id="rId17"/>
    <p:sldId id="446" r:id="rId18"/>
    <p:sldId id="522" r:id="rId19"/>
    <p:sldId id="261" r:id="rId20"/>
    <p:sldId id="547" r:id="rId21"/>
    <p:sldId id="525" r:id="rId22"/>
    <p:sldId id="548" r:id="rId23"/>
    <p:sldId id="549" r:id="rId24"/>
    <p:sldId id="448" r:id="rId25"/>
    <p:sldId id="447" r:id="rId26"/>
    <p:sldId id="453" r:id="rId27"/>
    <p:sldId id="454" r:id="rId28"/>
    <p:sldId id="550" r:id="rId29"/>
    <p:sldId id="586" r:id="rId30"/>
    <p:sldId id="258" r:id="rId31"/>
    <p:sldId id="614" r:id="rId32"/>
    <p:sldId id="551" r:id="rId33"/>
    <p:sldId id="552" r:id="rId34"/>
    <p:sldId id="587" r:id="rId35"/>
    <p:sldId id="457" r:id="rId36"/>
    <p:sldId id="615" r:id="rId37"/>
    <p:sldId id="458" r:id="rId38"/>
    <p:sldId id="616" r:id="rId39"/>
    <p:sldId id="588" r:id="rId40"/>
    <p:sldId id="459" r:id="rId41"/>
    <p:sldId id="334" r:id="rId42"/>
    <p:sldId id="335" r:id="rId43"/>
    <p:sldId id="553" r:id="rId44"/>
    <p:sldId id="471" r:id="rId45"/>
    <p:sldId id="472" r:id="rId46"/>
    <p:sldId id="589" r:id="rId47"/>
    <p:sldId id="473" r:id="rId48"/>
    <p:sldId id="262" r:id="rId49"/>
    <p:sldId id="590" r:id="rId50"/>
    <p:sldId id="554" r:id="rId51"/>
    <p:sldId id="591" r:id="rId52"/>
    <p:sldId id="555" r:id="rId53"/>
    <p:sldId id="617" r:id="rId54"/>
    <p:sldId id="592" r:id="rId55"/>
    <p:sldId id="556" r:id="rId56"/>
    <p:sldId id="461" r:id="rId57"/>
    <p:sldId id="462" r:id="rId58"/>
    <p:sldId id="463" r:id="rId59"/>
    <p:sldId id="531" r:id="rId60"/>
    <p:sldId id="464" r:id="rId61"/>
    <p:sldId id="532" r:id="rId62"/>
    <p:sldId id="593" r:id="rId63"/>
    <p:sldId id="466" r:id="rId64"/>
    <p:sldId id="467" r:id="rId65"/>
    <p:sldId id="468" r:id="rId66"/>
    <p:sldId id="469" r:id="rId67"/>
    <p:sldId id="470" r:id="rId68"/>
    <p:sldId id="557" r:id="rId69"/>
    <p:sldId id="560" r:id="rId70"/>
    <p:sldId id="564" r:id="rId71"/>
    <p:sldId id="565" r:id="rId72"/>
    <p:sldId id="618" r:id="rId73"/>
    <p:sldId id="595" r:id="rId74"/>
    <p:sldId id="598" r:id="rId75"/>
    <p:sldId id="599" r:id="rId76"/>
    <p:sldId id="600" r:id="rId77"/>
    <p:sldId id="601" r:id="rId78"/>
    <p:sldId id="602" r:id="rId79"/>
    <p:sldId id="603" r:id="rId80"/>
    <p:sldId id="604" r:id="rId81"/>
    <p:sldId id="605" r:id="rId82"/>
    <p:sldId id="606" r:id="rId83"/>
    <p:sldId id="607" r:id="rId84"/>
    <p:sldId id="608" r:id="rId85"/>
    <p:sldId id="609" r:id="rId86"/>
    <p:sldId id="433" r:id="rId87"/>
    <p:sldId id="619" r:id="rId88"/>
    <p:sldId id="257" r:id="rId89"/>
    <p:sldId id="620" r:id="rId90"/>
    <p:sldId id="259" r:id="rId91"/>
    <p:sldId id="621" r:id="rId92"/>
    <p:sldId id="636" r:id="rId93"/>
    <p:sldId id="270" r:id="rId94"/>
    <p:sldId id="622" r:id="rId95"/>
    <p:sldId id="625" r:id="rId9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6" autoAdjust="0"/>
    <p:restoredTop sz="83158" autoAdjust="0"/>
  </p:normalViewPr>
  <p:slideViewPr>
    <p:cSldViewPr>
      <p:cViewPr varScale="1">
        <p:scale>
          <a:sx n="78" d="100"/>
          <a:sy n="78" d="100"/>
        </p:scale>
        <p:origin x="110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0C4307-84E5-48D8-B0B4-2C08F0F9153A}" type="doc">
      <dgm:prSet loTypeId="urn:microsoft.com/office/officeart/2005/8/layout/pyramid2" loCatId="pyramid" qsTypeId="urn:microsoft.com/office/officeart/2005/8/quickstyle/simple1" qsCatId="simple" csTypeId="urn:microsoft.com/office/officeart/2005/8/colors/accent0_3" csCatId="mainScheme" phldr="1"/>
      <dgm:spPr/>
      <dgm:t>
        <a:bodyPr/>
        <a:lstStyle/>
        <a:p>
          <a:endParaRPr lang="en-US"/>
        </a:p>
      </dgm:t>
    </dgm:pt>
    <dgm:pt modelId="{9550B414-6398-401D-86CA-637FB63CBDA8}">
      <dgm:prSet custT="1"/>
      <dgm:spPr/>
      <dgm:t>
        <a:bodyPr/>
        <a:lstStyle/>
        <a:p>
          <a:r>
            <a:rPr lang="en-US" sz="2800" b="1" dirty="0"/>
            <a:t>Individual Ownership</a:t>
          </a:r>
        </a:p>
      </dgm:t>
    </dgm:pt>
    <dgm:pt modelId="{2C65274D-85B5-4E83-890A-0009B6FCD5A4}" type="parTrans" cxnId="{49F4BCBD-7036-4385-82E6-40158C92108D}">
      <dgm:prSet/>
      <dgm:spPr/>
      <dgm:t>
        <a:bodyPr/>
        <a:lstStyle/>
        <a:p>
          <a:endParaRPr lang="en-US"/>
        </a:p>
      </dgm:t>
    </dgm:pt>
    <dgm:pt modelId="{CC93F249-3E5A-4A81-9503-98C7C08D2DE2}" type="sibTrans" cxnId="{49F4BCBD-7036-4385-82E6-40158C92108D}">
      <dgm:prSet/>
      <dgm:spPr/>
      <dgm:t>
        <a:bodyPr/>
        <a:lstStyle/>
        <a:p>
          <a:endParaRPr lang="en-US"/>
        </a:p>
      </dgm:t>
    </dgm:pt>
    <dgm:pt modelId="{872F0FA6-266E-4DD5-BB28-D77960C0A4B6}">
      <dgm:prSet/>
      <dgm:spPr/>
      <dgm:t>
        <a:bodyPr/>
        <a:lstStyle/>
        <a:p>
          <a:r>
            <a:rPr lang="en-US" sz="2600" dirty="0"/>
            <a:t>Sole owner</a:t>
          </a:r>
        </a:p>
      </dgm:t>
    </dgm:pt>
    <dgm:pt modelId="{CA32ECC1-26F5-47D2-96CB-6BB88C7E8C43}" type="parTrans" cxnId="{EC46B0FF-F5AA-487E-8033-8BC5542B1220}">
      <dgm:prSet/>
      <dgm:spPr/>
      <dgm:t>
        <a:bodyPr/>
        <a:lstStyle/>
        <a:p>
          <a:endParaRPr lang="en-US"/>
        </a:p>
      </dgm:t>
    </dgm:pt>
    <dgm:pt modelId="{5B9F6DA9-3691-48B2-8122-1BB4DFD4E275}" type="sibTrans" cxnId="{EC46B0FF-F5AA-487E-8033-8BC5542B1220}">
      <dgm:prSet/>
      <dgm:spPr/>
      <dgm:t>
        <a:bodyPr/>
        <a:lstStyle/>
        <a:p>
          <a:endParaRPr lang="en-US"/>
        </a:p>
      </dgm:t>
    </dgm:pt>
    <dgm:pt modelId="{9405148F-4412-4D9A-8000-B7D7CD0F888C}">
      <dgm:prSet/>
      <dgm:spPr/>
      <dgm:t>
        <a:bodyPr/>
        <a:lstStyle/>
        <a:p>
          <a:r>
            <a:rPr lang="en-US" sz="2600"/>
            <a:t>Married couples</a:t>
          </a:r>
        </a:p>
      </dgm:t>
    </dgm:pt>
    <dgm:pt modelId="{FDA22325-7AC0-4497-9996-CFEB8B3DC2FE}" type="parTrans" cxnId="{E9B10E4B-71CF-43CA-A3D5-DA4CA02C9905}">
      <dgm:prSet/>
      <dgm:spPr/>
      <dgm:t>
        <a:bodyPr/>
        <a:lstStyle/>
        <a:p>
          <a:endParaRPr lang="en-US"/>
        </a:p>
      </dgm:t>
    </dgm:pt>
    <dgm:pt modelId="{F0D2A4C0-10BF-4FBA-9137-CCBE1785D907}" type="sibTrans" cxnId="{E9B10E4B-71CF-43CA-A3D5-DA4CA02C9905}">
      <dgm:prSet/>
      <dgm:spPr/>
      <dgm:t>
        <a:bodyPr/>
        <a:lstStyle/>
        <a:p>
          <a:endParaRPr lang="en-US"/>
        </a:p>
      </dgm:t>
    </dgm:pt>
    <dgm:pt modelId="{C6ACC821-EE3F-4774-BE27-B7B12F8B39EA}">
      <dgm:prSet/>
      <dgm:spPr/>
      <dgm:t>
        <a:bodyPr/>
        <a:lstStyle/>
        <a:p>
          <a:r>
            <a:rPr lang="en-US" sz="2600"/>
            <a:t>Siblings</a:t>
          </a:r>
        </a:p>
      </dgm:t>
    </dgm:pt>
    <dgm:pt modelId="{6C8EEE75-4B45-4622-857F-C66D9CB906BE}" type="parTrans" cxnId="{10ADA264-100D-46A0-92F5-71FE06581E3B}">
      <dgm:prSet/>
      <dgm:spPr/>
      <dgm:t>
        <a:bodyPr/>
        <a:lstStyle/>
        <a:p>
          <a:endParaRPr lang="en-US"/>
        </a:p>
      </dgm:t>
    </dgm:pt>
    <dgm:pt modelId="{3F208D99-F121-438C-82B5-436F6A3278CC}" type="sibTrans" cxnId="{10ADA264-100D-46A0-92F5-71FE06581E3B}">
      <dgm:prSet/>
      <dgm:spPr/>
      <dgm:t>
        <a:bodyPr/>
        <a:lstStyle/>
        <a:p>
          <a:endParaRPr lang="en-US"/>
        </a:p>
      </dgm:t>
    </dgm:pt>
    <dgm:pt modelId="{2EFE04F0-C048-4C7C-AEB0-6F8926514358}">
      <dgm:prSet/>
      <dgm:spPr/>
      <dgm:t>
        <a:bodyPr/>
        <a:lstStyle/>
        <a:p>
          <a:r>
            <a:rPr lang="en-US" sz="2600"/>
            <a:t>Unrelated individuals</a:t>
          </a:r>
        </a:p>
      </dgm:t>
    </dgm:pt>
    <dgm:pt modelId="{451145B5-7339-4FC4-9EA5-E4E3EB78181A}" type="parTrans" cxnId="{02C5E357-323B-4D52-B93F-F77F931983D5}">
      <dgm:prSet/>
      <dgm:spPr/>
      <dgm:t>
        <a:bodyPr/>
        <a:lstStyle/>
        <a:p>
          <a:endParaRPr lang="en-US"/>
        </a:p>
      </dgm:t>
    </dgm:pt>
    <dgm:pt modelId="{0076B1AF-CE54-41F7-9D7E-015AE31DE6BD}" type="sibTrans" cxnId="{02C5E357-323B-4D52-B93F-F77F931983D5}">
      <dgm:prSet/>
      <dgm:spPr/>
      <dgm:t>
        <a:bodyPr/>
        <a:lstStyle/>
        <a:p>
          <a:endParaRPr lang="en-US"/>
        </a:p>
      </dgm:t>
    </dgm:pt>
    <dgm:pt modelId="{3F21172A-B910-4425-A773-8D706E4574FA}" type="pres">
      <dgm:prSet presAssocID="{060C4307-84E5-48D8-B0B4-2C08F0F9153A}" presName="compositeShape" presStyleCnt="0">
        <dgm:presLayoutVars>
          <dgm:dir/>
          <dgm:resizeHandles/>
        </dgm:presLayoutVars>
      </dgm:prSet>
      <dgm:spPr/>
    </dgm:pt>
    <dgm:pt modelId="{5C3E2510-E756-4C0E-924A-2E3C51A8E586}" type="pres">
      <dgm:prSet presAssocID="{060C4307-84E5-48D8-B0B4-2C08F0F9153A}" presName="pyramid" presStyleLbl="node1" presStyleIdx="0" presStyleCnt="1" custLinFactNeighborX="37"/>
      <dgm:spPr/>
    </dgm:pt>
    <dgm:pt modelId="{B25F8937-FC26-42C8-954F-F985AF369DF4}" type="pres">
      <dgm:prSet presAssocID="{060C4307-84E5-48D8-B0B4-2C08F0F9153A}" presName="theList" presStyleCnt="0"/>
      <dgm:spPr/>
    </dgm:pt>
    <dgm:pt modelId="{A45B8E8C-9702-45AC-BD61-107C3B097E19}" type="pres">
      <dgm:prSet presAssocID="{9550B414-6398-401D-86CA-637FB63CBDA8}" presName="aNode" presStyleLbl="fgAcc1" presStyleIdx="0" presStyleCnt="1" custScaleX="117421" custScaleY="95241" custLinFactNeighborX="8767" custLinFactNeighborY="34679">
        <dgm:presLayoutVars>
          <dgm:bulletEnabled val="1"/>
        </dgm:presLayoutVars>
      </dgm:prSet>
      <dgm:spPr/>
    </dgm:pt>
    <dgm:pt modelId="{65B5F2E0-86F2-468E-884E-0CDEAA9B0336}" type="pres">
      <dgm:prSet presAssocID="{9550B414-6398-401D-86CA-637FB63CBDA8}" presName="aSpace" presStyleCnt="0"/>
      <dgm:spPr/>
    </dgm:pt>
  </dgm:ptLst>
  <dgm:cxnLst>
    <dgm:cxn modelId="{8D222F17-C61A-4DB6-B744-147F44CF676A}" type="presOf" srcId="{C6ACC821-EE3F-4774-BE27-B7B12F8B39EA}" destId="{A45B8E8C-9702-45AC-BD61-107C3B097E19}" srcOrd="0" destOrd="3" presId="urn:microsoft.com/office/officeart/2005/8/layout/pyramid2"/>
    <dgm:cxn modelId="{10ADA264-100D-46A0-92F5-71FE06581E3B}" srcId="{9550B414-6398-401D-86CA-637FB63CBDA8}" destId="{C6ACC821-EE3F-4774-BE27-B7B12F8B39EA}" srcOrd="2" destOrd="0" parTransId="{6C8EEE75-4B45-4622-857F-C66D9CB906BE}" sibTransId="{3F208D99-F121-438C-82B5-436F6A3278CC}"/>
    <dgm:cxn modelId="{E9B10E4B-71CF-43CA-A3D5-DA4CA02C9905}" srcId="{9550B414-6398-401D-86CA-637FB63CBDA8}" destId="{9405148F-4412-4D9A-8000-B7D7CD0F888C}" srcOrd="1" destOrd="0" parTransId="{FDA22325-7AC0-4497-9996-CFEB8B3DC2FE}" sibTransId="{F0D2A4C0-10BF-4FBA-9137-CCBE1785D907}"/>
    <dgm:cxn modelId="{DBD1D175-CDA3-4348-8B27-51B0C7A3E65C}" type="presOf" srcId="{9550B414-6398-401D-86CA-637FB63CBDA8}" destId="{A45B8E8C-9702-45AC-BD61-107C3B097E19}" srcOrd="0" destOrd="0" presId="urn:microsoft.com/office/officeart/2005/8/layout/pyramid2"/>
    <dgm:cxn modelId="{02C5E357-323B-4D52-B93F-F77F931983D5}" srcId="{9550B414-6398-401D-86CA-637FB63CBDA8}" destId="{2EFE04F0-C048-4C7C-AEB0-6F8926514358}" srcOrd="3" destOrd="0" parTransId="{451145B5-7339-4FC4-9EA5-E4E3EB78181A}" sibTransId="{0076B1AF-CE54-41F7-9D7E-015AE31DE6BD}"/>
    <dgm:cxn modelId="{5A708685-7510-47FC-9EC9-A9C8139C379D}" type="presOf" srcId="{9405148F-4412-4D9A-8000-B7D7CD0F888C}" destId="{A45B8E8C-9702-45AC-BD61-107C3B097E19}" srcOrd="0" destOrd="2" presId="urn:microsoft.com/office/officeart/2005/8/layout/pyramid2"/>
    <dgm:cxn modelId="{71B73397-A01B-4D39-ADB0-4CC12DD47B8F}" type="presOf" srcId="{872F0FA6-266E-4DD5-BB28-D77960C0A4B6}" destId="{A45B8E8C-9702-45AC-BD61-107C3B097E19}" srcOrd="0" destOrd="1" presId="urn:microsoft.com/office/officeart/2005/8/layout/pyramid2"/>
    <dgm:cxn modelId="{81E56C9B-00A1-4A29-950E-EC83B6B281D7}" type="presOf" srcId="{2EFE04F0-C048-4C7C-AEB0-6F8926514358}" destId="{A45B8E8C-9702-45AC-BD61-107C3B097E19}" srcOrd="0" destOrd="4" presId="urn:microsoft.com/office/officeart/2005/8/layout/pyramid2"/>
    <dgm:cxn modelId="{49F4BCBD-7036-4385-82E6-40158C92108D}" srcId="{060C4307-84E5-48D8-B0B4-2C08F0F9153A}" destId="{9550B414-6398-401D-86CA-637FB63CBDA8}" srcOrd="0" destOrd="0" parTransId="{2C65274D-85B5-4E83-890A-0009B6FCD5A4}" sibTransId="{CC93F249-3E5A-4A81-9503-98C7C08D2DE2}"/>
    <dgm:cxn modelId="{BA6577F7-6D8E-4963-BBBC-47D2149BC61E}" type="presOf" srcId="{060C4307-84E5-48D8-B0B4-2C08F0F9153A}" destId="{3F21172A-B910-4425-A773-8D706E4574FA}" srcOrd="0" destOrd="0" presId="urn:microsoft.com/office/officeart/2005/8/layout/pyramid2"/>
    <dgm:cxn modelId="{EC46B0FF-F5AA-487E-8033-8BC5542B1220}" srcId="{9550B414-6398-401D-86CA-637FB63CBDA8}" destId="{872F0FA6-266E-4DD5-BB28-D77960C0A4B6}" srcOrd="0" destOrd="0" parTransId="{CA32ECC1-26F5-47D2-96CB-6BB88C7E8C43}" sibTransId="{5B9F6DA9-3691-48B2-8122-1BB4DFD4E275}"/>
    <dgm:cxn modelId="{AB21FB6D-DDD3-4450-BDCC-B2C57794ACA0}" type="presParOf" srcId="{3F21172A-B910-4425-A773-8D706E4574FA}" destId="{5C3E2510-E756-4C0E-924A-2E3C51A8E586}" srcOrd="0" destOrd="0" presId="urn:microsoft.com/office/officeart/2005/8/layout/pyramid2"/>
    <dgm:cxn modelId="{B24B650F-9EB1-4EFC-AE24-16ECCFEC0E5E}" type="presParOf" srcId="{3F21172A-B910-4425-A773-8D706E4574FA}" destId="{B25F8937-FC26-42C8-954F-F985AF369DF4}" srcOrd="1" destOrd="0" presId="urn:microsoft.com/office/officeart/2005/8/layout/pyramid2"/>
    <dgm:cxn modelId="{AA74018B-D471-4272-92B8-527E383709D9}" type="presParOf" srcId="{B25F8937-FC26-42C8-954F-F985AF369DF4}" destId="{A45B8E8C-9702-45AC-BD61-107C3B097E19}" srcOrd="0" destOrd="0" presId="urn:microsoft.com/office/officeart/2005/8/layout/pyramid2"/>
    <dgm:cxn modelId="{0CF9E695-E9D7-4839-BE66-7D8F6224ABC1}" type="presParOf" srcId="{B25F8937-FC26-42C8-954F-F985AF369DF4}" destId="{65B5F2E0-86F2-468E-884E-0CDEAA9B0336}" srcOrd="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0C4307-84E5-48D8-B0B4-2C08F0F9153A}" type="doc">
      <dgm:prSet loTypeId="urn:microsoft.com/office/officeart/2005/8/layout/pyramid2" loCatId="pyramid" qsTypeId="urn:microsoft.com/office/officeart/2005/8/quickstyle/simple1" qsCatId="simple" csTypeId="urn:microsoft.com/office/officeart/2005/8/colors/accent0_3" csCatId="mainScheme" phldr="1"/>
      <dgm:spPr/>
      <dgm:t>
        <a:bodyPr/>
        <a:lstStyle/>
        <a:p>
          <a:endParaRPr lang="en-US"/>
        </a:p>
      </dgm:t>
    </dgm:pt>
    <dgm:pt modelId="{9550B414-6398-401D-86CA-637FB63CBDA8}">
      <dgm:prSet custT="1"/>
      <dgm:spPr/>
      <dgm:t>
        <a:bodyPr/>
        <a:lstStyle/>
        <a:p>
          <a:r>
            <a:rPr lang="en-US" sz="2800" b="1" dirty="0"/>
            <a:t>Entity Ownership</a:t>
          </a:r>
        </a:p>
      </dgm:t>
    </dgm:pt>
    <dgm:pt modelId="{2C65274D-85B5-4E83-890A-0009B6FCD5A4}" type="parTrans" cxnId="{49F4BCBD-7036-4385-82E6-40158C92108D}">
      <dgm:prSet/>
      <dgm:spPr/>
      <dgm:t>
        <a:bodyPr/>
        <a:lstStyle/>
        <a:p>
          <a:endParaRPr lang="en-US"/>
        </a:p>
      </dgm:t>
    </dgm:pt>
    <dgm:pt modelId="{CC93F249-3E5A-4A81-9503-98C7C08D2DE2}" type="sibTrans" cxnId="{49F4BCBD-7036-4385-82E6-40158C92108D}">
      <dgm:prSet/>
      <dgm:spPr/>
      <dgm:t>
        <a:bodyPr/>
        <a:lstStyle/>
        <a:p>
          <a:endParaRPr lang="en-US"/>
        </a:p>
      </dgm:t>
    </dgm:pt>
    <dgm:pt modelId="{3FD544E5-04F9-4FDD-BAAE-0A6B899B6B32}">
      <dgm:prSet/>
      <dgm:spPr/>
      <dgm:t>
        <a:bodyPr/>
        <a:lstStyle/>
        <a:p>
          <a:r>
            <a:rPr lang="en-US" sz="2600" dirty="0"/>
            <a:t>Limited partnerships</a:t>
          </a:r>
        </a:p>
      </dgm:t>
    </dgm:pt>
    <dgm:pt modelId="{91EC0233-256F-48D2-B7A4-B0266EC0D6FD}" type="parTrans" cxnId="{7B7102D1-583A-494A-8C8A-649FA689B221}">
      <dgm:prSet/>
      <dgm:spPr/>
      <dgm:t>
        <a:bodyPr/>
        <a:lstStyle/>
        <a:p>
          <a:endParaRPr lang="en-US"/>
        </a:p>
      </dgm:t>
    </dgm:pt>
    <dgm:pt modelId="{378CB96E-E780-42FD-9B26-6424B3A3CDF7}" type="sibTrans" cxnId="{7B7102D1-583A-494A-8C8A-649FA689B221}">
      <dgm:prSet/>
      <dgm:spPr/>
      <dgm:t>
        <a:bodyPr/>
        <a:lstStyle/>
        <a:p>
          <a:endParaRPr lang="en-US"/>
        </a:p>
      </dgm:t>
    </dgm:pt>
    <dgm:pt modelId="{50DAA51A-8154-4BCC-B7D8-1FB7C5A266E2}">
      <dgm:prSet/>
      <dgm:spPr/>
      <dgm:t>
        <a:bodyPr/>
        <a:lstStyle/>
        <a:p>
          <a:r>
            <a:rPr lang="en-US" sz="2600" dirty="0"/>
            <a:t>Limited liability partnerships</a:t>
          </a:r>
        </a:p>
      </dgm:t>
    </dgm:pt>
    <dgm:pt modelId="{5C4C9D7C-775D-402A-ADD3-D3289353B7CE}" type="parTrans" cxnId="{41113F73-4204-4692-8CE6-E284728A7F18}">
      <dgm:prSet/>
      <dgm:spPr/>
      <dgm:t>
        <a:bodyPr/>
        <a:lstStyle/>
        <a:p>
          <a:endParaRPr lang="en-US"/>
        </a:p>
      </dgm:t>
    </dgm:pt>
    <dgm:pt modelId="{598C73D5-08B5-4123-8E1C-06BF62F30F5D}" type="sibTrans" cxnId="{41113F73-4204-4692-8CE6-E284728A7F18}">
      <dgm:prSet/>
      <dgm:spPr/>
      <dgm:t>
        <a:bodyPr/>
        <a:lstStyle/>
        <a:p>
          <a:endParaRPr lang="en-US"/>
        </a:p>
      </dgm:t>
    </dgm:pt>
    <dgm:pt modelId="{BB30EB40-811A-4C60-AB55-75E174CD3D80}">
      <dgm:prSet/>
      <dgm:spPr/>
      <dgm:t>
        <a:bodyPr/>
        <a:lstStyle/>
        <a:p>
          <a:r>
            <a:rPr lang="en-US" sz="2600" dirty="0"/>
            <a:t>Limited liability companies</a:t>
          </a:r>
        </a:p>
      </dgm:t>
    </dgm:pt>
    <dgm:pt modelId="{D2E229C1-2DB2-4B2E-B25C-884C77BE1B9E}" type="parTrans" cxnId="{6590594A-8AE5-4A73-BF67-08BD8B6A3C4F}">
      <dgm:prSet/>
      <dgm:spPr/>
      <dgm:t>
        <a:bodyPr/>
        <a:lstStyle/>
        <a:p>
          <a:endParaRPr lang="en-US"/>
        </a:p>
      </dgm:t>
    </dgm:pt>
    <dgm:pt modelId="{79F50A70-39FD-4EE6-ACA6-1EDBC8FF6C03}" type="sibTrans" cxnId="{6590594A-8AE5-4A73-BF67-08BD8B6A3C4F}">
      <dgm:prSet/>
      <dgm:spPr/>
      <dgm:t>
        <a:bodyPr/>
        <a:lstStyle/>
        <a:p>
          <a:endParaRPr lang="en-US"/>
        </a:p>
      </dgm:t>
    </dgm:pt>
    <dgm:pt modelId="{D9A08512-5442-40B0-9950-A6BAA51C9AAA}">
      <dgm:prSet/>
      <dgm:spPr/>
      <dgm:t>
        <a:bodyPr/>
        <a:lstStyle/>
        <a:p>
          <a:r>
            <a:rPr lang="en-US" sz="2600" dirty="0"/>
            <a:t>Trusts</a:t>
          </a:r>
        </a:p>
      </dgm:t>
    </dgm:pt>
    <dgm:pt modelId="{C5A76DE4-DAA5-43D8-A767-1500B3A1841E}" type="parTrans" cxnId="{066D782E-D3A5-4778-B473-47021921D275}">
      <dgm:prSet/>
      <dgm:spPr/>
      <dgm:t>
        <a:bodyPr/>
        <a:lstStyle/>
        <a:p>
          <a:endParaRPr lang="en-US"/>
        </a:p>
      </dgm:t>
    </dgm:pt>
    <dgm:pt modelId="{F2C141F2-F4C9-400E-B265-A93F9FE4BCFE}" type="sibTrans" cxnId="{066D782E-D3A5-4778-B473-47021921D275}">
      <dgm:prSet/>
      <dgm:spPr/>
      <dgm:t>
        <a:bodyPr/>
        <a:lstStyle/>
        <a:p>
          <a:endParaRPr lang="en-US"/>
        </a:p>
      </dgm:t>
    </dgm:pt>
    <dgm:pt modelId="{908CF5CE-DE77-4AD2-B514-B9AD943829FB}">
      <dgm:prSet/>
      <dgm:spPr/>
      <dgm:t>
        <a:bodyPr/>
        <a:lstStyle/>
        <a:p>
          <a:r>
            <a:rPr lang="en-US" sz="2600" dirty="0"/>
            <a:t>Corporations</a:t>
          </a:r>
        </a:p>
      </dgm:t>
    </dgm:pt>
    <dgm:pt modelId="{91955037-C886-43F2-9405-FA611B31A017}" type="parTrans" cxnId="{A2296CDD-2576-4F3D-954D-81EA11EA8FBA}">
      <dgm:prSet/>
      <dgm:spPr/>
      <dgm:t>
        <a:bodyPr/>
        <a:lstStyle/>
        <a:p>
          <a:endParaRPr lang="en-US"/>
        </a:p>
      </dgm:t>
    </dgm:pt>
    <dgm:pt modelId="{140756C0-4598-4F61-8062-998624572FB9}" type="sibTrans" cxnId="{A2296CDD-2576-4F3D-954D-81EA11EA8FBA}">
      <dgm:prSet/>
      <dgm:spPr/>
      <dgm:t>
        <a:bodyPr/>
        <a:lstStyle/>
        <a:p>
          <a:endParaRPr lang="en-US"/>
        </a:p>
      </dgm:t>
    </dgm:pt>
    <dgm:pt modelId="{9CC78656-1CBC-4AFB-842B-968B81141DA0}">
      <dgm:prSet custScaleX="135103" custScaleY="126032" custT="1" custLinFactNeighborX="9968" custLinFactNeighborY="44696"/>
      <dgm:spPr/>
      <dgm:t>
        <a:bodyPr/>
        <a:lstStyle/>
        <a:p>
          <a:r>
            <a:rPr lang="en-US" sz="2600" b="0" dirty="0"/>
            <a:t>Member/Partner/Shareholder</a:t>
          </a:r>
          <a:endParaRPr lang="en-US" sz="2600" dirty="0"/>
        </a:p>
      </dgm:t>
    </dgm:pt>
    <dgm:pt modelId="{3F64E3C4-45F0-45D5-B383-9EF7421AFB14}" type="parTrans" cxnId="{3D78BD38-1B07-4A8B-A4A5-611934302935}">
      <dgm:prSet/>
      <dgm:spPr/>
      <dgm:t>
        <a:bodyPr/>
        <a:lstStyle/>
        <a:p>
          <a:endParaRPr lang="en-US"/>
        </a:p>
      </dgm:t>
    </dgm:pt>
    <dgm:pt modelId="{E789D39E-115C-45BA-AF0F-63003C5B7094}" type="sibTrans" cxnId="{3D78BD38-1B07-4A8B-A4A5-611934302935}">
      <dgm:prSet/>
      <dgm:spPr/>
      <dgm:t>
        <a:bodyPr/>
        <a:lstStyle/>
        <a:p>
          <a:endParaRPr lang="en-US"/>
        </a:p>
      </dgm:t>
    </dgm:pt>
    <dgm:pt modelId="{3F21172A-B910-4425-A773-8D706E4574FA}" type="pres">
      <dgm:prSet presAssocID="{060C4307-84E5-48D8-B0B4-2C08F0F9153A}" presName="compositeShape" presStyleCnt="0">
        <dgm:presLayoutVars>
          <dgm:dir/>
          <dgm:resizeHandles/>
        </dgm:presLayoutVars>
      </dgm:prSet>
      <dgm:spPr/>
    </dgm:pt>
    <dgm:pt modelId="{5C3E2510-E756-4C0E-924A-2E3C51A8E586}" type="pres">
      <dgm:prSet presAssocID="{060C4307-84E5-48D8-B0B4-2C08F0F9153A}" presName="pyramid" presStyleLbl="node1" presStyleIdx="0" presStyleCnt="1" custLinFactNeighborX="37"/>
      <dgm:spPr/>
    </dgm:pt>
    <dgm:pt modelId="{B25F8937-FC26-42C8-954F-F985AF369DF4}" type="pres">
      <dgm:prSet presAssocID="{060C4307-84E5-48D8-B0B4-2C08F0F9153A}" presName="theList" presStyleCnt="0"/>
      <dgm:spPr/>
    </dgm:pt>
    <dgm:pt modelId="{A45B8E8C-9702-45AC-BD61-107C3B097E19}" type="pres">
      <dgm:prSet presAssocID="{9550B414-6398-401D-86CA-637FB63CBDA8}" presName="aNode" presStyleLbl="fgAcc1" presStyleIdx="0" presStyleCnt="1" custScaleX="145441" custScaleY="157261" custLinFactY="583" custLinFactNeighborX="10281" custLinFactNeighborY="100000">
        <dgm:presLayoutVars>
          <dgm:bulletEnabled val="1"/>
        </dgm:presLayoutVars>
      </dgm:prSet>
      <dgm:spPr/>
    </dgm:pt>
    <dgm:pt modelId="{65B5F2E0-86F2-468E-884E-0CDEAA9B0336}" type="pres">
      <dgm:prSet presAssocID="{9550B414-6398-401D-86CA-637FB63CBDA8}" presName="aSpace" presStyleCnt="0"/>
      <dgm:spPr/>
    </dgm:pt>
  </dgm:ptLst>
  <dgm:cxnLst>
    <dgm:cxn modelId="{79D44409-83C5-4415-8B73-6566F8710659}" type="presOf" srcId="{50DAA51A-8154-4BCC-B7D8-1FB7C5A266E2}" destId="{A45B8E8C-9702-45AC-BD61-107C3B097E19}" srcOrd="0" destOrd="4" presId="urn:microsoft.com/office/officeart/2005/8/layout/pyramid2"/>
    <dgm:cxn modelId="{066D782E-D3A5-4778-B473-47021921D275}" srcId="{9550B414-6398-401D-86CA-637FB63CBDA8}" destId="{D9A08512-5442-40B0-9950-A6BAA51C9AAA}" srcOrd="5" destOrd="0" parTransId="{C5A76DE4-DAA5-43D8-A767-1500B3A1841E}" sibTransId="{F2C141F2-F4C9-400E-B265-A93F9FE4BCFE}"/>
    <dgm:cxn modelId="{3D78BD38-1B07-4A8B-A4A5-611934302935}" srcId="{9550B414-6398-401D-86CA-637FB63CBDA8}" destId="{9CC78656-1CBC-4AFB-842B-968B81141DA0}" srcOrd="0" destOrd="0" parTransId="{3F64E3C4-45F0-45D5-B383-9EF7421AFB14}" sibTransId="{E789D39E-115C-45BA-AF0F-63003C5B7094}"/>
    <dgm:cxn modelId="{153B2D3D-1A09-404D-8337-A52ED0AA6D5D}" type="presOf" srcId="{3FD544E5-04F9-4FDD-BAAE-0A6B899B6B32}" destId="{A45B8E8C-9702-45AC-BD61-107C3B097E19}" srcOrd="0" destOrd="3" presId="urn:microsoft.com/office/officeart/2005/8/layout/pyramid2"/>
    <dgm:cxn modelId="{6590594A-8AE5-4A73-BF67-08BD8B6A3C4F}" srcId="{9550B414-6398-401D-86CA-637FB63CBDA8}" destId="{BB30EB40-811A-4C60-AB55-75E174CD3D80}" srcOrd="4" destOrd="0" parTransId="{D2E229C1-2DB2-4B2E-B25C-884C77BE1B9E}" sibTransId="{79F50A70-39FD-4EE6-ACA6-1EDBC8FF6C03}"/>
    <dgm:cxn modelId="{41113F73-4204-4692-8CE6-E284728A7F18}" srcId="{9550B414-6398-401D-86CA-637FB63CBDA8}" destId="{50DAA51A-8154-4BCC-B7D8-1FB7C5A266E2}" srcOrd="3" destOrd="0" parTransId="{5C4C9D7C-775D-402A-ADD3-D3289353B7CE}" sibTransId="{598C73D5-08B5-4123-8E1C-06BF62F30F5D}"/>
    <dgm:cxn modelId="{DBD1D175-CDA3-4348-8B27-51B0C7A3E65C}" type="presOf" srcId="{9550B414-6398-401D-86CA-637FB63CBDA8}" destId="{A45B8E8C-9702-45AC-BD61-107C3B097E19}" srcOrd="0" destOrd="0" presId="urn:microsoft.com/office/officeart/2005/8/layout/pyramid2"/>
    <dgm:cxn modelId="{53F1BDAA-212D-4343-88EB-66B338047B80}" type="presOf" srcId="{908CF5CE-DE77-4AD2-B514-B9AD943829FB}" destId="{A45B8E8C-9702-45AC-BD61-107C3B097E19}" srcOrd="0" destOrd="2" presId="urn:microsoft.com/office/officeart/2005/8/layout/pyramid2"/>
    <dgm:cxn modelId="{49F4BCBD-7036-4385-82E6-40158C92108D}" srcId="{060C4307-84E5-48D8-B0B4-2C08F0F9153A}" destId="{9550B414-6398-401D-86CA-637FB63CBDA8}" srcOrd="0" destOrd="0" parTransId="{2C65274D-85B5-4E83-890A-0009B6FCD5A4}" sibTransId="{CC93F249-3E5A-4A81-9503-98C7C08D2DE2}"/>
    <dgm:cxn modelId="{7B7102D1-583A-494A-8C8A-649FA689B221}" srcId="{9550B414-6398-401D-86CA-637FB63CBDA8}" destId="{3FD544E5-04F9-4FDD-BAAE-0A6B899B6B32}" srcOrd="2" destOrd="0" parTransId="{91EC0233-256F-48D2-B7A4-B0266EC0D6FD}" sibTransId="{378CB96E-E780-42FD-9B26-6424B3A3CDF7}"/>
    <dgm:cxn modelId="{844857D6-8E99-4B96-B74D-6C4C3968B677}" type="presOf" srcId="{BB30EB40-811A-4C60-AB55-75E174CD3D80}" destId="{A45B8E8C-9702-45AC-BD61-107C3B097E19}" srcOrd="0" destOrd="5" presId="urn:microsoft.com/office/officeart/2005/8/layout/pyramid2"/>
    <dgm:cxn modelId="{A2296CDD-2576-4F3D-954D-81EA11EA8FBA}" srcId="{9550B414-6398-401D-86CA-637FB63CBDA8}" destId="{908CF5CE-DE77-4AD2-B514-B9AD943829FB}" srcOrd="1" destOrd="0" parTransId="{91955037-C886-43F2-9405-FA611B31A017}" sibTransId="{140756C0-4598-4F61-8062-998624572FB9}"/>
    <dgm:cxn modelId="{F7A23AF4-0A61-4C9A-BD13-CF21FE4EB9F5}" type="presOf" srcId="{9CC78656-1CBC-4AFB-842B-968B81141DA0}" destId="{A45B8E8C-9702-45AC-BD61-107C3B097E19}" srcOrd="0" destOrd="1" presId="urn:microsoft.com/office/officeart/2005/8/layout/pyramid2"/>
    <dgm:cxn modelId="{C50ECBF5-8D73-4B8B-822B-1587EFA65BDB}" type="presOf" srcId="{D9A08512-5442-40B0-9950-A6BAA51C9AAA}" destId="{A45B8E8C-9702-45AC-BD61-107C3B097E19}" srcOrd="0" destOrd="6" presId="urn:microsoft.com/office/officeart/2005/8/layout/pyramid2"/>
    <dgm:cxn modelId="{BA6577F7-6D8E-4963-BBBC-47D2149BC61E}" type="presOf" srcId="{060C4307-84E5-48D8-B0B4-2C08F0F9153A}" destId="{3F21172A-B910-4425-A773-8D706E4574FA}" srcOrd="0" destOrd="0" presId="urn:microsoft.com/office/officeart/2005/8/layout/pyramid2"/>
    <dgm:cxn modelId="{AB21FB6D-DDD3-4450-BDCC-B2C57794ACA0}" type="presParOf" srcId="{3F21172A-B910-4425-A773-8D706E4574FA}" destId="{5C3E2510-E756-4C0E-924A-2E3C51A8E586}" srcOrd="0" destOrd="0" presId="urn:microsoft.com/office/officeart/2005/8/layout/pyramid2"/>
    <dgm:cxn modelId="{B24B650F-9EB1-4EFC-AE24-16ECCFEC0E5E}" type="presParOf" srcId="{3F21172A-B910-4425-A773-8D706E4574FA}" destId="{B25F8937-FC26-42C8-954F-F985AF369DF4}" srcOrd="1" destOrd="0" presId="urn:microsoft.com/office/officeart/2005/8/layout/pyramid2"/>
    <dgm:cxn modelId="{AA74018B-D471-4272-92B8-527E383709D9}" type="presParOf" srcId="{B25F8937-FC26-42C8-954F-F985AF369DF4}" destId="{A45B8E8C-9702-45AC-BD61-107C3B097E19}" srcOrd="0" destOrd="0" presId="urn:microsoft.com/office/officeart/2005/8/layout/pyramid2"/>
    <dgm:cxn modelId="{0CF9E695-E9D7-4839-BE66-7D8F6224ABC1}" type="presParOf" srcId="{B25F8937-FC26-42C8-954F-F985AF369DF4}" destId="{65B5F2E0-86F2-468E-884E-0CDEAA9B0336}" srcOrd="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0C4307-84E5-48D8-B0B4-2C08F0F9153A}" type="doc">
      <dgm:prSet loTypeId="urn:microsoft.com/office/officeart/2005/8/layout/pyramid2" loCatId="pyramid" qsTypeId="urn:microsoft.com/office/officeart/2005/8/quickstyle/simple1" qsCatId="simple" csTypeId="urn:microsoft.com/office/officeart/2005/8/colors/accent0_3" csCatId="mainScheme" phldr="1"/>
      <dgm:spPr/>
      <dgm:t>
        <a:bodyPr/>
        <a:lstStyle/>
        <a:p>
          <a:endParaRPr lang="en-US"/>
        </a:p>
      </dgm:t>
    </dgm:pt>
    <dgm:pt modelId="{9550B414-6398-401D-86CA-637FB63CBDA8}">
      <dgm:prSet custT="1"/>
      <dgm:spPr/>
      <dgm:t>
        <a:bodyPr/>
        <a:lstStyle/>
        <a:p>
          <a:r>
            <a:rPr lang="en-US" sz="2800" b="1" dirty="0"/>
            <a:t>Entity Ownership</a:t>
          </a:r>
        </a:p>
      </dgm:t>
    </dgm:pt>
    <dgm:pt modelId="{2C65274D-85B5-4E83-890A-0009B6FCD5A4}" type="parTrans" cxnId="{49F4BCBD-7036-4385-82E6-40158C92108D}">
      <dgm:prSet/>
      <dgm:spPr/>
      <dgm:t>
        <a:bodyPr/>
        <a:lstStyle/>
        <a:p>
          <a:endParaRPr lang="en-US"/>
        </a:p>
      </dgm:t>
    </dgm:pt>
    <dgm:pt modelId="{CC93F249-3E5A-4A81-9503-98C7C08D2DE2}" type="sibTrans" cxnId="{49F4BCBD-7036-4385-82E6-40158C92108D}">
      <dgm:prSet/>
      <dgm:spPr/>
      <dgm:t>
        <a:bodyPr/>
        <a:lstStyle/>
        <a:p>
          <a:endParaRPr lang="en-US"/>
        </a:p>
      </dgm:t>
    </dgm:pt>
    <dgm:pt modelId="{872F0FA6-266E-4DD5-BB28-D77960C0A4B6}">
      <dgm:prSet/>
      <dgm:spPr/>
      <dgm:t>
        <a:bodyPr/>
        <a:lstStyle/>
        <a:p>
          <a:r>
            <a:rPr lang="en-US" sz="2600" dirty="0"/>
            <a:t>Family Farm</a:t>
          </a:r>
        </a:p>
      </dgm:t>
    </dgm:pt>
    <dgm:pt modelId="{CA32ECC1-26F5-47D2-96CB-6BB88C7E8C43}" type="parTrans" cxnId="{EC46B0FF-F5AA-487E-8033-8BC5542B1220}">
      <dgm:prSet/>
      <dgm:spPr/>
      <dgm:t>
        <a:bodyPr/>
        <a:lstStyle/>
        <a:p>
          <a:endParaRPr lang="en-US"/>
        </a:p>
      </dgm:t>
    </dgm:pt>
    <dgm:pt modelId="{5B9F6DA9-3691-48B2-8122-1BB4DFD4E275}" type="sibTrans" cxnId="{EC46B0FF-F5AA-487E-8033-8BC5542B1220}">
      <dgm:prSet/>
      <dgm:spPr/>
      <dgm:t>
        <a:bodyPr/>
        <a:lstStyle/>
        <a:p>
          <a:endParaRPr lang="en-US"/>
        </a:p>
      </dgm:t>
    </dgm:pt>
    <dgm:pt modelId="{C889198C-330C-4348-8B50-B2F0451092CC}">
      <dgm:prSet/>
      <dgm:spPr/>
      <dgm:t>
        <a:bodyPr/>
        <a:lstStyle/>
        <a:p>
          <a:r>
            <a:rPr lang="en-US" sz="2600" dirty="0"/>
            <a:t>Must be registered with Dept. of Ag</a:t>
          </a:r>
        </a:p>
      </dgm:t>
    </dgm:pt>
    <dgm:pt modelId="{106F3532-C53B-43E4-A94E-420C3C4423A1}" type="parTrans" cxnId="{61ACB2BB-9B51-41A6-B4D3-EA0414C9FA22}">
      <dgm:prSet/>
      <dgm:spPr/>
      <dgm:t>
        <a:bodyPr/>
        <a:lstStyle/>
        <a:p>
          <a:endParaRPr lang="en-US"/>
        </a:p>
      </dgm:t>
    </dgm:pt>
    <dgm:pt modelId="{0D0C874F-CDD3-450B-9D74-149729517023}" type="sibTrans" cxnId="{61ACB2BB-9B51-41A6-B4D3-EA0414C9FA22}">
      <dgm:prSet/>
      <dgm:spPr/>
      <dgm:t>
        <a:bodyPr/>
        <a:lstStyle/>
        <a:p>
          <a:endParaRPr lang="en-US"/>
        </a:p>
      </dgm:t>
    </dgm:pt>
    <dgm:pt modelId="{3F21172A-B910-4425-A773-8D706E4574FA}" type="pres">
      <dgm:prSet presAssocID="{060C4307-84E5-48D8-B0B4-2C08F0F9153A}" presName="compositeShape" presStyleCnt="0">
        <dgm:presLayoutVars>
          <dgm:dir/>
          <dgm:resizeHandles/>
        </dgm:presLayoutVars>
      </dgm:prSet>
      <dgm:spPr/>
    </dgm:pt>
    <dgm:pt modelId="{5C3E2510-E756-4C0E-924A-2E3C51A8E586}" type="pres">
      <dgm:prSet presAssocID="{060C4307-84E5-48D8-B0B4-2C08F0F9153A}" presName="pyramid" presStyleLbl="node1" presStyleIdx="0" presStyleCnt="1" custLinFactNeighborX="37"/>
      <dgm:spPr/>
    </dgm:pt>
    <dgm:pt modelId="{B25F8937-FC26-42C8-954F-F985AF369DF4}" type="pres">
      <dgm:prSet presAssocID="{060C4307-84E5-48D8-B0B4-2C08F0F9153A}" presName="theList" presStyleCnt="0"/>
      <dgm:spPr/>
    </dgm:pt>
    <dgm:pt modelId="{A45B8E8C-9702-45AC-BD61-107C3B097E19}" type="pres">
      <dgm:prSet presAssocID="{9550B414-6398-401D-86CA-637FB63CBDA8}" presName="aNode" presStyleLbl="fgAcc1" presStyleIdx="0" presStyleCnt="1" custScaleX="117421" custScaleY="95241" custLinFactNeighborX="8767" custLinFactNeighborY="34679">
        <dgm:presLayoutVars>
          <dgm:bulletEnabled val="1"/>
        </dgm:presLayoutVars>
      </dgm:prSet>
      <dgm:spPr/>
    </dgm:pt>
    <dgm:pt modelId="{65B5F2E0-86F2-468E-884E-0CDEAA9B0336}" type="pres">
      <dgm:prSet presAssocID="{9550B414-6398-401D-86CA-637FB63CBDA8}" presName="aSpace" presStyleCnt="0"/>
      <dgm:spPr/>
    </dgm:pt>
  </dgm:ptLst>
  <dgm:cxnLst>
    <dgm:cxn modelId="{076F2E61-EA06-42E6-B3B8-753FBBFF4F91}" type="presOf" srcId="{C889198C-330C-4348-8B50-B2F0451092CC}" destId="{A45B8E8C-9702-45AC-BD61-107C3B097E19}" srcOrd="0" destOrd="2" presId="urn:microsoft.com/office/officeart/2005/8/layout/pyramid2"/>
    <dgm:cxn modelId="{DBD1D175-CDA3-4348-8B27-51B0C7A3E65C}" type="presOf" srcId="{9550B414-6398-401D-86CA-637FB63CBDA8}" destId="{A45B8E8C-9702-45AC-BD61-107C3B097E19}" srcOrd="0" destOrd="0" presId="urn:microsoft.com/office/officeart/2005/8/layout/pyramid2"/>
    <dgm:cxn modelId="{71B73397-A01B-4D39-ADB0-4CC12DD47B8F}" type="presOf" srcId="{872F0FA6-266E-4DD5-BB28-D77960C0A4B6}" destId="{A45B8E8C-9702-45AC-BD61-107C3B097E19}" srcOrd="0" destOrd="1" presId="urn:microsoft.com/office/officeart/2005/8/layout/pyramid2"/>
    <dgm:cxn modelId="{61ACB2BB-9B51-41A6-B4D3-EA0414C9FA22}" srcId="{9550B414-6398-401D-86CA-637FB63CBDA8}" destId="{C889198C-330C-4348-8B50-B2F0451092CC}" srcOrd="1" destOrd="0" parTransId="{106F3532-C53B-43E4-A94E-420C3C4423A1}" sibTransId="{0D0C874F-CDD3-450B-9D74-149729517023}"/>
    <dgm:cxn modelId="{49F4BCBD-7036-4385-82E6-40158C92108D}" srcId="{060C4307-84E5-48D8-B0B4-2C08F0F9153A}" destId="{9550B414-6398-401D-86CA-637FB63CBDA8}" srcOrd="0" destOrd="0" parTransId="{2C65274D-85B5-4E83-890A-0009B6FCD5A4}" sibTransId="{CC93F249-3E5A-4A81-9503-98C7C08D2DE2}"/>
    <dgm:cxn modelId="{BA6577F7-6D8E-4963-BBBC-47D2149BC61E}" type="presOf" srcId="{060C4307-84E5-48D8-B0B4-2C08F0F9153A}" destId="{3F21172A-B910-4425-A773-8D706E4574FA}" srcOrd="0" destOrd="0" presId="urn:microsoft.com/office/officeart/2005/8/layout/pyramid2"/>
    <dgm:cxn modelId="{EC46B0FF-F5AA-487E-8033-8BC5542B1220}" srcId="{9550B414-6398-401D-86CA-637FB63CBDA8}" destId="{872F0FA6-266E-4DD5-BB28-D77960C0A4B6}" srcOrd="0" destOrd="0" parTransId="{CA32ECC1-26F5-47D2-96CB-6BB88C7E8C43}" sibTransId="{5B9F6DA9-3691-48B2-8122-1BB4DFD4E275}"/>
    <dgm:cxn modelId="{AB21FB6D-DDD3-4450-BDCC-B2C57794ACA0}" type="presParOf" srcId="{3F21172A-B910-4425-A773-8D706E4574FA}" destId="{5C3E2510-E756-4C0E-924A-2E3C51A8E586}" srcOrd="0" destOrd="0" presId="urn:microsoft.com/office/officeart/2005/8/layout/pyramid2"/>
    <dgm:cxn modelId="{B24B650F-9EB1-4EFC-AE24-16ECCFEC0E5E}" type="presParOf" srcId="{3F21172A-B910-4425-A773-8D706E4574FA}" destId="{B25F8937-FC26-42C8-954F-F985AF369DF4}" srcOrd="1" destOrd="0" presId="urn:microsoft.com/office/officeart/2005/8/layout/pyramid2"/>
    <dgm:cxn modelId="{AA74018B-D471-4272-92B8-527E383709D9}" type="presParOf" srcId="{B25F8937-FC26-42C8-954F-F985AF369DF4}" destId="{A45B8E8C-9702-45AC-BD61-107C3B097E19}" srcOrd="0" destOrd="0" presId="urn:microsoft.com/office/officeart/2005/8/layout/pyramid2"/>
    <dgm:cxn modelId="{0CF9E695-E9D7-4839-BE66-7D8F6224ABC1}" type="presParOf" srcId="{B25F8937-FC26-42C8-954F-F985AF369DF4}" destId="{65B5F2E0-86F2-468E-884E-0CDEAA9B0336}" srcOrd="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0C4307-84E5-48D8-B0B4-2C08F0F9153A}" type="doc">
      <dgm:prSet loTypeId="urn:microsoft.com/office/officeart/2005/8/layout/pyramid2" loCatId="pyramid" qsTypeId="urn:microsoft.com/office/officeart/2005/8/quickstyle/simple1" qsCatId="simple" csTypeId="urn:microsoft.com/office/officeart/2005/8/colors/accent0_3" csCatId="mainScheme" phldr="1"/>
      <dgm:spPr/>
      <dgm:t>
        <a:bodyPr/>
        <a:lstStyle/>
        <a:p>
          <a:endParaRPr lang="en-US"/>
        </a:p>
      </dgm:t>
    </dgm:pt>
    <dgm:pt modelId="{9550B414-6398-401D-86CA-637FB63CBDA8}">
      <dgm:prSet custT="1"/>
      <dgm:spPr/>
      <dgm:t>
        <a:bodyPr/>
        <a:lstStyle/>
        <a:p>
          <a:r>
            <a:rPr lang="en-US" sz="2800" b="1" dirty="0"/>
            <a:t>Trust Ownership</a:t>
          </a:r>
        </a:p>
      </dgm:t>
    </dgm:pt>
    <dgm:pt modelId="{2C65274D-85B5-4E83-890A-0009B6FCD5A4}" type="parTrans" cxnId="{49F4BCBD-7036-4385-82E6-40158C92108D}">
      <dgm:prSet/>
      <dgm:spPr/>
      <dgm:t>
        <a:bodyPr/>
        <a:lstStyle/>
        <a:p>
          <a:endParaRPr lang="en-US"/>
        </a:p>
      </dgm:t>
    </dgm:pt>
    <dgm:pt modelId="{CC93F249-3E5A-4A81-9503-98C7C08D2DE2}" type="sibTrans" cxnId="{49F4BCBD-7036-4385-82E6-40158C92108D}">
      <dgm:prSet/>
      <dgm:spPr/>
      <dgm:t>
        <a:bodyPr/>
        <a:lstStyle/>
        <a:p>
          <a:endParaRPr lang="en-US"/>
        </a:p>
      </dgm:t>
    </dgm:pt>
    <dgm:pt modelId="{3FD544E5-04F9-4FDD-BAAE-0A6B899B6B32}">
      <dgm:prSet custT="1"/>
      <dgm:spPr/>
      <dgm:t>
        <a:bodyPr/>
        <a:lstStyle/>
        <a:p>
          <a:r>
            <a:rPr lang="en-US" sz="2400" dirty="0"/>
            <a:t>Trustee, Grantee, Beneficiary not eligible for homestead</a:t>
          </a:r>
        </a:p>
      </dgm:t>
    </dgm:pt>
    <dgm:pt modelId="{91EC0233-256F-48D2-B7A4-B0266EC0D6FD}" type="parTrans" cxnId="{7B7102D1-583A-494A-8C8A-649FA689B221}">
      <dgm:prSet/>
      <dgm:spPr/>
      <dgm:t>
        <a:bodyPr/>
        <a:lstStyle/>
        <a:p>
          <a:endParaRPr lang="en-US"/>
        </a:p>
      </dgm:t>
    </dgm:pt>
    <dgm:pt modelId="{378CB96E-E780-42FD-9B26-6424B3A3CDF7}" type="sibTrans" cxnId="{7B7102D1-583A-494A-8C8A-649FA689B221}">
      <dgm:prSet/>
      <dgm:spPr/>
      <dgm:t>
        <a:bodyPr/>
        <a:lstStyle/>
        <a:p>
          <a:endParaRPr lang="en-US"/>
        </a:p>
      </dgm:t>
    </dgm:pt>
    <dgm:pt modelId="{908CF5CE-DE77-4AD2-B514-B9AD943829FB}">
      <dgm:prSet custT="1"/>
      <dgm:spPr/>
      <dgm:t>
        <a:bodyPr/>
        <a:lstStyle/>
        <a:p>
          <a:r>
            <a:rPr lang="en-US" sz="2400" dirty="0"/>
            <a:t>Type of trust does not matter</a:t>
          </a:r>
        </a:p>
      </dgm:t>
    </dgm:pt>
    <dgm:pt modelId="{91955037-C886-43F2-9405-FA611B31A017}" type="parTrans" cxnId="{A2296CDD-2576-4F3D-954D-81EA11EA8FBA}">
      <dgm:prSet/>
      <dgm:spPr/>
      <dgm:t>
        <a:bodyPr/>
        <a:lstStyle/>
        <a:p>
          <a:endParaRPr lang="en-US"/>
        </a:p>
      </dgm:t>
    </dgm:pt>
    <dgm:pt modelId="{140756C0-4598-4F61-8062-998624572FB9}" type="sibTrans" cxnId="{A2296CDD-2576-4F3D-954D-81EA11EA8FBA}">
      <dgm:prSet/>
      <dgm:spPr/>
      <dgm:t>
        <a:bodyPr/>
        <a:lstStyle/>
        <a:p>
          <a:endParaRPr lang="en-US"/>
        </a:p>
      </dgm:t>
    </dgm:pt>
    <dgm:pt modelId="{9CC78656-1CBC-4AFB-842B-968B81141DA0}">
      <dgm:prSet custScaleX="135103" custScaleY="126032" custT="1" custLinFactNeighborX="9968" custLinFactNeighborY="44696"/>
      <dgm:spPr/>
      <dgm:t>
        <a:bodyPr/>
        <a:lstStyle/>
        <a:p>
          <a:r>
            <a:rPr lang="en-US" sz="2400" dirty="0"/>
            <a:t>Grantor = Owner</a:t>
          </a:r>
        </a:p>
      </dgm:t>
    </dgm:pt>
    <dgm:pt modelId="{3F64E3C4-45F0-45D5-B383-9EF7421AFB14}" type="parTrans" cxnId="{3D78BD38-1B07-4A8B-A4A5-611934302935}">
      <dgm:prSet/>
      <dgm:spPr/>
      <dgm:t>
        <a:bodyPr/>
        <a:lstStyle/>
        <a:p>
          <a:endParaRPr lang="en-US"/>
        </a:p>
      </dgm:t>
    </dgm:pt>
    <dgm:pt modelId="{E789D39E-115C-45BA-AF0F-63003C5B7094}" type="sibTrans" cxnId="{3D78BD38-1B07-4A8B-A4A5-611934302935}">
      <dgm:prSet/>
      <dgm:spPr/>
      <dgm:t>
        <a:bodyPr/>
        <a:lstStyle/>
        <a:p>
          <a:endParaRPr lang="en-US"/>
        </a:p>
      </dgm:t>
    </dgm:pt>
    <dgm:pt modelId="{F7595EBE-F436-4442-B8CE-34C211C06991}">
      <dgm:prSet custT="1"/>
      <dgm:spPr/>
      <dgm:t>
        <a:bodyPr/>
        <a:lstStyle/>
        <a:p>
          <a:r>
            <a:rPr lang="en-US" sz="2400" dirty="0"/>
            <a:t>Trusts are entities </a:t>
          </a:r>
        </a:p>
      </dgm:t>
    </dgm:pt>
    <dgm:pt modelId="{72199C12-8553-417C-BDFA-9FE8056AEED5}" type="parTrans" cxnId="{47AF9F2B-D1EB-42DB-B1FB-38CB3A1EE911}">
      <dgm:prSet/>
      <dgm:spPr/>
    </dgm:pt>
    <dgm:pt modelId="{C710A5D5-2B34-42E6-BC6A-07F9058A0B4E}" type="sibTrans" cxnId="{47AF9F2B-D1EB-42DB-B1FB-38CB3A1EE911}">
      <dgm:prSet/>
      <dgm:spPr/>
    </dgm:pt>
    <dgm:pt modelId="{74F8BA55-A368-4594-8342-689BC34872A6}">
      <dgm:prSet custT="1"/>
      <dgm:spPr/>
      <dgm:t>
        <a:bodyPr/>
        <a:lstStyle/>
        <a:p>
          <a:r>
            <a:rPr lang="en-US" sz="2400" dirty="0"/>
            <a:t>Relative of grantor is eligible </a:t>
          </a:r>
        </a:p>
      </dgm:t>
    </dgm:pt>
    <dgm:pt modelId="{767920F0-A42E-4EF2-A313-C233652EB76D}" type="parTrans" cxnId="{40E9C4F4-A81F-4989-A540-B7156010E1B2}">
      <dgm:prSet/>
      <dgm:spPr/>
    </dgm:pt>
    <dgm:pt modelId="{5D72E652-A6CC-4A1B-BB34-122CA5AC953B}" type="sibTrans" cxnId="{40E9C4F4-A81F-4989-A540-B7156010E1B2}">
      <dgm:prSet/>
      <dgm:spPr/>
    </dgm:pt>
    <dgm:pt modelId="{3F21172A-B910-4425-A773-8D706E4574FA}" type="pres">
      <dgm:prSet presAssocID="{060C4307-84E5-48D8-B0B4-2C08F0F9153A}" presName="compositeShape" presStyleCnt="0">
        <dgm:presLayoutVars>
          <dgm:dir/>
          <dgm:resizeHandles/>
        </dgm:presLayoutVars>
      </dgm:prSet>
      <dgm:spPr/>
    </dgm:pt>
    <dgm:pt modelId="{5C3E2510-E756-4C0E-924A-2E3C51A8E586}" type="pres">
      <dgm:prSet presAssocID="{060C4307-84E5-48D8-B0B4-2C08F0F9153A}" presName="pyramid" presStyleLbl="node1" presStyleIdx="0" presStyleCnt="1" custLinFactNeighborX="37"/>
      <dgm:spPr/>
    </dgm:pt>
    <dgm:pt modelId="{B25F8937-FC26-42C8-954F-F985AF369DF4}" type="pres">
      <dgm:prSet presAssocID="{060C4307-84E5-48D8-B0B4-2C08F0F9153A}" presName="theList" presStyleCnt="0"/>
      <dgm:spPr/>
    </dgm:pt>
    <dgm:pt modelId="{A45B8E8C-9702-45AC-BD61-107C3B097E19}" type="pres">
      <dgm:prSet presAssocID="{9550B414-6398-401D-86CA-637FB63CBDA8}" presName="aNode" presStyleLbl="fgAcc1" presStyleIdx="0" presStyleCnt="1" custScaleX="145441" custScaleY="157261" custLinFactY="583" custLinFactNeighborX="10281" custLinFactNeighborY="100000">
        <dgm:presLayoutVars>
          <dgm:bulletEnabled val="1"/>
        </dgm:presLayoutVars>
      </dgm:prSet>
      <dgm:spPr/>
    </dgm:pt>
    <dgm:pt modelId="{65B5F2E0-86F2-468E-884E-0CDEAA9B0336}" type="pres">
      <dgm:prSet presAssocID="{9550B414-6398-401D-86CA-637FB63CBDA8}" presName="aSpace" presStyleCnt="0"/>
      <dgm:spPr/>
    </dgm:pt>
  </dgm:ptLst>
  <dgm:cxnLst>
    <dgm:cxn modelId="{FB640408-E42A-4DA7-B67F-31DF748C3C40}" type="presOf" srcId="{74F8BA55-A368-4594-8342-689BC34872A6}" destId="{A45B8E8C-9702-45AC-BD61-107C3B097E19}" srcOrd="0" destOrd="4" presId="urn:microsoft.com/office/officeart/2005/8/layout/pyramid2"/>
    <dgm:cxn modelId="{47AF9F2B-D1EB-42DB-B1FB-38CB3A1EE911}" srcId="{9550B414-6398-401D-86CA-637FB63CBDA8}" destId="{F7595EBE-F436-4442-B8CE-34C211C06991}" srcOrd="4" destOrd="0" parTransId="{72199C12-8553-417C-BDFA-9FE8056AEED5}" sibTransId="{C710A5D5-2B34-42E6-BC6A-07F9058A0B4E}"/>
    <dgm:cxn modelId="{3D78BD38-1B07-4A8B-A4A5-611934302935}" srcId="{9550B414-6398-401D-86CA-637FB63CBDA8}" destId="{9CC78656-1CBC-4AFB-842B-968B81141DA0}" srcOrd="0" destOrd="0" parTransId="{3F64E3C4-45F0-45D5-B383-9EF7421AFB14}" sibTransId="{E789D39E-115C-45BA-AF0F-63003C5B7094}"/>
    <dgm:cxn modelId="{153B2D3D-1A09-404D-8337-A52ED0AA6D5D}" type="presOf" srcId="{3FD544E5-04F9-4FDD-BAAE-0A6B899B6B32}" destId="{A45B8E8C-9702-45AC-BD61-107C3B097E19}" srcOrd="0" destOrd="3" presId="urn:microsoft.com/office/officeart/2005/8/layout/pyramid2"/>
    <dgm:cxn modelId="{DBD1D175-CDA3-4348-8B27-51B0C7A3E65C}" type="presOf" srcId="{9550B414-6398-401D-86CA-637FB63CBDA8}" destId="{A45B8E8C-9702-45AC-BD61-107C3B097E19}" srcOrd="0" destOrd="0" presId="urn:microsoft.com/office/officeart/2005/8/layout/pyramid2"/>
    <dgm:cxn modelId="{53F1BDAA-212D-4343-88EB-66B338047B80}" type="presOf" srcId="{908CF5CE-DE77-4AD2-B514-B9AD943829FB}" destId="{A45B8E8C-9702-45AC-BD61-107C3B097E19}" srcOrd="0" destOrd="2" presId="urn:microsoft.com/office/officeart/2005/8/layout/pyramid2"/>
    <dgm:cxn modelId="{49F4BCBD-7036-4385-82E6-40158C92108D}" srcId="{060C4307-84E5-48D8-B0B4-2C08F0F9153A}" destId="{9550B414-6398-401D-86CA-637FB63CBDA8}" srcOrd="0" destOrd="0" parTransId="{2C65274D-85B5-4E83-890A-0009B6FCD5A4}" sibTransId="{CC93F249-3E5A-4A81-9503-98C7C08D2DE2}"/>
    <dgm:cxn modelId="{7B7102D1-583A-494A-8C8A-649FA689B221}" srcId="{9550B414-6398-401D-86CA-637FB63CBDA8}" destId="{3FD544E5-04F9-4FDD-BAAE-0A6B899B6B32}" srcOrd="2" destOrd="0" parTransId="{91EC0233-256F-48D2-B7A4-B0266EC0D6FD}" sibTransId="{378CB96E-E780-42FD-9B26-6424B3A3CDF7}"/>
    <dgm:cxn modelId="{A2296CDD-2576-4F3D-954D-81EA11EA8FBA}" srcId="{9550B414-6398-401D-86CA-637FB63CBDA8}" destId="{908CF5CE-DE77-4AD2-B514-B9AD943829FB}" srcOrd="1" destOrd="0" parTransId="{91955037-C886-43F2-9405-FA611B31A017}" sibTransId="{140756C0-4598-4F61-8062-998624572FB9}"/>
    <dgm:cxn modelId="{0B891DE6-D818-486E-83C8-668D9A5BA5FF}" type="presOf" srcId="{F7595EBE-F436-4442-B8CE-34C211C06991}" destId="{A45B8E8C-9702-45AC-BD61-107C3B097E19}" srcOrd="0" destOrd="5" presId="urn:microsoft.com/office/officeart/2005/8/layout/pyramid2"/>
    <dgm:cxn modelId="{F7A23AF4-0A61-4C9A-BD13-CF21FE4EB9F5}" type="presOf" srcId="{9CC78656-1CBC-4AFB-842B-968B81141DA0}" destId="{A45B8E8C-9702-45AC-BD61-107C3B097E19}" srcOrd="0" destOrd="1" presId="urn:microsoft.com/office/officeart/2005/8/layout/pyramid2"/>
    <dgm:cxn modelId="{40E9C4F4-A81F-4989-A540-B7156010E1B2}" srcId="{9550B414-6398-401D-86CA-637FB63CBDA8}" destId="{74F8BA55-A368-4594-8342-689BC34872A6}" srcOrd="3" destOrd="0" parTransId="{767920F0-A42E-4EF2-A313-C233652EB76D}" sibTransId="{5D72E652-A6CC-4A1B-BB34-122CA5AC953B}"/>
    <dgm:cxn modelId="{BA6577F7-6D8E-4963-BBBC-47D2149BC61E}" type="presOf" srcId="{060C4307-84E5-48D8-B0B4-2C08F0F9153A}" destId="{3F21172A-B910-4425-A773-8D706E4574FA}" srcOrd="0" destOrd="0" presId="urn:microsoft.com/office/officeart/2005/8/layout/pyramid2"/>
    <dgm:cxn modelId="{AB21FB6D-DDD3-4450-BDCC-B2C57794ACA0}" type="presParOf" srcId="{3F21172A-B910-4425-A773-8D706E4574FA}" destId="{5C3E2510-E756-4C0E-924A-2E3C51A8E586}" srcOrd="0" destOrd="0" presId="urn:microsoft.com/office/officeart/2005/8/layout/pyramid2"/>
    <dgm:cxn modelId="{B24B650F-9EB1-4EFC-AE24-16ECCFEC0E5E}" type="presParOf" srcId="{3F21172A-B910-4425-A773-8D706E4574FA}" destId="{B25F8937-FC26-42C8-954F-F985AF369DF4}" srcOrd="1" destOrd="0" presId="urn:microsoft.com/office/officeart/2005/8/layout/pyramid2"/>
    <dgm:cxn modelId="{AA74018B-D471-4272-92B8-527E383709D9}" type="presParOf" srcId="{B25F8937-FC26-42C8-954F-F985AF369DF4}" destId="{A45B8E8C-9702-45AC-BD61-107C3B097E19}" srcOrd="0" destOrd="0" presId="urn:microsoft.com/office/officeart/2005/8/layout/pyramid2"/>
    <dgm:cxn modelId="{0CF9E695-E9D7-4839-BE66-7D8F6224ABC1}" type="presParOf" srcId="{B25F8937-FC26-42C8-954F-F985AF369DF4}" destId="{65B5F2E0-86F2-468E-884E-0CDEAA9B0336}" srcOrd="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D3CF7C1-86D7-4EEA-B14B-E3FA0BDB6724}" type="doc">
      <dgm:prSet loTypeId="urn:microsoft.com/office/officeart/2005/8/layout/pyramid2" loCatId="pyramid" qsTypeId="urn:microsoft.com/office/officeart/2005/8/quickstyle/simple1" qsCatId="simple" csTypeId="urn:microsoft.com/office/officeart/2005/8/colors/accent6_4" csCatId="accent6" phldr="1"/>
      <dgm:spPr/>
      <dgm:t>
        <a:bodyPr/>
        <a:lstStyle/>
        <a:p>
          <a:endParaRPr lang="en-US"/>
        </a:p>
      </dgm:t>
    </dgm:pt>
    <dgm:pt modelId="{9E94A1FE-7D31-486D-81E8-4BFC35C32C91}">
      <dgm:prSet custT="1"/>
      <dgm:spPr/>
      <dgm:t>
        <a:bodyPr/>
        <a:lstStyle/>
        <a:p>
          <a:r>
            <a:rPr lang="en-US" sz="2000" dirty="0"/>
            <a:t>Occupant must be a Minnesota Resident</a:t>
          </a:r>
        </a:p>
      </dgm:t>
    </dgm:pt>
    <dgm:pt modelId="{AFEB206D-412C-4EC4-86C9-B2FA57294589}" type="parTrans" cxnId="{4E6FD812-CC14-4E9E-A5E3-39C5E87640A1}">
      <dgm:prSet/>
      <dgm:spPr/>
      <dgm:t>
        <a:bodyPr/>
        <a:lstStyle/>
        <a:p>
          <a:endParaRPr lang="en-US"/>
        </a:p>
      </dgm:t>
    </dgm:pt>
    <dgm:pt modelId="{E1162C23-8E77-4642-AC42-94D8C8C1C0E9}" type="sibTrans" cxnId="{4E6FD812-CC14-4E9E-A5E3-39C5E87640A1}">
      <dgm:prSet/>
      <dgm:spPr/>
      <dgm:t>
        <a:bodyPr/>
        <a:lstStyle/>
        <a:p>
          <a:endParaRPr lang="en-US"/>
        </a:p>
      </dgm:t>
    </dgm:pt>
    <dgm:pt modelId="{4886D5CF-3658-40CF-848E-A296FF0F9599}">
      <dgm:prSet custT="1"/>
      <dgm:spPr/>
      <dgm:t>
        <a:bodyPr/>
        <a:lstStyle/>
        <a:p>
          <a:r>
            <a:rPr lang="en-US" sz="2000" dirty="0"/>
            <a:t>Occupant can be a relative to the owner/grantor</a:t>
          </a:r>
        </a:p>
      </dgm:t>
    </dgm:pt>
    <dgm:pt modelId="{7854E093-EF90-4A0B-AEDD-A1BCABD3CB77}" type="parTrans" cxnId="{0331A380-EFAD-42D0-8B15-2B8272F6BA17}">
      <dgm:prSet/>
      <dgm:spPr/>
      <dgm:t>
        <a:bodyPr/>
        <a:lstStyle/>
        <a:p>
          <a:endParaRPr lang="en-US"/>
        </a:p>
      </dgm:t>
    </dgm:pt>
    <dgm:pt modelId="{97176623-E5C0-4E0E-8DEC-4418A7F1CB67}" type="sibTrans" cxnId="{0331A380-EFAD-42D0-8B15-2B8272F6BA17}">
      <dgm:prSet/>
      <dgm:spPr/>
      <dgm:t>
        <a:bodyPr/>
        <a:lstStyle/>
        <a:p>
          <a:endParaRPr lang="en-US"/>
        </a:p>
      </dgm:t>
    </dgm:pt>
    <dgm:pt modelId="{E0F80985-F0FD-4AE4-B014-80694FC21BFF}">
      <dgm:prSet custT="1"/>
      <dgm:spPr/>
      <dgm:t>
        <a:bodyPr/>
        <a:lstStyle/>
        <a:p>
          <a:r>
            <a:rPr lang="en-US" sz="2000"/>
            <a:t>Requirements for occupied ag homestead are minimal</a:t>
          </a:r>
        </a:p>
      </dgm:t>
    </dgm:pt>
    <dgm:pt modelId="{63038908-A34C-41B5-975F-ABE3A121A4A5}" type="parTrans" cxnId="{2A23E035-7D93-474C-B69D-4BC461701C23}">
      <dgm:prSet/>
      <dgm:spPr/>
      <dgm:t>
        <a:bodyPr/>
        <a:lstStyle/>
        <a:p>
          <a:endParaRPr lang="en-US"/>
        </a:p>
      </dgm:t>
    </dgm:pt>
    <dgm:pt modelId="{6542CE7B-DFE3-4359-A577-5DE727202225}" type="sibTrans" cxnId="{2A23E035-7D93-474C-B69D-4BC461701C23}">
      <dgm:prSet/>
      <dgm:spPr/>
      <dgm:t>
        <a:bodyPr/>
        <a:lstStyle/>
        <a:p>
          <a:endParaRPr lang="en-US"/>
        </a:p>
      </dgm:t>
    </dgm:pt>
    <dgm:pt modelId="{92BC18C8-49D8-45CE-986C-41978BF695D2}">
      <dgm:prSet custT="1"/>
      <dgm:spPr/>
      <dgm:t>
        <a:bodyPr/>
        <a:lstStyle/>
        <a:p>
          <a:r>
            <a:rPr lang="en-US" sz="2000"/>
            <a:t>Occupant cannot claim another ag homestead </a:t>
          </a:r>
        </a:p>
      </dgm:t>
    </dgm:pt>
    <dgm:pt modelId="{948762BB-8B1F-433A-9A39-C005A89819E1}" type="parTrans" cxnId="{37304EAC-2DAA-460B-96E3-CF53698D6638}">
      <dgm:prSet/>
      <dgm:spPr/>
      <dgm:t>
        <a:bodyPr/>
        <a:lstStyle/>
        <a:p>
          <a:endParaRPr lang="en-US"/>
        </a:p>
      </dgm:t>
    </dgm:pt>
    <dgm:pt modelId="{B51D226F-8F55-42ED-ABB3-59A4E49AF79B}" type="sibTrans" cxnId="{37304EAC-2DAA-460B-96E3-CF53698D6638}">
      <dgm:prSet/>
      <dgm:spPr/>
      <dgm:t>
        <a:bodyPr/>
        <a:lstStyle/>
        <a:p>
          <a:endParaRPr lang="en-US"/>
        </a:p>
      </dgm:t>
    </dgm:pt>
    <dgm:pt modelId="{6D40953E-E7FA-4B92-B27C-A160247B0BED}">
      <dgm:prSet custT="1"/>
      <dgm:spPr/>
      <dgm:t>
        <a:bodyPr/>
        <a:lstStyle/>
        <a:p>
          <a:r>
            <a:rPr lang="en-US" sz="2000" dirty="0"/>
            <a:t>If relative, only one per family</a:t>
          </a:r>
        </a:p>
      </dgm:t>
    </dgm:pt>
    <dgm:pt modelId="{7DC149D1-E0C4-4690-BF82-9143D422B847}" type="parTrans" cxnId="{821FBFD5-8F50-462C-85C0-483AAC31866B}">
      <dgm:prSet/>
      <dgm:spPr/>
      <dgm:t>
        <a:bodyPr/>
        <a:lstStyle/>
        <a:p>
          <a:endParaRPr lang="en-US"/>
        </a:p>
      </dgm:t>
    </dgm:pt>
    <dgm:pt modelId="{3C86FD5E-79CF-4947-A570-F99CBEABCA59}" type="sibTrans" cxnId="{821FBFD5-8F50-462C-85C0-483AAC31866B}">
      <dgm:prSet/>
      <dgm:spPr/>
      <dgm:t>
        <a:bodyPr/>
        <a:lstStyle/>
        <a:p>
          <a:endParaRPr lang="en-US"/>
        </a:p>
      </dgm:t>
    </dgm:pt>
    <dgm:pt modelId="{6AC892BF-E9B5-4CF0-A41B-7F65A391A9FF}">
      <dgm:prSet custT="1"/>
      <dgm:spPr/>
      <dgm:t>
        <a:bodyPr/>
        <a:lstStyle/>
        <a:p>
          <a:r>
            <a:rPr lang="en-US" sz="2000" dirty="0"/>
            <a:t>Not occupied = special agricultural homestead</a:t>
          </a:r>
        </a:p>
      </dgm:t>
    </dgm:pt>
    <dgm:pt modelId="{228E25E1-C83E-4BC8-BE97-83C313B7B5A0}" type="parTrans" cxnId="{D0CF1A4E-D64F-4C52-9BAD-3D7860174832}">
      <dgm:prSet/>
      <dgm:spPr/>
      <dgm:t>
        <a:bodyPr/>
        <a:lstStyle/>
        <a:p>
          <a:endParaRPr lang="en-US"/>
        </a:p>
      </dgm:t>
    </dgm:pt>
    <dgm:pt modelId="{DFE04F60-5A71-4914-862C-0BB23E25BCD4}" type="sibTrans" cxnId="{D0CF1A4E-D64F-4C52-9BAD-3D7860174832}">
      <dgm:prSet/>
      <dgm:spPr/>
      <dgm:t>
        <a:bodyPr/>
        <a:lstStyle/>
        <a:p>
          <a:endParaRPr lang="en-US"/>
        </a:p>
      </dgm:t>
    </dgm:pt>
    <dgm:pt modelId="{040232D8-28A5-4FB0-BFF3-FC8997DBBB83}" type="pres">
      <dgm:prSet presAssocID="{8D3CF7C1-86D7-4EEA-B14B-E3FA0BDB6724}" presName="compositeShape" presStyleCnt="0">
        <dgm:presLayoutVars>
          <dgm:dir/>
          <dgm:resizeHandles/>
        </dgm:presLayoutVars>
      </dgm:prSet>
      <dgm:spPr/>
    </dgm:pt>
    <dgm:pt modelId="{4B9A310D-6425-420A-AB50-251431C2F245}" type="pres">
      <dgm:prSet presAssocID="{8D3CF7C1-86D7-4EEA-B14B-E3FA0BDB6724}" presName="pyramid" presStyleLbl="node1" presStyleIdx="0" presStyleCnt="1" custLinFactNeighborX="68"/>
      <dgm:spPr/>
    </dgm:pt>
    <dgm:pt modelId="{6B5DA643-5EAA-446A-AECF-7E69933A39A2}" type="pres">
      <dgm:prSet presAssocID="{8D3CF7C1-86D7-4EEA-B14B-E3FA0BDB6724}" presName="theList" presStyleCnt="0"/>
      <dgm:spPr/>
    </dgm:pt>
    <dgm:pt modelId="{29AB64DB-052A-4348-B3ED-95FC050F3C38}" type="pres">
      <dgm:prSet presAssocID="{9E94A1FE-7D31-486D-81E8-4BFC35C32C91}" presName="aNode" presStyleLbl="fgAcc1" presStyleIdx="0" presStyleCnt="6" custScaleX="110083">
        <dgm:presLayoutVars>
          <dgm:bulletEnabled val="1"/>
        </dgm:presLayoutVars>
      </dgm:prSet>
      <dgm:spPr/>
    </dgm:pt>
    <dgm:pt modelId="{54692092-214F-4330-B869-3EB42F3B3A3B}" type="pres">
      <dgm:prSet presAssocID="{9E94A1FE-7D31-486D-81E8-4BFC35C32C91}" presName="aSpace" presStyleCnt="0"/>
      <dgm:spPr/>
    </dgm:pt>
    <dgm:pt modelId="{E42F90EC-F248-4E1B-89B2-752FC3576E84}" type="pres">
      <dgm:prSet presAssocID="{4886D5CF-3658-40CF-848E-A296FF0F9599}" presName="aNode" presStyleLbl="fgAcc1" presStyleIdx="1" presStyleCnt="6" custScaleX="112266">
        <dgm:presLayoutVars>
          <dgm:bulletEnabled val="1"/>
        </dgm:presLayoutVars>
      </dgm:prSet>
      <dgm:spPr/>
    </dgm:pt>
    <dgm:pt modelId="{CFDCCBEB-23B7-42A6-87BD-48B12899B28D}" type="pres">
      <dgm:prSet presAssocID="{4886D5CF-3658-40CF-848E-A296FF0F9599}" presName="aSpace" presStyleCnt="0"/>
      <dgm:spPr/>
    </dgm:pt>
    <dgm:pt modelId="{466B894F-5019-49E2-89CA-E8182F4981A3}" type="pres">
      <dgm:prSet presAssocID="{E0F80985-F0FD-4AE4-B014-80694FC21BFF}" presName="aNode" presStyleLbl="fgAcc1" presStyleIdx="2" presStyleCnt="6" custScaleX="112266">
        <dgm:presLayoutVars>
          <dgm:bulletEnabled val="1"/>
        </dgm:presLayoutVars>
      </dgm:prSet>
      <dgm:spPr/>
    </dgm:pt>
    <dgm:pt modelId="{BDBC86F6-5F2B-4CC7-A414-652C8C862E45}" type="pres">
      <dgm:prSet presAssocID="{E0F80985-F0FD-4AE4-B014-80694FC21BFF}" presName="aSpace" presStyleCnt="0"/>
      <dgm:spPr/>
    </dgm:pt>
    <dgm:pt modelId="{48C02C3D-7426-4389-B904-4E8EBAFCF5C6}" type="pres">
      <dgm:prSet presAssocID="{92BC18C8-49D8-45CE-986C-41978BF695D2}" presName="aNode" presStyleLbl="fgAcc1" presStyleIdx="3" presStyleCnt="6" custScaleX="112266">
        <dgm:presLayoutVars>
          <dgm:bulletEnabled val="1"/>
        </dgm:presLayoutVars>
      </dgm:prSet>
      <dgm:spPr/>
    </dgm:pt>
    <dgm:pt modelId="{C1DC47E5-7651-4536-BECA-EB16F9D5307E}" type="pres">
      <dgm:prSet presAssocID="{92BC18C8-49D8-45CE-986C-41978BF695D2}" presName="aSpace" presStyleCnt="0"/>
      <dgm:spPr/>
    </dgm:pt>
    <dgm:pt modelId="{939CE850-E25E-453B-8178-1ECD3FE6D13A}" type="pres">
      <dgm:prSet presAssocID="{6D40953E-E7FA-4B92-B27C-A160247B0BED}" presName="aNode" presStyleLbl="fgAcc1" presStyleIdx="4" presStyleCnt="6" custScaleX="112266">
        <dgm:presLayoutVars>
          <dgm:bulletEnabled val="1"/>
        </dgm:presLayoutVars>
      </dgm:prSet>
      <dgm:spPr/>
    </dgm:pt>
    <dgm:pt modelId="{CE242013-2A46-4CD3-AA99-B769FF704E99}" type="pres">
      <dgm:prSet presAssocID="{6D40953E-E7FA-4B92-B27C-A160247B0BED}" presName="aSpace" presStyleCnt="0"/>
      <dgm:spPr/>
    </dgm:pt>
    <dgm:pt modelId="{4ECEDFC8-CC16-44F4-958E-B134EBE6B365}" type="pres">
      <dgm:prSet presAssocID="{6AC892BF-E9B5-4CF0-A41B-7F65A391A9FF}" presName="aNode" presStyleLbl="fgAcc1" presStyleIdx="5" presStyleCnt="6" custScaleX="112266">
        <dgm:presLayoutVars>
          <dgm:bulletEnabled val="1"/>
        </dgm:presLayoutVars>
      </dgm:prSet>
      <dgm:spPr/>
    </dgm:pt>
    <dgm:pt modelId="{896B422C-4CA1-4F6A-A0BA-E24796738ABD}" type="pres">
      <dgm:prSet presAssocID="{6AC892BF-E9B5-4CF0-A41B-7F65A391A9FF}" presName="aSpace" presStyleCnt="0"/>
      <dgm:spPr/>
    </dgm:pt>
  </dgm:ptLst>
  <dgm:cxnLst>
    <dgm:cxn modelId="{4E6FD812-CC14-4E9E-A5E3-39C5E87640A1}" srcId="{8D3CF7C1-86D7-4EEA-B14B-E3FA0BDB6724}" destId="{9E94A1FE-7D31-486D-81E8-4BFC35C32C91}" srcOrd="0" destOrd="0" parTransId="{AFEB206D-412C-4EC4-86C9-B2FA57294589}" sibTransId="{E1162C23-8E77-4642-AC42-94D8C8C1C0E9}"/>
    <dgm:cxn modelId="{2A23E035-7D93-474C-B69D-4BC461701C23}" srcId="{8D3CF7C1-86D7-4EEA-B14B-E3FA0BDB6724}" destId="{E0F80985-F0FD-4AE4-B014-80694FC21BFF}" srcOrd="2" destOrd="0" parTransId="{63038908-A34C-41B5-975F-ABE3A121A4A5}" sibTransId="{6542CE7B-DFE3-4359-A577-5DE727202225}"/>
    <dgm:cxn modelId="{D0CF1A4E-D64F-4C52-9BAD-3D7860174832}" srcId="{8D3CF7C1-86D7-4EEA-B14B-E3FA0BDB6724}" destId="{6AC892BF-E9B5-4CF0-A41B-7F65A391A9FF}" srcOrd="5" destOrd="0" parTransId="{228E25E1-C83E-4BC8-BE97-83C313B7B5A0}" sibTransId="{DFE04F60-5A71-4914-862C-0BB23E25BCD4}"/>
    <dgm:cxn modelId="{1E2FA34F-2691-4255-9FD9-BDB1A54D1E92}" type="presOf" srcId="{9E94A1FE-7D31-486D-81E8-4BFC35C32C91}" destId="{29AB64DB-052A-4348-B3ED-95FC050F3C38}" srcOrd="0" destOrd="0" presId="urn:microsoft.com/office/officeart/2005/8/layout/pyramid2"/>
    <dgm:cxn modelId="{0331A380-EFAD-42D0-8B15-2B8272F6BA17}" srcId="{8D3CF7C1-86D7-4EEA-B14B-E3FA0BDB6724}" destId="{4886D5CF-3658-40CF-848E-A296FF0F9599}" srcOrd="1" destOrd="0" parTransId="{7854E093-EF90-4A0B-AEDD-A1BCABD3CB77}" sibTransId="{97176623-E5C0-4E0E-8DEC-4418A7F1CB67}"/>
    <dgm:cxn modelId="{79AA4B98-44B8-4217-AEFA-7606A6FF28E2}" type="presOf" srcId="{6AC892BF-E9B5-4CF0-A41B-7F65A391A9FF}" destId="{4ECEDFC8-CC16-44F4-958E-B134EBE6B365}" srcOrd="0" destOrd="0" presId="urn:microsoft.com/office/officeart/2005/8/layout/pyramid2"/>
    <dgm:cxn modelId="{37304EAC-2DAA-460B-96E3-CF53698D6638}" srcId="{8D3CF7C1-86D7-4EEA-B14B-E3FA0BDB6724}" destId="{92BC18C8-49D8-45CE-986C-41978BF695D2}" srcOrd="3" destOrd="0" parTransId="{948762BB-8B1F-433A-9A39-C005A89819E1}" sibTransId="{B51D226F-8F55-42ED-ABB3-59A4E49AF79B}"/>
    <dgm:cxn modelId="{1BD9AAC7-C47F-4EF9-8DC2-2B67D7365698}" type="presOf" srcId="{E0F80985-F0FD-4AE4-B014-80694FC21BFF}" destId="{466B894F-5019-49E2-89CA-E8182F4981A3}" srcOrd="0" destOrd="0" presId="urn:microsoft.com/office/officeart/2005/8/layout/pyramid2"/>
    <dgm:cxn modelId="{821FBFD5-8F50-462C-85C0-483AAC31866B}" srcId="{8D3CF7C1-86D7-4EEA-B14B-E3FA0BDB6724}" destId="{6D40953E-E7FA-4B92-B27C-A160247B0BED}" srcOrd="4" destOrd="0" parTransId="{7DC149D1-E0C4-4690-BF82-9143D422B847}" sibTransId="{3C86FD5E-79CF-4947-A570-F99CBEABCA59}"/>
    <dgm:cxn modelId="{20D1B3D6-F2D7-41B5-AC79-DAAEBC766F25}" type="presOf" srcId="{6D40953E-E7FA-4B92-B27C-A160247B0BED}" destId="{939CE850-E25E-453B-8178-1ECD3FE6D13A}" srcOrd="0" destOrd="0" presId="urn:microsoft.com/office/officeart/2005/8/layout/pyramid2"/>
    <dgm:cxn modelId="{405B90DB-8FE4-4BCE-B9E6-41DC79448CF6}" type="presOf" srcId="{8D3CF7C1-86D7-4EEA-B14B-E3FA0BDB6724}" destId="{040232D8-28A5-4FB0-BFF3-FC8997DBBB83}" srcOrd="0" destOrd="0" presId="urn:microsoft.com/office/officeart/2005/8/layout/pyramid2"/>
    <dgm:cxn modelId="{C2165BF3-8664-46FB-9CC6-E95E9E79F7A9}" type="presOf" srcId="{4886D5CF-3658-40CF-848E-A296FF0F9599}" destId="{E42F90EC-F248-4E1B-89B2-752FC3576E84}" srcOrd="0" destOrd="0" presId="urn:microsoft.com/office/officeart/2005/8/layout/pyramid2"/>
    <dgm:cxn modelId="{7522D1F4-979D-4B97-8C12-762E392E0E50}" type="presOf" srcId="{92BC18C8-49D8-45CE-986C-41978BF695D2}" destId="{48C02C3D-7426-4389-B904-4E8EBAFCF5C6}" srcOrd="0" destOrd="0" presId="urn:microsoft.com/office/officeart/2005/8/layout/pyramid2"/>
    <dgm:cxn modelId="{0A7C21C4-4BFF-4C2F-9450-FADE81B20436}" type="presParOf" srcId="{040232D8-28A5-4FB0-BFF3-FC8997DBBB83}" destId="{4B9A310D-6425-420A-AB50-251431C2F245}" srcOrd="0" destOrd="0" presId="urn:microsoft.com/office/officeart/2005/8/layout/pyramid2"/>
    <dgm:cxn modelId="{A2E990DB-B051-4B79-AD6E-2C1B9B84DAE8}" type="presParOf" srcId="{040232D8-28A5-4FB0-BFF3-FC8997DBBB83}" destId="{6B5DA643-5EAA-446A-AECF-7E69933A39A2}" srcOrd="1" destOrd="0" presId="urn:microsoft.com/office/officeart/2005/8/layout/pyramid2"/>
    <dgm:cxn modelId="{F98B2696-03CB-43AE-B803-A2505724AF33}" type="presParOf" srcId="{6B5DA643-5EAA-446A-AECF-7E69933A39A2}" destId="{29AB64DB-052A-4348-B3ED-95FC050F3C38}" srcOrd="0" destOrd="0" presId="urn:microsoft.com/office/officeart/2005/8/layout/pyramid2"/>
    <dgm:cxn modelId="{80724610-2D22-4DBA-9AAE-986ED7C43E74}" type="presParOf" srcId="{6B5DA643-5EAA-446A-AECF-7E69933A39A2}" destId="{54692092-214F-4330-B869-3EB42F3B3A3B}" srcOrd="1" destOrd="0" presId="urn:microsoft.com/office/officeart/2005/8/layout/pyramid2"/>
    <dgm:cxn modelId="{9FC94464-3DDB-40F7-88E5-0F5CF91E364A}" type="presParOf" srcId="{6B5DA643-5EAA-446A-AECF-7E69933A39A2}" destId="{E42F90EC-F248-4E1B-89B2-752FC3576E84}" srcOrd="2" destOrd="0" presId="urn:microsoft.com/office/officeart/2005/8/layout/pyramid2"/>
    <dgm:cxn modelId="{3C2406CE-3C2E-4385-ADFD-1B0FFD171360}" type="presParOf" srcId="{6B5DA643-5EAA-446A-AECF-7E69933A39A2}" destId="{CFDCCBEB-23B7-42A6-87BD-48B12899B28D}" srcOrd="3" destOrd="0" presId="urn:microsoft.com/office/officeart/2005/8/layout/pyramid2"/>
    <dgm:cxn modelId="{DE7BD1D7-49AC-4C10-B1FD-6B9FC9A4F92A}" type="presParOf" srcId="{6B5DA643-5EAA-446A-AECF-7E69933A39A2}" destId="{466B894F-5019-49E2-89CA-E8182F4981A3}" srcOrd="4" destOrd="0" presId="urn:microsoft.com/office/officeart/2005/8/layout/pyramid2"/>
    <dgm:cxn modelId="{6104602D-D16B-4D31-AF60-19E0DF374329}" type="presParOf" srcId="{6B5DA643-5EAA-446A-AECF-7E69933A39A2}" destId="{BDBC86F6-5F2B-4CC7-A414-652C8C862E45}" srcOrd="5" destOrd="0" presId="urn:microsoft.com/office/officeart/2005/8/layout/pyramid2"/>
    <dgm:cxn modelId="{C051F498-57A8-4D83-B8C1-DEDE46024887}" type="presParOf" srcId="{6B5DA643-5EAA-446A-AECF-7E69933A39A2}" destId="{48C02C3D-7426-4389-B904-4E8EBAFCF5C6}" srcOrd="6" destOrd="0" presId="urn:microsoft.com/office/officeart/2005/8/layout/pyramid2"/>
    <dgm:cxn modelId="{7B8D4269-F5ED-40C5-AC84-9982F1C569B2}" type="presParOf" srcId="{6B5DA643-5EAA-446A-AECF-7E69933A39A2}" destId="{C1DC47E5-7651-4536-BECA-EB16F9D5307E}" srcOrd="7" destOrd="0" presId="urn:microsoft.com/office/officeart/2005/8/layout/pyramid2"/>
    <dgm:cxn modelId="{6C10014E-7469-4DBF-A6E3-2711736FEB47}" type="presParOf" srcId="{6B5DA643-5EAA-446A-AECF-7E69933A39A2}" destId="{939CE850-E25E-453B-8178-1ECD3FE6D13A}" srcOrd="8" destOrd="0" presId="urn:microsoft.com/office/officeart/2005/8/layout/pyramid2"/>
    <dgm:cxn modelId="{4A444ED3-D46F-40D8-A64C-07E0A55E819E}" type="presParOf" srcId="{6B5DA643-5EAA-446A-AECF-7E69933A39A2}" destId="{CE242013-2A46-4CD3-AA99-B769FF704E99}" srcOrd="9" destOrd="0" presId="urn:microsoft.com/office/officeart/2005/8/layout/pyramid2"/>
    <dgm:cxn modelId="{EDE55D08-92D1-4C37-B58E-B546C19CB592}" type="presParOf" srcId="{6B5DA643-5EAA-446A-AECF-7E69933A39A2}" destId="{4ECEDFC8-CC16-44F4-958E-B134EBE6B365}" srcOrd="10" destOrd="0" presId="urn:microsoft.com/office/officeart/2005/8/layout/pyramid2"/>
    <dgm:cxn modelId="{C4B58658-10B7-45A7-A3C7-99DA933B799A}" type="presParOf" srcId="{6B5DA643-5EAA-446A-AECF-7E69933A39A2}" destId="{896B422C-4CA1-4F6A-A0BA-E24796738ABD}" srcOrd="1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E2510-E756-4C0E-924A-2E3C51A8E586}">
      <dsp:nvSpPr>
        <dsp:cNvPr id="0" name=""/>
        <dsp:cNvSpPr/>
      </dsp:nvSpPr>
      <dsp:spPr>
        <a:xfrm>
          <a:off x="609610" y="0"/>
          <a:ext cx="5181600" cy="5181600"/>
        </a:xfrm>
        <a:prstGeom prst="triangl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5B8E8C-9702-45AC-BD61-107C3B097E19}">
      <dsp:nvSpPr>
        <dsp:cNvPr id="0" name=""/>
        <dsp:cNvSpPr/>
      </dsp:nvSpPr>
      <dsp:spPr>
        <a:xfrm>
          <a:off x="3200396" y="685799"/>
          <a:ext cx="3954786" cy="3662700"/>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t>Individual Ownership</a:t>
          </a:r>
        </a:p>
        <a:p>
          <a:pPr marL="228600" lvl="1" indent="-228600" algn="l" defTabSz="1155700">
            <a:lnSpc>
              <a:spcPct val="90000"/>
            </a:lnSpc>
            <a:spcBef>
              <a:spcPct val="0"/>
            </a:spcBef>
            <a:spcAft>
              <a:spcPct val="15000"/>
            </a:spcAft>
            <a:buChar char="•"/>
          </a:pPr>
          <a:r>
            <a:rPr lang="en-US" sz="2600" kern="1200" dirty="0"/>
            <a:t>Sole owner</a:t>
          </a:r>
        </a:p>
        <a:p>
          <a:pPr marL="228600" lvl="1" indent="-228600" algn="l" defTabSz="1155700">
            <a:lnSpc>
              <a:spcPct val="90000"/>
            </a:lnSpc>
            <a:spcBef>
              <a:spcPct val="0"/>
            </a:spcBef>
            <a:spcAft>
              <a:spcPct val="15000"/>
            </a:spcAft>
            <a:buChar char="•"/>
          </a:pPr>
          <a:r>
            <a:rPr lang="en-US" sz="2600" kern="1200"/>
            <a:t>Married couples</a:t>
          </a:r>
        </a:p>
        <a:p>
          <a:pPr marL="228600" lvl="1" indent="-228600" algn="l" defTabSz="1155700">
            <a:lnSpc>
              <a:spcPct val="90000"/>
            </a:lnSpc>
            <a:spcBef>
              <a:spcPct val="0"/>
            </a:spcBef>
            <a:spcAft>
              <a:spcPct val="15000"/>
            </a:spcAft>
            <a:buChar char="•"/>
          </a:pPr>
          <a:r>
            <a:rPr lang="en-US" sz="2600" kern="1200"/>
            <a:t>Siblings</a:t>
          </a:r>
        </a:p>
        <a:p>
          <a:pPr marL="228600" lvl="1" indent="-228600" algn="l" defTabSz="1155700">
            <a:lnSpc>
              <a:spcPct val="90000"/>
            </a:lnSpc>
            <a:spcBef>
              <a:spcPct val="0"/>
            </a:spcBef>
            <a:spcAft>
              <a:spcPct val="15000"/>
            </a:spcAft>
            <a:buChar char="•"/>
          </a:pPr>
          <a:r>
            <a:rPr lang="en-US" sz="2600" kern="1200"/>
            <a:t>Unrelated individuals</a:t>
          </a:r>
        </a:p>
      </dsp:txBody>
      <dsp:txXfrm>
        <a:off x="3379194" y="864597"/>
        <a:ext cx="3597190" cy="33051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E2510-E756-4C0E-924A-2E3C51A8E586}">
      <dsp:nvSpPr>
        <dsp:cNvPr id="0" name=""/>
        <dsp:cNvSpPr/>
      </dsp:nvSpPr>
      <dsp:spPr>
        <a:xfrm>
          <a:off x="631587" y="0"/>
          <a:ext cx="5181600" cy="5181600"/>
        </a:xfrm>
        <a:prstGeom prst="triangl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5B8E8C-9702-45AC-BD61-107C3B097E19}">
      <dsp:nvSpPr>
        <dsp:cNvPr id="0" name=""/>
        <dsp:cNvSpPr/>
      </dsp:nvSpPr>
      <dsp:spPr>
        <a:xfrm>
          <a:off x="2801502" y="838209"/>
          <a:ext cx="4898511" cy="3838771"/>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t>Entity Ownership</a:t>
          </a:r>
        </a:p>
        <a:p>
          <a:pPr marL="228600" lvl="1" indent="-228600" algn="l" defTabSz="1155700">
            <a:lnSpc>
              <a:spcPct val="90000"/>
            </a:lnSpc>
            <a:spcBef>
              <a:spcPct val="0"/>
            </a:spcBef>
            <a:spcAft>
              <a:spcPct val="15000"/>
            </a:spcAft>
            <a:buChar char="•"/>
          </a:pPr>
          <a:r>
            <a:rPr lang="en-US" sz="2600" b="0" kern="1200" dirty="0"/>
            <a:t>Member/Partner/Shareholder</a:t>
          </a:r>
          <a:endParaRPr lang="en-US" sz="2600" kern="1200" dirty="0"/>
        </a:p>
        <a:p>
          <a:pPr marL="228600" lvl="1" indent="-228600" algn="l" defTabSz="1155700">
            <a:lnSpc>
              <a:spcPct val="90000"/>
            </a:lnSpc>
            <a:spcBef>
              <a:spcPct val="0"/>
            </a:spcBef>
            <a:spcAft>
              <a:spcPct val="15000"/>
            </a:spcAft>
            <a:buChar char="•"/>
          </a:pPr>
          <a:r>
            <a:rPr lang="en-US" sz="2600" kern="1200" dirty="0"/>
            <a:t>Corporations</a:t>
          </a:r>
        </a:p>
        <a:p>
          <a:pPr marL="228600" lvl="1" indent="-228600" algn="l" defTabSz="1155700">
            <a:lnSpc>
              <a:spcPct val="90000"/>
            </a:lnSpc>
            <a:spcBef>
              <a:spcPct val="0"/>
            </a:spcBef>
            <a:spcAft>
              <a:spcPct val="15000"/>
            </a:spcAft>
            <a:buChar char="•"/>
          </a:pPr>
          <a:r>
            <a:rPr lang="en-US" sz="2600" kern="1200" dirty="0"/>
            <a:t>Limited partnerships</a:t>
          </a:r>
        </a:p>
        <a:p>
          <a:pPr marL="228600" lvl="1" indent="-228600" algn="l" defTabSz="1155700">
            <a:lnSpc>
              <a:spcPct val="90000"/>
            </a:lnSpc>
            <a:spcBef>
              <a:spcPct val="0"/>
            </a:spcBef>
            <a:spcAft>
              <a:spcPct val="15000"/>
            </a:spcAft>
            <a:buChar char="•"/>
          </a:pPr>
          <a:r>
            <a:rPr lang="en-US" sz="2600" kern="1200" dirty="0"/>
            <a:t>Limited liability partnerships</a:t>
          </a:r>
        </a:p>
        <a:p>
          <a:pPr marL="228600" lvl="1" indent="-228600" algn="l" defTabSz="1155700">
            <a:lnSpc>
              <a:spcPct val="90000"/>
            </a:lnSpc>
            <a:spcBef>
              <a:spcPct val="0"/>
            </a:spcBef>
            <a:spcAft>
              <a:spcPct val="15000"/>
            </a:spcAft>
            <a:buChar char="•"/>
          </a:pPr>
          <a:r>
            <a:rPr lang="en-US" sz="2600" kern="1200" dirty="0"/>
            <a:t>Limited liability companies</a:t>
          </a:r>
        </a:p>
        <a:p>
          <a:pPr marL="228600" lvl="1" indent="-228600" algn="l" defTabSz="1155700">
            <a:lnSpc>
              <a:spcPct val="90000"/>
            </a:lnSpc>
            <a:spcBef>
              <a:spcPct val="0"/>
            </a:spcBef>
            <a:spcAft>
              <a:spcPct val="15000"/>
            </a:spcAft>
            <a:buChar char="•"/>
          </a:pPr>
          <a:r>
            <a:rPr lang="en-US" sz="2600" kern="1200" dirty="0"/>
            <a:t>Trusts</a:t>
          </a:r>
        </a:p>
      </dsp:txBody>
      <dsp:txXfrm>
        <a:off x="2988895" y="1025602"/>
        <a:ext cx="4523725" cy="34639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E2510-E756-4C0E-924A-2E3C51A8E586}">
      <dsp:nvSpPr>
        <dsp:cNvPr id="0" name=""/>
        <dsp:cNvSpPr/>
      </dsp:nvSpPr>
      <dsp:spPr>
        <a:xfrm>
          <a:off x="867518" y="0"/>
          <a:ext cx="5181600" cy="5181600"/>
        </a:xfrm>
        <a:prstGeom prst="triangl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5B8E8C-9702-45AC-BD61-107C3B097E19}">
      <dsp:nvSpPr>
        <dsp:cNvPr id="0" name=""/>
        <dsp:cNvSpPr/>
      </dsp:nvSpPr>
      <dsp:spPr>
        <a:xfrm>
          <a:off x="3458304" y="685799"/>
          <a:ext cx="3954786" cy="3662700"/>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t>Entity Ownership</a:t>
          </a:r>
        </a:p>
        <a:p>
          <a:pPr marL="228600" lvl="1" indent="-228600" algn="l" defTabSz="1155700">
            <a:lnSpc>
              <a:spcPct val="90000"/>
            </a:lnSpc>
            <a:spcBef>
              <a:spcPct val="0"/>
            </a:spcBef>
            <a:spcAft>
              <a:spcPct val="15000"/>
            </a:spcAft>
            <a:buChar char="•"/>
          </a:pPr>
          <a:r>
            <a:rPr lang="en-US" sz="2600" kern="1200" dirty="0"/>
            <a:t>Family Farm</a:t>
          </a:r>
        </a:p>
        <a:p>
          <a:pPr marL="228600" lvl="1" indent="-228600" algn="l" defTabSz="1155700">
            <a:lnSpc>
              <a:spcPct val="90000"/>
            </a:lnSpc>
            <a:spcBef>
              <a:spcPct val="0"/>
            </a:spcBef>
            <a:spcAft>
              <a:spcPct val="15000"/>
            </a:spcAft>
            <a:buChar char="•"/>
          </a:pPr>
          <a:r>
            <a:rPr lang="en-US" sz="2600" kern="1200" dirty="0"/>
            <a:t>Must be registered with Dept. of Ag</a:t>
          </a:r>
        </a:p>
      </dsp:txBody>
      <dsp:txXfrm>
        <a:off x="3637102" y="864597"/>
        <a:ext cx="3597190" cy="33051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E2510-E756-4C0E-924A-2E3C51A8E586}">
      <dsp:nvSpPr>
        <dsp:cNvPr id="0" name=""/>
        <dsp:cNvSpPr/>
      </dsp:nvSpPr>
      <dsp:spPr>
        <a:xfrm>
          <a:off x="631587" y="0"/>
          <a:ext cx="5181600" cy="5181600"/>
        </a:xfrm>
        <a:prstGeom prst="triangl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5B8E8C-9702-45AC-BD61-107C3B097E19}">
      <dsp:nvSpPr>
        <dsp:cNvPr id="0" name=""/>
        <dsp:cNvSpPr/>
      </dsp:nvSpPr>
      <dsp:spPr>
        <a:xfrm>
          <a:off x="2801502" y="838209"/>
          <a:ext cx="4898511" cy="3838771"/>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t>Trust Ownership</a:t>
          </a:r>
        </a:p>
        <a:p>
          <a:pPr marL="228600" lvl="1" indent="-228600" algn="l" defTabSz="1066800">
            <a:lnSpc>
              <a:spcPct val="90000"/>
            </a:lnSpc>
            <a:spcBef>
              <a:spcPct val="0"/>
            </a:spcBef>
            <a:spcAft>
              <a:spcPct val="15000"/>
            </a:spcAft>
            <a:buChar char="•"/>
          </a:pPr>
          <a:r>
            <a:rPr lang="en-US" sz="2400" kern="1200" dirty="0"/>
            <a:t>Grantor = Owner</a:t>
          </a:r>
        </a:p>
        <a:p>
          <a:pPr marL="228600" lvl="1" indent="-228600" algn="l" defTabSz="1066800">
            <a:lnSpc>
              <a:spcPct val="90000"/>
            </a:lnSpc>
            <a:spcBef>
              <a:spcPct val="0"/>
            </a:spcBef>
            <a:spcAft>
              <a:spcPct val="15000"/>
            </a:spcAft>
            <a:buChar char="•"/>
          </a:pPr>
          <a:r>
            <a:rPr lang="en-US" sz="2400" kern="1200" dirty="0"/>
            <a:t>Type of trust does not matter</a:t>
          </a:r>
        </a:p>
        <a:p>
          <a:pPr marL="228600" lvl="1" indent="-228600" algn="l" defTabSz="1066800">
            <a:lnSpc>
              <a:spcPct val="90000"/>
            </a:lnSpc>
            <a:spcBef>
              <a:spcPct val="0"/>
            </a:spcBef>
            <a:spcAft>
              <a:spcPct val="15000"/>
            </a:spcAft>
            <a:buChar char="•"/>
          </a:pPr>
          <a:r>
            <a:rPr lang="en-US" sz="2400" kern="1200" dirty="0"/>
            <a:t>Trustee, Grantee, Beneficiary not eligible for homestead</a:t>
          </a:r>
        </a:p>
        <a:p>
          <a:pPr marL="228600" lvl="1" indent="-228600" algn="l" defTabSz="1066800">
            <a:lnSpc>
              <a:spcPct val="90000"/>
            </a:lnSpc>
            <a:spcBef>
              <a:spcPct val="0"/>
            </a:spcBef>
            <a:spcAft>
              <a:spcPct val="15000"/>
            </a:spcAft>
            <a:buChar char="•"/>
          </a:pPr>
          <a:r>
            <a:rPr lang="en-US" sz="2400" kern="1200" dirty="0"/>
            <a:t>Relative of grantor is eligible </a:t>
          </a:r>
        </a:p>
        <a:p>
          <a:pPr marL="228600" lvl="1" indent="-228600" algn="l" defTabSz="1066800">
            <a:lnSpc>
              <a:spcPct val="90000"/>
            </a:lnSpc>
            <a:spcBef>
              <a:spcPct val="0"/>
            </a:spcBef>
            <a:spcAft>
              <a:spcPct val="15000"/>
            </a:spcAft>
            <a:buChar char="•"/>
          </a:pPr>
          <a:r>
            <a:rPr lang="en-US" sz="2400" kern="1200" dirty="0"/>
            <a:t>Trusts are entities </a:t>
          </a:r>
        </a:p>
      </dsp:txBody>
      <dsp:txXfrm>
        <a:off x="2988895" y="1025602"/>
        <a:ext cx="4523725" cy="34639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9A310D-6425-420A-AB50-251431C2F245}">
      <dsp:nvSpPr>
        <dsp:cNvPr id="0" name=""/>
        <dsp:cNvSpPr/>
      </dsp:nvSpPr>
      <dsp:spPr>
        <a:xfrm>
          <a:off x="725830" y="0"/>
          <a:ext cx="5638800" cy="5638800"/>
        </a:xfrm>
        <a:prstGeom prst="triangle">
          <a:avLst/>
        </a:prstGeom>
        <a:solidFill>
          <a:schemeClr val="accent6">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AB64DB-052A-4348-B3ED-95FC050F3C38}">
      <dsp:nvSpPr>
        <dsp:cNvPr id="0" name=""/>
        <dsp:cNvSpPr/>
      </dsp:nvSpPr>
      <dsp:spPr>
        <a:xfrm>
          <a:off x="3356613" y="566908"/>
          <a:ext cx="4034784" cy="667404"/>
        </a:xfrm>
        <a:prstGeom prst="roundRect">
          <a:avLst/>
        </a:prstGeom>
        <a:solidFill>
          <a:schemeClr val="lt1">
            <a:alpha val="90000"/>
            <a:hueOff val="0"/>
            <a:satOff val="0"/>
            <a:lumOff val="0"/>
            <a:alphaOff val="0"/>
          </a:schemeClr>
        </a:solidFill>
        <a:ln w="25400" cap="flat" cmpd="sng" algn="ctr">
          <a:solidFill>
            <a:schemeClr val="accent6">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Occupant must be a Minnesota Resident</a:t>
          </a:r>
        </a:p>
      </dsp:txBody>
      <dsp:txXfrm>
        <a:off x="3389193" y="599488"/>
        <a:ext cx="3969624" cy="602244"/>
      </dsp:txXfrm>
    </dsp:sp>
    <dsp:sp modelId="{E42F90EC-F248-4E1B-89B2-752FC3576E84}">
      <dsp:nvSpPr>
        <dsp:cNvPr id="0" name=""/>
        <dsp:cNvSpPr/>
      </dsp:nvSpPr>
      <dsp:spPr>
        <a:xfrm>
          <a:off x="3316608" y="1317739"/>
          <a:ext cx="4114795" cy="667404"/>
        </a:xfrm>
        <a:prstGeom prst="roundRect">
          <a:avLst/>
        </a:prstGeom>
        <a:solidFill>
          <a:schemeClr val="lt1">
            <a:alpha val="90000"/>
            <a:hueOff val="0"/>
            <a:satOff val="0"/>
            <a:lumOff val="0"/>
            <a:alphaOff val="0"/>
          </a:schemeClr>
        </a:solidFill>
        <a:ln w="25400" cap="flat" cmpd="sng" algn="ctr">
          <a:solidFill>
            <a:schemeClr val="accent6">
              <a:shade val="50000"/>
              <a:hueOff val="-16626"/>
              <a:satOff val="-2280"/>
              <a:lumOff val="139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Occupant can be a relative to the owner/grantor</a:t>
          </a:r>
        </a:p>
      </dsp:txBody>
      <dsp:txXfrm>
        <a:off x="3349188" y="1350319"/>
        <a:ext cx="4049635" cy="602244"/>
      </dsp:txXfrm>
    </dsp:sp>
    <dsp:sp modelId="{466B894F-5019-49E2-89CA-E8182F4981A3}">
      <dsp:nvSpPr>
        <dsp:cNvPr id="0" name=""/>
        <dsp:cNvSpPr/>
      </dsp:nvSpPr>
      <dsp:spPr>
        <a:xfrm>
          <a:off x="3316608" y="2068569"/>
          <a:ext cx="4114795" cy="667404"/>
        </a:xfrm>
        <a:prstGeom prst="roundRect">
          <a:avLst/>
        </a:prstGeom>
        <a:solidFill>
          <a:schemeClr val="lt1">
            <a:alpha val="90000"/>
            <a:hueOff val="0"/>
            <a:satOff val="0"/>
            <a:lumOff val="0"/>
            <a:alphaOff val="0"/>
          </a:schemeClr>
        </a:solidFill>
        <a:ln w="25400" cap="flat" cmpd="sng" algn="ctr">
          <a:solidFill>
            <a:schemeClr val="accent6">
              <a:shade val="50000"/>
              <a:hueOff val="-33252"/>
              <a:satOff val="-4560"/>
              <a:lumOff val="278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Requirements for occupied ag homestead are minimal</a:t>
          </a:r>
        </a:p>
      </dsp:txBody>
      <dsp:txXfrm>
        <a:off x="3349188" y="2101149"/>
        <a:ext cx="4049635" cy="602244"/>
      </dsp:txXfrm>
    </dsp:sp>
    <dsp:sp modelId="{48C02C3D-7426-4389-B904-4E8EBAFCF5C6}">
      <dsp:nvSpPr>
        <dsp:cNvPr id="0" name=""/>
        <dsp:cNvSpPr/>
      </dsp:nvSpPr>
      <dsp:spPr>
        <a:xfrm>
          <a:off x="3316608" y="2819400"/>
          <a:ext cx="4114795" cy="667404"/>
        </a:xfrm>
        <a:prstGeom prst="roundRect">
          <a:avLst/>
        </a:prstGeom>
        <a:solidFill>
          <a:schemeClr val="lt1">
            <a:alpha val="90000"/>
            <a:hueOff val="0"/>
            <a:satOff val="0"/>
            <a:lumOff val="0"/>
            <a:alphaOff val="0"/>
          </a:schemeClr>
        </a:solidFill>
        <a:ln w="25400" cap="flat" cmpd="sng" algn="ctr">
          <a:solidFill>
            <a:schemeClr val="accent6">
              <a:shade val="50000"/>
              <a:hueOff val="-49878"/>
              <a:satOff val="-6840"/>
              <a:lumOff val="417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Occupant cannot claim another ag homestead </a:t>
          </a:r>
        </a:p>
      </dsp:txBody>
      <dsp:txXfrm>
        <a:off x="3349188" y="2851980"/>
        <a:ext cx="4049635" cy="602244"/>
      </dsp:txXfrm>
    </dsp:sp>
    <dsp:sp modelId="{939CE850-E25E-453B-8178-1ECD3FE6D13A}">
      <dsp:nvSpPr>
        <dsp:cNvPr id="0" name=""/>
        <dsp:cNvSpPr/>
      </dsp:nvSpPr>
      <dsp:spPr>
        <a:xfrm>
          <a:off x="3316608" y="3570230"/>
          <a:ext cx="4114795" cy="667404"/>
        </a:xfrm>
        <a:prstGeom prst="roundRect">
          <a:avLst/>
        </a:prstGeom>
        <a:solidFill>
          <a:schemeClr val="lt1">
            <a:alpha val="90000"/>
            <a:hueOff val="0"/>
            <a:satOff val="0"/>
            <a:lumOff val="0"/>
            <a:alphaOff val="0"/>
          </a:schemeClr>
        </a:solidFill>
        <a:ln w="25400" cap="flat" cmpd="sng" algn="ctr">
          <a:solidFill>
            <a:schemeClr val="accent6">
              <a:shade val="50000"/>
              <a:hueOff val="-33252"/>
              <a:satOff val="-4560"/>
              <a:lumOff val="278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If relative, only one per family</a:t>
          </a:r>
        </a:p>
      </dsp:txBody>
      <dsp:txXfrm>
        <a:off x="3349188" y="3602810"/>
        <a:ext cx="4049635" cy="602244"/>
      </dsp:txXfrm>
    </dsp:sp>
    <dsp:sp modelId="{4ECEDFC8-CC16-44F4-958E-B134EBE6B365}">
      <dsp:nvSpPr>
        <dsp:cNvPr id="0" name=""/>
        <dsp:cNvSpPr/>
      </dsp:nvSpPr>
      <dsp:spPr>
        <a:xfrm>
          <a:off x="3316608" y="4321060"/>
          <a:ext cx="4114795" cy="667404"/>
        </a:xfrm>
        <a:prstGeom prst="roundRect">
          <a:avLst/>
        </a:prstGeom>
        <a:solidFill>
          <a:schemeClr val="lt1">
            <a:alpha val="90000"/>
            <a:hueOff val="0"/>
            <a:satOff val="0"/>
            <a:lumOff val="0"/>
            <a:alphaOff val="0"/>
          </a:schemeClr>
        </a:solidFill>
        <a:ln w="25400" cap="flat" cmpd="sng" algn="ctr">
          <a:solidFill>
            <a:schemeClr val="accent6">
              <a:shade val="50000"/>
              <a:hueOff val="-16626"/>
              <a:satOff val="-2280"/>
              <a:lumOff val="139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Not occupied = special agricultural homestead</a:t>
          </a:r>
        </a:p>
      </dsp:txBody>
      <dsp:txXfrm>
        <a:off x="3349188" y="4353640"/>
        <a:ext cx="4049635" cy="602244"/>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FEED77-A110-47E4-BE37-837CEB319E29}" type="datetimeFigureOut">
              <a:rPr lang="en-US" smtClean="0"/>
              <a:t>5/19/2022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73E437-CFC0-4FEC-97AA-543818D62858}" type="slidenum">
              <a:rPr lang="en-US" smtClean="0"/>
              <a:t>‹#›</a:t>
            </a:fld>
            <a:endParaRPr lang="en-US"/>
          </a:p>
        </p:txBody>
      </p:sp>
    </p:spTree>
    <p:extLst>
      <p:ext uri="{BB962C8B-B14F-4D97-AF65-F5344CB8AC3E}">
        <p14:creationId xmlns:p14="http://schemas.microsoft.com/office/powerpoint/2010/main" val="2872718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focus will be 2a and 2b.</a:t>
            </a:r>
          </a:p>
        </p:txBody>
      </p:sp>
      <p:sp>
        <p:nvSpPr>
          <p:cNvPr id="4" name="Slide Number Placeholder 3"/>
          <p:cNvSpPr>
            <a:spLocks noGrp="1"/>
          </p:cNvSpPr>
          <p:nvPr>
            <p:ph type="sldNum" sz="quarter" idx="5"/>
          </p:nvPr>
        </p:nvSpPr>
        <p:spPr/>
        <p:txBody>
          <a:bodyPr/>
          <a:lstStyle/>
          <a:p>
            <a:fld id="{BD73E437-CFC0-4FEC-97AA-543818D62858}" type="slidenum">
              <a:rPr lang="en-US" smtClean="0"/>
              <a:t>2</a:t>
            </a:fld>
            <a:endParaRPr lang="en-US"/>
          </a:p>
        </p:txBody>
      </p:sp>
    </p:spTree>
    <p:extLst>
      <p:ext uri="{BB962C8B-B14F-4D97-AF65-F5344CB8AC3E}">
        <p14:creationId xmlns:p14="http://schemas.microsoft.com/office/powerpoint/2010/main" val="2260085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6.78 tillable only</a:t>
            </a:r>
          </a:p>
          <a:p>
            <a:endParaRPr lang="en-US" dirty="0"/>
          </a:p>
          <a:p>
            <a:r>
              <a:rPr lang="en-US" dirty="0"/>
              <a:t>We have as split class – they sell product out of part of one building</a:t>
            </a:r>
          </a:p>
        </p:txBody>
      </p:sp>
      <p:sp>
        <p:nvSpPr>
          <p:cNvPr id="4" name="Slide Number Placeholder 3"/>
          <p:cNvSpPr>
            <a:spLocks noGrp="1"/>
          </p:cNvSpPr>
          <p:nvPr>
            <p:ph type="sldNum" sz="quarter" idx="5"/>
          </p:nvPr>
        </p:nvSpPr>
        <p:spPr/>
        <p:txBody>
          <a:bodyPr/>
          <a:lstStyle/>
          <a:p>
            <a:fld id="{BD73E437-CFC0-4FEC-97AA-543818D62858}" type="slidenum">
              <a:rPr lang="en-US" smtClean="0"/>
              <a:t>31</a:t>
            </a:fld>
            <a:endParaRPr lang="en-US"/>
          </a:p>
        </p:txBody>
      </p:sp>
    </p:spTree>
    <p:extLst>
      <p:ext uri="{BB962C8B-B14F-4D97-AF65-F5344CB8AC3E}">
        <p14:creationId xmlns:p14="http://schemas.microsoft.com/office/powerpoint/2010/main" val="2219971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73E437-CFC0-4FEC-97AA-543818D62858}" type="slidenum">
              <a:rPr lang="en-US" smtClean="0"/>
              <a:t>32</a:t>
            </a:fld>
            <a:endParaRPr lang="en-US"/>
          </a:p>
        </p:txBody>
      </p:sp>
    </p:spTree>
    <p:extLst>
      <p:ext uri="{BB962C8B-B14F-4D97-AF65-F5344CB8AC3E}">
        <p14:creationId xmlns:p14="http://schemas.microsoft.com/office/powerpoint/2010/main" val="841851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3"/>
            <a:r>
              <a:rPr lang="en-US" dirty="0"/>
              <a:t>Game Birds require 4 conditions </a:t>
            </a:r>
          </a:p>
          <a:p>
            <a:pPr lvl="4"/>
            <a:r>
              <a:rPr lang="en-US" dirty="0"/>
              <a:t>Production must take place on a game farm licensed under section 97A.105</a:t>
            </a:r>
          </a:p>
          <a:p>
            <a:pPr lvl="4"/>
            <a:r>
              <a:rPr lang="en-US" dirty="0"/>
              <a:t>Farm must produce at least 500 birds annually</a:t>
            </a:r>
          </a:p>
          <a:p>
            <a:pPr lvl="4"/>
            <a:r>
              <a:rPr lang="en-US" dirty="0"/>
              <a:t>Owner must provide the assessor annual report</a:t>
            </a:r>
          </a:p>
          <a:p>
            <a:pPr lvl="4"/>
            <a:r>
              <a:rPr lang="en-US" dirty="0"/>
              <a:t>Owner must provide schedule F to the assessor</a:t>
            </a:r>
          </a:p>
          <a:p>
            <a:endParaRPr lang="en-US" dirty="0"/>
          </a:p>
        </p:txBody>
      </p:sp>
      <p:sp>
        <p:nvSpPr>
          <p:cNvPr id="4" name="Slide Number Placeholder 3"/>
          <p:cNvSpPr>
            <a:spLocks noGrp="1"/>
          </p:cNvSpPr>
          <p:nvPr>
            <p:ph type="sldNum" sz="quarter" idx="5"/>
          </p:nvPr>
        </p:nvSpPr>
        <p:spPr/>
        <p:txBody>
          <a:bodyPr/>
          <a:lstStyle/>
          <a:p>
            <a:fld id="{BD73E437-CFC0-4FEC-97AA-543818D62858}" type="slidenum">
              <a:rPr lang="en-US" smtClean="0"/>
              <a:t>33</a:t>
            </a:fld>
            <a:endParaRPr lang="en-US"/>
          </a:p>
        </p:txBody>
      </p:sp>
    </p:spTree>
    <p:extLst>
      <p:ext uri="{BB962C8B-B14F-4D97-AF65-F5344CB8AC3E}">
        <p14:creationId xmlns:p14="http://schemas.microsoft.com/office/powerpoint/2010/main" val="3189778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73E437-CFC0-4FEC-97AA-543818D62858}" type="slidenum">
              <a:rPr lang="en-US" smtClean="0"/>
              <a:t>34</a:t>
            </a:fld>
            <a:endParaRPr lang="en-US"/>
          </a:p>
        </p:txBody>
      </p:sp>
    </p:spTree>
    <p:extLst>
      <p:ext uri="{BB962C8B-B14F-4D97-AF65-F5344CB8AC3E}">
        <p14:creationId xmlns:p14="http://schemas.microsoft.com/office/powerpoint/2010/main" val="1021884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3"/>
            <a:r>
              <a:rPr lang="en-US" sz="1400" dirty="0"/>
              <a:t>Aquatic Farm – facility used for purpose of culturing private aquatic life in artificial ponds, vats, tanks, raceways and other indoor or outdoor facilities or fish hatcheries licensed under section 97C.211</a:t>
            </a:r>
          </a:p>
          <a:p>
            <a:pPr lvl="3"/>
            <a:r>
              <a:rPr lang="en-US" sz="1400" dirty="0"/>
              <a:t>Fish, Shellfish, Mollusks, Crustaceans, Turtles ..</a:t>
            </a:r>
          </a:p>
          <a:p>
            <a:endParaRPr lang="en-US" dirty="0"/>
          </a:p>
        </p:txBody>
      </p:sp>
      <p:sp>
        <p:nvSpPr>
          <p:cNvPr id="4" name="Slide Number Placeholder 3"/>
          <p:cNvSpPr>
            <a:spLocks noGrp="1"/>
          </p:cNvSpPr>
          <p:nvPr>
            <p:ph type="sldNum" sz="quarter" idx="5"/>
          </p:nvPr>
        </p:nvSpPr>
        <p:spPr/>
        <p:txBody>
          <a:bodyPr/>
          <a:lstStyle/>
          <a:p>
            <a:fld id="{BD73E437-CFC0-4FEC-97AA-543818D62858}" type="slidenum">
              <a:rPr lang="en-US" smtClean="0"/>
              <a:t>35</a:t>
            </a:fld>
            <a:endParaRPr lang="en-US"/>
          </a:p>
        </p:txBody>
      </p:sp>
    </p:spTree>
    <p:extLst>
      <p:ext uri="{BB962C8B-B14F-4D97-AF65-F5344CB8AC3E}">
        <p14:creationId xmlns:p14="http://schemas.microsoft.com/office/powerpoint/2010/main" val="891012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Impractical to separate</a:t>
            </a:r>
          </a:p>
        </p:txBody>
      </p:sp>
      <p:sp>
        <p:nvSpPr>
          <p:cNvPr id="4" name="Slide Number Placeholder 3"/>
          <p:cNvSpPr>
            <a:spLocks noGrp="1"/>
          </p:cNvSpPr>
          <p:nvPr>
            <p:ph type="sldNum" sz="quarter" idx="5"/>
          </p:nvPr>
        </p:nvSpPr>
        <p:spPr/>
        <p:txBody>
          <a:bodyPr/>
          <a:lstStyle/>
          <a:p>
            <a:fld id="{BD73E437-CFC0-4FEC-97AA-543818D62858}" type="slidenum">
              <a:rPr lang="en-US" smtClean="0"/>
              <a:t>48</a:t>
            </a:fld>
            <a:endParaRPr lang="en-US"/>
          </a:p>
        </p:txBody>
      </p:sp>
    </p:spTree>
    <p:extLst>
      <p:ext uri="{BB962C8B-B14F-4D97-AF65-F5344CB8AC3E}">
        <p14:creationId xmlns:p14="http://schemas.microsoft.com/office/powerpoint/2010/main" val="3510503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Impractical to separate</a:t>
            </a:r>
          </a:p>
          <a:p>
            <a:endParaRPr lang="en-US" dirty="0"/>
          </a:p>
        </p:txBody>
      </p:sp>
      <p:sp>
        <p:nvSpPr>
          <p:cNvPr id="4" name="Slide Number Placeholder 3"/>
          <p:cNvSpPr>
            <a:spLocks noGrp="1"/>
          </p:cNvSpPr>
          <p:nvPr>
            <p:ph type="sldNum" sz="quarter" idx="5"/>
          </p:nvPr>
        </p:nvSpPr>
        <p:spPr/>
        <p:txBody>
          <a:bodyPr/>
          <a:lstStyle/>
          <a:p>
            <a:fld id="{BD73E437-CFC0-4FEC-97AA-543818D62858}" type="slidenum">
              <a:rPr lang="en-US" smtClean="0"/>
              <a:t>50</a:t>
            </a:fld>
            <a:endParaRPr lang="en-US"/>
          </a:p>
        </p:txBody>
      </p:sp>
    </p:spTree>
    <p:extLst>
      <p:ext uri="{BB962C8B-B14F-4D97-AF65-F5344CB8AC3E}">
        <p14:creationId xmlns:p14="http://schemas.microsoft.com/office/powerpoint/2010/main" val="4220738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would have the rocks as impractical to separate but we would separate the woods.</a:t>
            </a:r>
          </a:p>
        </p:txBody>
      </p:sp>
      <p:sp>
        <p:nvSpPr>
          <p:cNvPr id="4" name="Slide Number Placeholder 3"/>
          <p:cNvSpPr>
            <a:spLocks noGrp="1"/>
          </p:cNvSpPr>
          <p:nvPr>
            <p:ph type="sldNum" sz="quarter" idx="5"/>
          </p:nvPr>
        </p:nvSpPr>
        <p:spPr/>
        <p:txBody>
          <a:bodyPr/>
          <a:lstStyle/>
          <a:p>
            <a:fld id="{BD73E437-CFC0-4FEC-97AA-543818D62858}" type="slidenum">
              <a:rPr lang="en-US" smtClean="0"/>
              <a:t>52</a:t>
            </a:fld>
            <a:endParaRPr lang="en-US"/>
          </a:p>
        </p:txBody>
      </p:sp>
    </p:spTree>
    <p:extLst>
      <p:ext uri="{BB962C8B-B14F-4D97-AF65-F5344CB8AC3E}">
        <p14:creationId xmlns:p14="http://schemas.microsoft.com/office/powerpoint/2010/main" val="1826937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page 26 in manual for reference</a:t>
            </a:r>
          </a:p>
          <a:p>
            <a:endParaRPr lang="en-US" dirty="0"/>
          </a:p>
        </p:txBody>
      </p:sp>
      <p:sp>
        <p:nvSpPr>
          <p:cNvPr id="4" name="Slide Number Placeholder 3"/>
          <p:cNvSpPr>
            <a:spLocks noGrp="1"/>
          </p:cNvSpPr>
          <p:nvPr>
            <p:ph type="sldNum" sz="quarter" idx="5"/>
          </p:nvPr>
        </p:nvSpPr>
        <p:spPr/>
        <p:txBody>
          <a:bodyPr/>
          <a:lstStyle/>
          <a:p>
            <a:fld id="{BD73E437-CFC0-4FEC-97AA-543818D62858}" type="slidenum">
              <a:rPr lang="en-US" smtClean="0"/>
              <a:t>54</a:t>
            </a:fld>
            <a:endParaRPr lang="en-US"/>
          </a:p>
        </p:txBody>
      </p:sp>
    </p:spTree>
    <p:extLst>
      <p:ext uri="{BB962C8B-B14F-4D97-AF65-F5344CB8AC3E}">
        <p14:creationId xmlns:p14="http://schemas.microsoft.com/office/powerpoint/2010/main" val="8872129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Rented land and was ag</a:t>
            </a:r>
          </a:p>
          <a:p>
            <a:endParaRPr lang="en-US" dirty="0"/>
          </a:p>
          <a:p>
            <a:r>
              <a:rPr lang="en-US" dirty="0"/>
              <a:t>Now residential</a:t>
            </a:r>
          </a:p>
        </p:txBody>
      </p:sp>
      <p:sp>
        <p:nvSpPr>
          <p:cNvPr id="4" name="Slide Number Placeholder 3"/>
          <p:cNvSpPr>
            <a:spLocks noGrp="1"/>
          </p:cNvSpPr>
          <p:nvPr>
            <p:ph type="sldNum" sz="quarter" idx="5"/>
          </p:nvPr>
        </p:nvSpPr>
        <p:spPr/>
        <p:txBody>
          <a:bodyPr/>
          <a:lstStyle/>
          <a:p>
            <a:fld id="{BD73E437-CFC0-4FEC-97AA-543818D62858}" type="slidenum">
              <a:rPr lang="en-US" smtClean="0"/>
              <a:t>58</a:t>
            </a:fld>
            <a:endParaRPr lang="en-US"/>
          </a:p>
        </p:txBody>
      </p:sp>
    </p:spTree>
    <p:extLst>
      <p:ext uri="{BB962C8B-B14F-4D97-AF65-F5344CB8AC3E}">
        <p14:creationId xmlns:p14="http://schemas.microsoft.com/office/powerpoint/2010/main" val="468424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 RIM – CRP or similar </a:t>
            </a:r>
          </a:p>
          <a:p>
            <a:pPr lvl="1"/>
            <a:r>
              <a:rPr lang="en-US" dirty="0"/>
              <a:t>Land must be classified as agricultural since 2002 assessment or,</a:t>
            </a:r>
          </a:p>
          <a:p>
            <a:pPr lvl="1"/>
            <a:r>
              <a:rPr lang="en-US" dirty="0"/>
              <a:t>In the year prior to its enrollment in the conservation program</a:t>
            </a:r>
          </a:p>
          <a:p>
            <a:pPr lvl="1"/>
            <a:r>
              <a:rPr lang="en-US" dirty="0"/>
              <a:t>New – up to three acres of land used to provide environment benefits</a:t>
            </a:r>
          </a:p>
          <a:p>
            <a:pPr lvl="2"/>
            <a:r>
              <a:rPr lang="en-US" dirty="0"/>
              <a:t>Buffer strips, old growth forest restoration or retention or retention ponds</a:t>
            </a:r>
          </a:p>
          <a:p>
            <a:endParaRPr lang="en-US" dirty="0"/>
          </a:p>
        </p:txBody>
      </p:sp>
      <p:sp>
        <p:nvSpPr>
          <p:cNvPr id="4" name="Slide Number Placeholder 3"/>
          <p:cNvSpPr>
            <a:spLocks noGrp="1"/>
          </p:cNvSpPr>
          <p:nvPr>
            <p:ph type="sldNum" sz="quarter" idx="5"/>
          </p:nvPr>
        </p:nvSpPr>
        <p:spPr/>
        <p:txBody>
          <a:bodyPr/>
          <a:lstStyle/>
          <a:p>
            <a:fld id="{BD73E437-CFC0-4FEC-97AA-543818D62858}" type="slidenum">
              <a:rPr lang="en-US" smtClean="0"/>
              <a:t>4</a:t>
            </a:fld>
            <a:endParaRPr lang="en-US"/>
          </a:p>
        </p:txBody>
      </p:sp>
    </p:spTree>
    <p:extLst>
      <p:ext uri="{BB962C8B-B14F-4D97-AF65-F5344CB8AC3E}">
        <p14:creationId xmlns:p14="http://schemas.microsoft.com/office/powerpoint/2010/main" val="20701059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Dairy operation</a:t>
            </a:r>
          </a:p>
        </p:txBody>
      </p:sp>
      <p:sp>
        <p:nvSpPr>
          <p:cNvPr id="4" name="Slide Number Placeholder 3"/>
          <p:cNvSpPr>
            <a:spLocks noGrp="1"/>
          </p:cNvSpPr>
          <p:nvPr>
            <p:ph type="sldNum" sz="quarter" idx="5"/>
          </p:nvPr>
        </p:nvSpPr>
        <p:spPr/>
        <p:txBody>
          <a:bodyPr/>
          <a:lstStyle/>
          <a:p>
            <a:fld id="{BD73E437-CFC0-4FEC-97AA-543818D62858}" type="slidenum">
              <a:rPr lang="en-US" smtClean="0"/>
              <a:t>59</a:t>
            </a:fld>
            <a:endParaRPr lang="en-US"/>
          </a:p>
        </p:txBody>
      </p:sp>
    </p:spTree>
    <p:extLst>
      <p:ext uri="{BB962C8B-B14F-4D97-AF65-F5344CB8AC3E}">
        <p14:creationId xmlns:p14="http://schemas.microsoft.com/office/powerpoint/2010/main" val="33626916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Agricultural – as long as it is his own equipment in the shed</a:t>
            </a:r>
          </a:p>
        </p:txBody>
      </p:sp>
      <p:sp>
        <p:nvSpPr>
          <p:cNvPr id="4" name="Slide Number Placeholder 3"/>
          <p:cNvSpPr>
            <a:spLocks noGrp="1"/>
          </p:cNvSpPr>
          <p:nvPr>
            <p:ph type="sldNum" sz="quarter" idx="5"/>
          </p:nvPr>
        </p:nvSpPr>
        <p:spPr/>
        <p:txBody>
          <a:bodyPr/>
          <a:lstStyle/>
          <a:p>
            <a:fld id="{BD73E437-CFC0-4FEC-97AA-543818D62858}" type="slidenum">
              <a:rPr lang="en-US" smtClean="0"/>
              <a:t>65</a:t>
            </a:fld>
            <a:endParaRPr lang="en-US"/>
          </a:p>
        </p:txBody>
      </p:sp>
    </p:spTree>
    <p:extLst>
      <p:ext uri="{BB962C8B-B14F-4D97-AF65-F5344CB8AC3E}">
        <p14:creationId xmlns:p14="http://schemas.microsoft.com/office/powerpoint/2010/main" val="23546947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would have it intensive – they file schedule F and their gross income is significant.</a:t>
            </a:r>
          </a:p>
        </p:txBody>
      </p:sp>
      <p:sp>
        <p:nvSpPr>
          <p:cNvPr id="4" name="Slide Number Placeholder 3"/>
          <p:cNvSpPr>
            <a:spLocks noGrp="1"/>
          </p:cNvSpPr>
          <p:nvPr>
            <p:ph type="sldNum" sz="quarter" idx="5"/>
          </p:nvPr>
        </p:nvSpPr>
        <p:spPr/>
        <p:txBody>
          <a:bodyPr/>
          <a:lstStyle/>
          <a:p>
            <a:fld id="{BD73E437-CFC0-4FEC-97AA-543818D62858}" type="slidenum">
              <a:rPr lang="en-US" smtClean="0"/>
              <a:t>66</a:t>
            </a:fld>
            <a:endParaRPr lang="en-US"/>
          </a:p>
        </p:txBody>
      </p:sp>
    </p:spTree>
    <p:extLst>
      <p:ext uri="{BB962C8B-B14F-4D97-AF65-F5344CB8AC3E}">
        <p14:creationId xmlns:p14="http://schemas.microsoft.com/office/powerpoint/2010/main" val="25577970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would classify as ag but value as commercial – highest and best use</a:t>
            </a:r>
          </a:p>
        </p:txBody>
      </p:sp>
      <p:sp>
        <p:nvSpPr>
          <p:cNvPr id="4" name="Slide Number Placeholder 3"/>
          <p:cNvSpPr>
            <a:spLocks noGrp="1"/>
          </p:cNvSpPr>
          <p:nvPr>
            <p:ph type="sldNum" sz="quarter" idx="5"/>
          </p:nvPr>
        </p:nvSpPr>
        <p:spPr/>
        <p:txBody>
          <a:bodyPr/>
          <a:lstStyle/>
          <a:p>
            <a:fld id="{BD73E437-CFC0-4FEC-97AA-543818D62858}" type="slidenum">
              <a:rPr lang="en-US" smtClean="0"/>
              <a:t>67</a:t>
            </a:fld>
            <a:endParaRPr lang="en-US"/>
          </a:p>
        </p:txBody>
      </p:sp>
    </p:spTree>
    <p:extLst>
      <p:ext uri="{BB962C8B-B14F-4D97-AF65-F5344CB8AC3E}">
        <p14:creationId xmlns:p14="http://schemas.microsoft.com/office/powerpoint/2010/main" val="37095783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the property should be ag – since it is for his own use</a:t>
            </a:r>
          </a:p>
        </p:txBody>
      </p:sp>
      <p:sp>
        <p:nvSpPr>
          <p:cNvPr id="4" name="Slide Number Placeholder 3"/>
          <p:cNvSpPr>
            <a:spLocks noGrp="1"/>
          </p:cNvSpPr>
          <p:nvPr>
            <p:ph type="sldNum" sz="quarter" idx="5"/>
          </p:nvPr>
        </p:nvSpPr>
        <p:spPr/>
        <p:txBody>
          <a:bodyPr/>
          <a:lstStyle/>
          <a:p>
            <a:fld id="{BD73E437-CFC0-4FEC-97AA-543818D62858}" type="slidenum">
              <a:rPr lang="en-US" smtClean="0"/>
              <a:t>68</a:t>
            </a:fld>
            <a:endParaRPr lang="en-US"/>
          </a:p>
        </p:txBody>
      </p:sp>
    </p:spTree>
    <p:extLst>
      <p:ext uri="{BB962C8B-B14F-4D97-AF65-F5344CB8AC3E}">
        <p14:creationId xmlns:p14="http://schemas.microsoft.com/office/powerpoint/2010/main" val="10410540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73E437-CFC0-4FEC-97AA-543818D62858}" type="slidenum">
              <a:rPr lang="en-US" smtClean="0"/>
              <a:t>69</a:t>
            </a:fld>
            <a:endParaRPr lang="en-US"/>
          </a:p>
        </p:txBody>
      </p:sp>
    </p:spTree>
    <p:extLst>
      <p:ext uri="{BB962C8B-B14F-4D97-AF65-F5344CB8AC3E}">
        <p14:creationId xmlns:p14="http://schemas.microsoft.com/office/powerpoint/2010/main" val="25244394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73E437-CFC0-4FEC-97AA-543818D62858}" type="slidenum">
              <a:rPr lang="en-US" smtClean="0"/>
              <a:t>91</a:t>
            </a:fld>
            <a:endParaRPr lang="en-US"/>
          </a:p>
        </p:txBody>
      </p:sp>
    </p:spTree>
    <p:extLst>
      <p:ext uri="{BB962C8B-B14F-4D97-AF65-F5344CB8AC3E}">
        <p14:creationId xmlns:p14="http://schemas.microsoft.com/office/powerpoint/2010/main" val="1851835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200" dirty="0"/>
              <a:t>Livestock, dairy animals/products, poultry, furbearing animals, nursery, fruit and vegetables</a:t>
            </a:r>
          </a:p>
          <a:p>
            <a:pPr lvl="1"/>
            <a:r>
              <a:rPr lang="en-US" sz="2200" dirty="0"/>
              <a:t>Fish bred for sale and consumption</a:t>
            </a:r>
          </a:p>
          <a:p>
            <a:pPr lvl="1"/>
            <a:r>
              <a:rPr lang="en-US" sz="2200" dirty="0"/>
              <a:t>Game birds and waterfowl</a:t>
            </a:r>
          </a:p>
          <a:p>
            <a:pPr lvl="1"/>
            <a:r>
              <a:rPr lang="en-US" sz="2200" dirty="0"/>
              <a:t>Insects that are primary bred to be used as food for animals</a:t>
            </a:r>
          </a:p>
          <a:p>
            <a:pPr lvl="1"/>
            <a:r>
              <a:rPr lang="en-US" sz="2200" dirty="0"/>
              <a:t>Wild Animals – deer, elk, moose, ostriches, emus,, rheas, &amp; llamas</a:t>
            </a:r>
          </a:p>
          <a:p>
            <a:endParaRPr lang="en-US" dirty="0"/>
          </a:p>
        </p:txBody>
      </p:sp>
      <p:sp>
        <p:nvSpPr>
          <p:cNvPr id="4" name="Slide Number Placeholder 3"/>
          <p:cNvSpPr>
            <a:spLocks noGrp="1"/>
          </p:cNvSpPr>
          <p:nvPr>
            <p:ph type="sldNum" sz="quarter" idx="5"/>
          </p:nvPr>
        </p:nvSpPr>
        <p:spPr/>
        <p:txBody>
          <a:bodyPr/>
          <a:lstStyle/>
          <a:p>
            <a:fld id="{BD73E437-CFC0-4FEC-97AA-543818D62858}" type="slidenum">
              <a:rPr lang="en-US" smtClean="0"/>
              <a:t>5</a:t>
            </a:fld>
            <a:endParaRPr lang="en-US"/>
          </a:p>
        </p:txBody>
      </p:sp>
    </p:spTree>
    <p:extLst>
      <p:ext uri="{BB962C8B-B14F-4D97-AF65-F5344CB8AC3E}">
        <p14:creationId xmlns:p14="http://schemas.microsoft.com/office/powerpoint/2010/main" val="4154654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example: site next to a lake may have a different value due to the influence of the water</a:t>
            </a:r>
            <a:endParaRPr lang="en-US" dirty="0"/>
          </a:p>
        </p:txBody>
      </p:sp>
      <p:sp>
        <p:nvSpPr>
          <p:cNvPr id="4" name="Slide Number Placeholder 3"/>
          <p:cNvSpPr>
            <a:spLocks noGrp="1"/>
          </p:cNvSpPr>
          <p:nvPr>
            <p:ph type="sldNum" sz="quarter" idx="5"/>
          </p:nvPr>
        </p:nvSpPr>
        <p:spPr/>
        <p:txBody>
          <a:bodyPr/>
          <a:lstStyle/>
          <a:p>
            <a:fld id="{1F84BFA7-76C5-48D9-86AE-E26A80877B73}" type="slidenum">
              <a:rPr lang="en-US" smtClean="0"/>
              <a:t>6</a:t>
            </a:fld>
            <a:endParaRPr lang="en-US"/>
          </a:p>
        </p:txBody>
      </p:sp>
    </p:spTree>
    <p:extLst>
      <p:ext uri="{BB962C8B-B14F-4D97-AF65-F5344CB8AC3E}">
        <p14:creationId xmlns:p14="http://schemas.microsoft.com/office/powerpoint/2010/main" val="4064782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Store located on farm dedicated to selling product (ex. Cheese) is commercial class</a:t>
            </a:r>
          </a:p>
          <a:p>
            <a:pPr lvl="2"/>
            <a:r>
              <a:rPr lang="en-US" dirty="0"/>
              <a:t>1</a:t>
            </a:r>
            <a:r>
              <a:rPr lang="en-US" baseline="30000" dirty="0"/>
              <a:t>st</a:t>
            </a:r>
            <a:r>
              <a:rPr lang="en-US" dirty="0"/>
              <a:t> bullet Ex. Building that houses maple syrup evaporator to produce product for sale</a:t>
            </a:r>
          </a:p>
          <a:p>
            <a:pPr lvl="2"/>
            <a:r>
              <a:rPr lang="en-US" dirty="0"/>
              <a:t>2</a:t>
            </a:r>
            <a:r>
              <a:rPr lang="en-US" baseline="30000" dirty="0"/>
              <a:t>nd</a:t>
            </a:r>
            <a:r>
              <a:rPr lang="en-US" dirty="0"/>
              <a:t> bullet Ex. Room where animal feed is bagged for later sale</a:t>
            </a:r>
          </a:p>
          <a:p>
            <a:pPr lvl="2"/>
            <a:r>
              <a:rPr lang="en-US" dirty="0"/>
              <a:t>3</a:t>
            </a:r>
            <a:r>
              <a:rPr lang="en-US" baseline="30000" dirty="0"/>
              <a:t>rd</a:t>
            </a:r>
            <a:r>
              <a:rPr lang="en-US" dirty="0"/>
              <a:t>  bullet Ex. Building stores seed to sell to farmers</a:t>
            </a:r>
          </a:p>
          <a:p>
            <a:pPr lvl="2"/>
            <a:r>
              <a:rPr lang="en-US" dirty="0"/>
              <a:t>3</a:t>
            </a:r>
            <a:r>
              <a:rPr lang="en-US" baseline="30000" dirty="0"/>
              <a:t>rd</a:t>
            </a:r>
            <a:r>
              <a:rPr lang="en-US" dirty="0"/>
              <a:t> bullet Ex. Walk-in cooler that stores process meat for later sale even if on the farm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4</a:t>
            </a:r>
            <a:r>
              <a:rPr lang="en-US" baseline="30000" dirty="0"/>
              <a:t>th</a:t>
            </a:r>
            <a:r>
              <a:rPr lang="en-US" dirty="0"/>
              <a:t> bullet Ex. Office used for the selling of seed</a:t>
            </a:r>
          </a:p>
          <a:p>
            <a:endParaRPr lang="en-US" dirty="0"/>
          </a:p>
        </p:txBody>
      </p:sp>
      <p:sp>
        <p:nvSpPr>
          <p:cNvPr id="4" name="Slide Number Placeholder 3"/>
          <p:cNvSpPr>
            <a:spLocks noGrp="1"/>
          </p:cNvSpPr>
          <p:nvPr>
            <p:ph type="sldNum" sz="quarter" idx="5"/>
          </p:nvPr>
        </p:nvSpPr>
        <p:spPr/>
        <p:txBody>
          <a:bodyPr/>
          <a:lstStyle/>
          <a:p>
            <a:fld id="{BD73E437-CFC0-4FEC-97AA-543818D62858}" type="slidenum">
              <a:rPr lang="en-US" smtClean="0"/>
              <a:t>14</a:t>
            </a:fld>
            <a:endParaRPr lang="en-US"/>
          </a:p>
        </p:txBody>
      </p:sp>
    </p:spTree>
    <p:extLst>
      <p:ext uri="{BB962C8B-B14F-4D97-AF65-F5344CB8AC3E}">
        <p14:creationId xmlns:p14="http://schemas.microsoft.com/office/powerpoint/2010/main" val="2048974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Example – </a:t>
            </a:r>
          </a:p>
          <a:p>
            <a:r>
              <a:rPr lang="en-US" dirty="0"/>
              <a:t>Appraiser Charlene in Green County granted Ag class to a property that typically has 4-6 Hereford beef cattle pastured on 15 acres. </a:t>
            </a:r>
          </a:p>
          <a:p>
            <a:r>
              <a:rPr lang="en-US" dirty="0"/>
              <a:t>Appraiser Millie in the same County denied Ag class for a property in a different township that has 10 Holstein steers pastured on 18 acres.</a:t>
            </a:r>
          </a:p>
          <a:p>
            <a:r>
              <a:rPr lang="en-US" dirty="0"/>
              <a:t>The property owner that was denied Ag class is upset. How should the County Assessor solve this problem?  </a:t>
            </a:r>
          </a:p>
          <a:p>
            <a:r>
              <a:rPr lang="en-US" dirty="0"/>
              <a:t>What may happen if the inconsistency is not resolved?</a:t>
            </a:r>
          </a:p>
          <a:p>
            <a:endParaRPr lang="en-US" dirty="0"/>
          </a:p>
        </p:txBody>
      </p:sp>
      <p:sp>
        <p:nvSpPr>
          <p:cNvPr id="4" name="Slide Number Placeholder 3"/>
          <p:cNvSpPr>
            <a:spLocks noGrp="1"/>
          </p:cNvSpPr>
          <p:nvPr>
            <p:ph type="sldNum" sz="quarter" idx="5"/>
          </p:nvPr>
        </p:nvSpPr>
        <p:spPr/>
        <p:txBody>
          <a:bodyPr/>
          <a:lstStyle/>
          <a:p>
            <a:fld id="{BD73E437-CFC0-4FEC-97AA-543818D62858}" type="slidenum">
              <a:rPr lang="en-US" smtClean="0"/>
              <a:t>15</a:t>
            </a:fld>
            <a:endParaRPr lang="en-US"/>
          </a:p>
        </p:txBody>
      </p:sp>
    </p:spTree>
    <p:extLst>
      <p:ext uri="{BB962C8B-B14F-4D97-AF65-F5344CB8AC3E}">
        <p14:creationId xmlns:p14="http://schemas.microsoft.com/office/powerpoint/2010/main" val="3403589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require a schedule F or schedule E</a:t>
            </a:r>
          </a:p>
        </p:txBody>
      </p:sp>
      <p:sp>
        <p:nvSpPr>
          <p:cNvPr id="4" name="Slide Number Placeholder 3"/>
          <p:cNvSpPr>
            <a:spLocks noGrp="1"/>
          </p:cNvSpPr>
          <p:nvPr>
            <p:ph type="sldNum" sz="quarter" idx="5"/>
          </p:nvPr>
        </p:nvSpPr>
        <p:spPr/>
        <p:txBody>
          <a:bodyPr/>
          <a:lstStyle/>
          <a:p>
            <a:fld id="{1F84BFA7-76C5-48D9-86AE-E26A80877B73}" type="slidenum">
              <a:rPr lang="en-US" smtClean="0"/>
              <a:t>16</a:t>
            </a:fld>
            <a:endParaRPr lang="en-US"/>
          </a:p>
        </p:txBody>
      </p:sp>
    </p:spTree>
    <p:extLst>
      <p:ext uri="{BB962C8B-B14F-4D97-AF65-F5344CB8AC3E}">
        <p14:creationId xmlns:p14="http://schemas.microsoft.com/office/powerpoint/2010/main" val="2469855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2b rural must be adjacent – if property owner owns a 10 ac wooded area separate from his 2a land cannot tie into his 2a land</a:t>
            </a:r>
          </a:p>
          <a:p>
            <a:endParaRPr lang="en-US" dirty="0"/>
          </a:p>
          <a:p>
            <a:r>
              <a:rPr lang="en-US" dirty="0"/>
              <a:t>Contiguous means exactly the same ownership – one parcel in one name and the other in same name and an additional does not constitutes contiguous</a:t>
            </a:r>
          </a:p>
        </p:txBody>
      </p:sp>
      <p:sp>
        <p:nvSpPr>
          <p:cNvPr id="4" name="Slide Number Placeholder 3"/>
          <p:cNvSpPr>
            <a:spLocks noGrp="1"/>
          </p:cNvSpPr>
          <p:nvPr>
            <p:ph type="sldNum" sz="quarter" idx="5"/>
          </p:nvPr>
        </p:nvSpPr>
        <p:spPr/>
        <p:txBody>
          <a:bodyPr/>
          <a:lstStyle/>
          <a:p>
            <a:fld id="{BD73E437-CFC0-4FEC-97AA-543818D62858}" type="slidenum">
              <a:rPr lang="en-US" smtClean="0"/>
              <a:t>19</a:t>
            </a:fld>
            <a:endParaRPr lang="en-US"/>
          </a:p>
        </p:txBody>
      </p:sp>
    </p:spTree>
    <p:extLst>
      <p:ext uri="{BB962C8B-B14F-4D97-AF65-F5344CB8AC3E}">
        <p14:creationId xmlns:p14="http://schemas.microsoft.com/office/powerpoint/2010/main" val="3743726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Approximately 1.2 acres</a:t>
            </a:r>
          </a:p>
        </p:txBody>
      </p:sp>
      <p:sp>
        <p:nvSpPr>
          <p:cNvPr id="4" name="Slide Number Placeholder 3"/>
          <p:cNvSpPr>
            <a:spLocks noGrp="1"/>
          </p:cNvSpPr>
          <p:nvPr>
            <p:ph type="sldNum" sz="quarter" idx="5"/>
          </p:nvPr>
        </p:nvSpPr>
        <p:spPr/>
        <p:txBody>
          <a:bodyPr/>
          <a:lstStyle/>
          <a:p>
            <a:fld id="{BD73E437-CFC0-4FEC-97AA-543818D62858}" type="slidenum">
              <a:rPr lang="en-US" smtClean="0"/>
              <a:t>28</a:t>
            </a:fld>
            <a:endParaRPr lang="en-US"/>
          </a:p>
        </p:txBody>
      </p:sp>
    </p:spTree>
    <p:extLst>
      <p:ext uri="{BB962C8B-B14F-4D97-AF65-F5344CB8AC3E}">
        <p14:creationId xmlns:p14="http://schemas.microsoft.com/office/powerpoint/2010/main" val="749082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600200"/>
            <a:ext cx="8077200" cy="1676400"/>
          </a:xfrm>
          <a:prstGeom prst="rect">
            <a:avLst/>
          </a:prstGeom>
        </p:spPr>
        <p:txBody>
          <a:bodyPr anchor="b"/>
          <a:lstStyle>
            <a:lvl1pPr>
              <a:defRPr sz="5400">
                <a:ln>
                  <a:noFill/>
                </a:ln>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9144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Right Triangle 6"/>
          <p:cNvSpPr/>
          <p:nvPr userDrawn="1"/>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solidFill>
                <a:schemeClr val="tx1"/>
              </a:solidFill>
              <a:effectLst/>
              <a:latin typeface="Arial" panose="020B0604020202020204" pitchFamily="34" charset="0"/>
              <a:cs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rot="16200000">
            <a:off x="7551351" y="1645920"/>
            <a:ext cx="2438399" cy="365760"/>
          </a:xfrm>
          <a:prstGeom prst="rect">
            <a:avLst/>
          </a:prstGeom>
        </p:spPr>
        <p:txBody>
          <a:bodyPr/>
          <a:lstStyle/>
          <a:p>
            <a:fld id="{CA827EE1-140D-4E7B-8A5D-E942D5EF821B}" type="datetimeFigureOut">
              <a:rPr lang="en-US" smtClean="0"/>
              <a:t>5/19/2022</a:t>
            </a:fld>
            <a:endParaRPr lang="en-US"/>
          </a:p>
        </p:txBody>
      </p:sp>
      <p:sp>
        <p:nvSpPr>
          <p:cNvPr id="5" name="Footer Placeholder 4"/>
          <p:cNvSpPr>
            <a:spLocks noGrp="1"/>
          </p:cNvSpPr>
          <p:nvPr>
            <p:ph type="ftr" sz="quarter" idx="11"/>
          </p:nvPr>
        </p:nvSpPr>
        <p:spPr>
          <a:xfrm rot="16200000">
            <a:off x="7586910" y="4048760"/>
            <a:ext cx="2367281" cy="365760"/>
          </a:xfrm>
          <a:prstGeom prst="rect">
            <a:avLst/>
          </a:prstGeom>
        </p:spPr>
        <p:txBody>
          <a:bodyPr/>
          <a:lstStyle/>
          <a:p>
            <a:endParaRPr lang="en-US"/>
          </a:p>
        </p:txBody>
      </p:sp>
      <p:sp>
        <p:nvSpPr>
          <p:cNvPr id="6" name="Slide Number Placeholder 5"/>
          <p:cNvSpPr>
            <a:spLocks noGrp="1"/>
          </p:cNvSpPr>
          <p:nvPr>
            <p:ph type="sldNum" sz="quarter" idx="12"/>
          </p:nvPr>
        </p:nvSpPr>
        <p:spPr>
          <a:xfrm>
            <a:off x="8531788" y="5648960"/>
            <a:ext cx="548640" cy="396240"/>
          </a:xfrm>
          <a:prstGeom prst="bracketPair">
            <a:avLst>
              <a:gd name="adj" fmla="val 17949"/>
            </a:avLst>
          </a:prstGeom>
        </p:spPr>
        <p:txBody>
          <a:bodyPr/>
          <a:lstStyle/>
          <a:p>
            <a:fld id="{7D568A63-BB2E-44CA-81CB-8C18FF0D215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a:prstGeom prst="rect">
            <a:avLst/>
          </a:prstGeo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rot="16200000">
            <a:off x="7551351" y="1645920"/>
            <a:ext cx="2438399" cy="365760"/>
          </a:xfrm>
          <a:prstGeom prst="rect">
            <a:avLst/>
          </a:prstGeom>
        </p:spPr>
        <p:txBody>
          <a:bodyPr/>
          <a:lstStyle/>
          <a:p>
            <a:fld id="{CA827EE1-140D-4E7B-8A5D-E942D5EF821B}" type="datetimeFigureOut">
              <a:rPr lang="en-US" smtClean="0"/>
              <a:t>5/19/2022</a:t>
            </a:fld>
            <a:endParaRPr lang="en-US"/>
          </a:p>
        </p:txBody>
      </p:sp>
      <p:sp>
        <p:nvSpPr>
          <p:cNvPr id="5" name="Footer Placeholder 4"/>
          <p:cNvSpPr>
            <a:spLocks noGrp="1"/>
          </p:cNvSpPr>
          <p:nvPr>
            <p:ph type="ftr" sz="quarter" idx="11"/>
          </p:nvPr>
        </p:nvSpPr>
        <p:spPr>
          <a:xfrm rot="16200000">
            <a:off x="7586910" y="4048760"/>
            <a:ext cx="2367281" cy="365760"/>
          </a:xfrm>
          <a:prstGeom prst="rect">
            <a:avLst/>
          </a:prstGeom>
        </p:spPr>
        <p:txBody>
          <a:bodyPr/>
          <a:lstStyle/>
          <a:p>
            <a:endParaRPr lang="en-US"/>
          </a:p>
        </p:txBody>
      </p:sp>
      <p:sp>
        <p:nvSpPr>
          <p:cNvPr id="6" name="Slide Number Placeholder 5"/>
          <p:cNvSpPr>
            <a:spLocks noGrp="1"/>
          </p:cNvSpPr>
          <p:nvPr>
            <p:ph type="sldNum" sz="quarter" idx="12"/>
          </p:nvPr>
        </p:nvSpPr>
        <p:spPr>
          <a:xfrm>
            <a:off x="8531788" y="5648960"/>
            <a:ext cx="548640" cy="396240"/>
          </a:xfrm>
          <a:prstGeom prst="bracketPair">
            <a:avLst>
              <a:gd name="adj" fmla="val 17949"/>
            </a:avLst>
          </a:prstGeom>
        </p:spPr>
        <p:txBody>
          <a:bodyPr/>
          <a:lstStyle/>
          <a:p>
            <a:fld id="{7D568A63-BB2E-44CA-81CB-8C18FF0D215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p>
            <a:fld id="{CA827EE1-140D-4E7B-8A5D-E942D5EF821B}" type="datetimeFigureOut">
              <a:rPr lang="en-US" smtClean="0"/>
              <a:t>5/19/2022</a:t>
            </a:fld>
            <a:endParaRPr lang="en-US"/>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p>
            <a:fld id="{7D568A63-BB2E-44CA-81CB-8C18FF0D215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CF014-C8B9-42B0-85CC-8729064C28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FB929A-9334-40DB-9CE5-BBCCEAEA048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E41928-38A4-49A0-A993-C6C0C1D082A9}"/>
              </a:ext>
            </a:extLst>
          </p:cNvPr>
          <p:cNvSpPr>
            <a:spLocks noGrp="1"/>
          </p:cNvSpPr>
          <p:nvPr>
            <p:ph type="dt" sz="half" idx="10"/>
          </p:nvPr>
        </p:nvSpPr>
        <p:spPr/>
        <p:txBody>
          <a:bodyPr/>
          <a:lstStyle/>
          <a:p>
            <a:fld id="{30135FD1-6A4F-4134-875A-E0B42A958EC9}" type="datetimeFigureOut">
              <a:rPr lang="en-US" smtClean="0"/>
              <a:t>5/19/2022</a:t>
            </a:fld>
            <a:endParaRPr lang="en-US"/>
          </a:p>
        </p:txBody>
      </p:sp>
      <p:sp>
        <p:nvSpPr>
          <p:cNvPr id="5" name="Footer Placeholder 4">
            <a:extLst>
              <a:ext uri="{FF2B5EF4-FFF2-40B4-BE49-F238E27FC236}">
                <a16:creationId xmlns:a16="http://schemas.microsoft.com/office/drawing/2014/main" id="{CC014650-2A96-42B8-8747-0AE9E0D9E8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7E318E-127A-447F-A8D4-A1CBB551073A}"/>
              </a:ext>
            </a:extLst>
          </p:cNvPr>
          <p:cNvSpPr>
            <a:spLocks noGrp="1"/>
          </p:cNvSpPr>
          <p:nvPr>
            <p:ph type="sldNum" sz="quarter" idx="12"/>
          </p:nvPr>
        </p:nvSpPr>
        <p:spPr/>
        <p:txBody>
          <a:bodyPr/>
          <a:lstStyle/>
          <a:p>
            <a:fld id="{D2897220-629C-4E66-ACBA-A71AB9B95AC2}" type="slidenum">
              <a:rPr lang="en-US" smtClean="0"/>
              <a:t>‹#›</a:t>
            </a:fld>
            <a:endParaRPr lang="en-US"/>
          </a:p>
        </p:txBody>
      </p:sp>
    </p:spTree>
    <p:extLst>
      <p:ext uri="{BB962C8B-B14F-4D97-AF65-F5344CB8AC3E}">
        <p14:creationId xmlns:p14="http://schemas.microsoft.com/office/powerpoint/2010/main" val="2845804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2F62D-B54B-490D-8B73-45DDAFC08ED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6CCCECA-530D-409E-B5ED-1441E8DC1AB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3A9B23-C37A-4DA3-AD0B-FAB8CECF025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0CEE1FED-FDBF-4DA1-840C-E23FEC7043A5}"/>
              </a:ext>
            </a:extLst>
          </p:cNvPr>
          <p:cNvSpPr>
            <a:spLocks noGrp="1"/>
          </p:cNvSpPr>
          <p:nvPr>
            <p:ph type="dt" sz="half" idx="10"/>
          </p:nvPr>
        </p:nvSpPr>
        <p:spPr/>
        <p:txBody>
          <a:bodyPr/>
          <a:lstStyle/>
          <a:p>
            <a:fld id="{30135FD1-6A4F-4134-875A-E0B42A958EC9}" type="datetimeFigureOut">
              <a:rPr lang="en-US" smtClean="0"/>
              <a:t>5/19/2022</a:t>
            </a:fld>
            <a:endParaRPr lang="en-US"/>
          </a:p>
        </p:txBody>
      </p:sp>
      <p:sp>
        <p:nvSpPr>
          <p:cNvPr id="6" name="Footer Placeholder 5">
            <a:extLst>
              <a:ext uri="{FF2B5EF4-FFF2-40B4-BE49-F238E27FC236}">
                <a16:creationId xmlns:a16="http://schemas.microsoft.com/office/drawing/2014/main" id="{68CAFEAD-6C43-4B07-BA3A-CE7B94180B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36C080-3FF9-4EC4-B540-CF1EE5F19BCB}"/>
              </a:ext>
            </a:extLst>
          </p:cNvPr>
          <p:cNvSpPr>
            <a:spLocks noGrp="1"/>
          </p:cNvSpPr>
          <p:nvPr>
            <p:ph type="sldNum" sz="quarter" idx="12"/>
          </p:nvPr>
        </p:nvSpPr>
        <p:spPr/>
        <p:txBody>
          <a:bodyPr/>
          <a:lstStyle/>
          <a:p>
            <a:fld id="{D2897220-629C-4E66-ACBA-A71AB9B95AC2}" type="slidenum">
              <a:rPr lang="en-US" smtClean="0"/>
              <a:t>‹#›</a:t>
            </a:fld>
            <a:endParaRPr lang="en-US"/>
          </a:p>
        </p:txBody>
      </p:sp>
    </p:spTree>
    <p:extLst>
      <p:ext uri="{BB962C8B-B14F-4D97-AF65-F5344CB8AC3E}">
        <p14:creationId xmlns:p14="http://schemas.microsoft.com/office/powerpoint/2010/main" val="3378547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rot="16200000">
            <a:off x="7551351" y="1645920"/>
            <a:ext cx="2438399" cy="365760"/>
          </a:xfrm>
          <a:prstGeom prst="rect">
            <a:avLst/>
          </a:prstGeom>
        </p:spPr>
        <p:txBody>
          <a:bodyPr/>
          <a:lstStyle/>
          <a:p>
            <a:fld id="{1CEF607B-A47E-422C-9BEF-122CCDB7C526}" type="datetime1">
              <a:rPr lang="en-US" smtClean="0"/>
              <a:pPr/>
              <a:t>5/19/2022</a:t>
            </a:fld>
            <a:endParaRPr lang="en-US"/>
          </a:p>
        </p:txBody>
      </p:sp>
      <p:sp>
        <p:nvSpPr>
          <p:cNvPr id="5" name="Footer Placeholder 4"/>
          <p:cNvSpPr>
            <a:spLocks noGrp="1"/>
          </p:cNvSpPr>
          <p:nvPr>
            <p:ph type="ftr" sz="quarter" idx="11"/>
          </p:nvPr>
        </p:nvSpPr>
        <p:spPr>
          <a:xfrm rot="16200000">
            <a:off x="7586910" y="4048760"/>
            <a:ext cx="2367281" cy="365760"/>
          </a:xfrm>
          <a:prstGeom prst="rect">
            <a:avLst/>
          </a:prstGeom>
        </p:spPr>
        <p:txBody>
          <a:bodyPr/>
          <a:lstStyle/>
          <a:p>
            <a:endParaRPr lang="en-US"/>
          </a:p>
        </p:txBody>
      </p:sp>
      <p:sp>
        <p:nvSpPr>
          <p:cNvPr id="6" name="Slide Number Placeholder 5"/>
          <p:cNvSpPr>
            <a:spLocks noGrp="1"/>
          </p:cNvSpPr>
          <p:nvPr>
            <p:ph type="sldNum" sz="quarter" idx="12"/>
          </p:nvPr>
        </p:nvSpPr>
        <p:spPr>
          <a:xfrm>
            <a:off x="8531788" y="5648960"/>
            <a:ext cx="548640" cy="396240"/>
          </a:xfrm>
          <a:prstGeom prst="bracketPair">
            <a:avLst>
              <a:gd name="adj" fmla="val 17949"/>
            </a:avLst>
          </a:prstGeom>
        </p:spPr>
        <p:txBody>
          <a:bodyPr/>
          <a:lstStyle/>
          <a:p>
            <a:fld id="{6E2D2B3B-882E-40F3-A32F-6DD5169150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a:prstGeom prst="rect">
            <a:avLst/>
          </a:prstGeo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rot="16200000">
            <a:off x="7551351" y="1645920"/>
            <a:ext cx="2438399" cy="365760"/>
          </a:xfrm>
          <a:prstGeom prst="rect">
            <a:avLst/>
          </a:prstGeom>
        </p:spPr>
        <p:txBody>
          <a:bodyPr/>
          <a:lstStyle/>
          <a:p>
            <a:fld id="{CA827EE1-140D-4E7B-8A5D-E942D5EF821B}" type="datetimeFigureOut">
              <a:rPr lang="en-US" smtClean="0"/>
              <a:t>5/19/2022</a:t>
            </a:fld>
            <a:endParaRPr lang="en-US"/>
          </a:p>
        </p:txBody>
      </p:sp>
      <p:sp>
        <p:nvSpPr>
          <p:cNvPr id="5" name="Footer Placeholder 4"/>
          <p:cNvSpPr>
            <a:spLocks noGrp="1"/>
          </p:cNvSpPr>
          <p:nvPr>
            <p:ph type="ftr" sz="quarter" idx="11"/>
          </p:nvPr>
        </p:nvSpPr>
        <p:spPr>
          <a:xfrm rot="16200000">
            <a:off x="7586910" y="4048760"/>
            <a:ext cx="2367281" cy="365760"/>
          </a:xfrm>
          <a:prstGeom prst="rect">
            <a:avLst/>
          </a:prstGeom>
        </p:spPr>
        <p:txBody>
          <a:bodyPr/>
          <a:lstStyle/>
          <a:p>
            <a:endParaRPr lang="en-US"/>
          </a:p>
        </p:txBody>
      </p:sp>
      <p:sp>
        <p:nvSpPr>
          <p:cNvPr id="6" name="Slide Number Placeholder 5"/>
          <p:cNvSpPr>
            <a:spLocks noGrp="1"/>
          </p:cNvSpPr>
          <p:nvPr>
            <p:ph type="sldNum" sz="quarter" idx="12"/>
          </p:nvPr>
        </p:nvSpPr>
        <p:spPr>
          <a:xfrm>
            <a:off x="8531788" y="5648960"/>
            <a:ext cx="548640" cy="396240"/>
          </a:xfrm>
          <a:prstGeom prst="bracketPair">
            <a:avLst>
              <a:gd name="adj" fmla="val 17949"/>
            </a:avLst>
          </a:prstGeom>
        </p:spPr>
        <p:txBody>
          <a:bodyPr/>
          <a:lstStyle/>
          <a:p>
            <a:fld id="{7D568A63-BB2E-44CA-81CB-8C18FF0D215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rot="16200000">
            <a:off x="7551351" y="1645920"/>
            <a:ext cx="2438399" cy="365760"/>
          </a:xfrm>
          <a:prstGeom prst="rect">
            <a:avLst/>
          </a:prstGeom>
        </p:spPr>
        <p:txBody>
          <a:bodyPr/>
          <a:lstStyle/>
          <a:p>
            <a:fld id="{CA827EE1-140D-4E7B-8A5D-E942D5EF821B}" type="datetimeFigureOut">
              <a:rPr lang="en-US" smtClean="0"/>
              <a:t>5/19/2022</a:t>
            </a:fld>
            <a:endParaRPr lang="en-US"/>
          </a:p>
        </p:txBody>
      </p:sp>
      <p:sp>
        <p:nvSpPr>
          <p:cNvPr id="6" name="Footer Placeholder 5"/>
          <p:cNvSpPr>
            <a:spLocks noGrp="1"/>
          </p:cNvSpPr>
          <p:nvPr>
            <p:ph type="ftr" sz="quarter" idx="11"/>
          </p:nvPr>
        </p:nvSpPr>
        <p:spPr>
          <a:xfrm rot="16200000">
            <a:off x="7586910" y="4048760"/>
            <a:ext cx="2367281" cy="365760"/>
          </a:xfrm>
          <a:prstGeom prst="rect">
            <a:avLst/>
          </a:prstGeom>
        </p:spPr>
        <p:txBody>
          <a:bodyPr/>
          <a:lstStyle/>
          <a:p>
            <a:endParaRPr lang="en-US"/>
          </a:p>
        </p:txBody>
      </p:sp>
      <p:sp>
        <p:nvSpPr>
          <p:cNvPr id="7" name="Slide Number Placeholder 6"/>
          <p:cNvSpPr>
            <a:spLocks noGrp="1"/>
          </p:cNvSpPr>
          <p:nvPr>
            <p:ph type="sldNum" sz="quarter" idx="12"/>
          </p:nvPr>
        </p:nvSpPr>
        <p:spPr>
          <a:xfrm>
            <a:off x="8531788" y="5648960"/>
            <a:ext cx="548640" cy="396240"/>
          </a:xfrm>
          <a:prstGeom prst="bracketPair">
            <a:avLst>
              <a:gd name="adj" fmla="val 17949"/>
            </a:avLst>
          </a:prstGeom>
        </p:spPr>
        <p:txBody>
          <a:bodyPr/>
          <a:lstStyle/>
          <a:p>
            <a:fld id="{7D568A63-BB2E-44CA-81CB-8C18FF0D215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rot="16200000">
            <a:off x="7551351" y="1645920"/>
            <a:ext cx="2438399" cy="365760"/>
          </a:xfrm>
          <a:prstGeom prst="rect">
            <a:avLst/>
          </a:prstGeom>
        </p:spPr>
        <p:txBody>
          <a:bodyPr/>
          <a:lstStyle/>
          <a:p>
            <a:fld id="{CA827EE1-140D-4E7B-8A5D-E942D5EF821B}" type="datetimeFigureOut">
              <a:rPr lang="en-US" smtClean="0"/>
              <a:t>5/19/2022</a:t>
            </a:fld>
            <a:endParaRPr lang="en-US"/>
          </a:p>
        </p:txBody>
      </p:sp>
      <p:sp>
        <p:nvSpPr>
          <p:cNvPr id="8" name="Footer Placeholder 7"/>
          <p:cNvSpPr>
            <a:spLocks noGrp="1"/>
          </p:cNvSpPr>
          <p:nvPr>
            <p:ph type="ftr" sz="quarter" idx="11"/>
          </p:nvPr>
        </p:nvSpPr>
        <p:spPr>
          <a:xfrm rot="16200000">
            <a:off x="7586910" y="4048760"/>
            <a:ext cx="2367281" cy="365760"/>
          </a:xfrm>
          <a:prstGeom prst="rect">
            <a:avLst/>
          </a:prstGeom>
        </p:spPr>
        <p:txBody>
          <a:bodyPr/>
          <a:lstStyle/>
          <a:p>
            <a:endParaRPr lang="en-US"/>
          </a:p>
        </p:txBody>
      </p:sp>
      <p:sp>
        <p:nvSpPr>
          <p:cNvPr id="9" name="Slide Number Placeholder 8"/>
          <p:cNvSpPr>
            <a:spLocks noGrp="1"/>
          </p:cNvSpPr>
          <p:nvPr>
            <p:ph type="sldNum" sz="quarter" idx="12"/>
          </p:nvPr>
        </p:nvSpPr>
        <p:spPr>
          <a:xfrm>
            <a:off x="8531788" y="5648960"/>
            <a:ext cx="548640" cy="396240"/>
          </a:xfrm>
          <a:prstGeom prst="bracketPair">
            <a:avLst>
              <a:gd name="adj" fmla="val 17949"/>
            </a:avLst>
          </a:prstGeom>
        </p:spPr>
        <p:txBody>
          <a:bodyPr/>
          <a:lstStyle/>
          <a:p>
            <a:fld id="{7D568A63-BB2E-44CA-81CB-8C18FF0D215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rot="16200000">
            <a:off x="7551351" y="1645920"/>
            <a:ext cx="2438399" cy="365760"/>
          </a:xfrm>
          <a:prstGeom prst="rect">
            <a:avLst/>
          </a:prstGeom>
        </p:spPr>
        <p:txBody>
          <a:bodyPr/>
          <a:lstStyle/>
          <a:p>
            <a:fld id="{CA827EE1-140D-4E7B-8A5D-E942D5EF821B}" type="datetimeFigureOut">
              <a:rPr lang="en-US" smtClean="0"/>
              <a:t>5/19/2022</a:t>
            </a:fld>
            <a:endParaRPr lang="en-US"/>
          </a:p>
        </p:txBody>
      </p:sp>
      <p:sp>
        <p:nvSpPr>
          <p:cNvPr id="4" name="Footer Placeholder 3"/>
          <p:cNvSpPr>
            <a:spLocks noGrp="1"/>
          </p:cNvSpPr>
          <p:nvPr>
            <p:ph type="ftr" sz="quarter" idx="11"/>
          </p:nvPr>
        </p:nvSpPr>
        <p:spPr>
          <a:xfrm rot="16200000">
            <a:off x="7586910" y="4048760"/>
            <a:ext cx="2367281" cy="365760"/>
          </a:xfrm>
          <a:prstGeom prst="rect">
            <a:avLst/>
          </a:prstGeom>
        </p:spPr>
        <p:txBody>
          <a:bodyPr/>
          <a:lstStyle/>
          <a:p>
            <a:endParaRPr lang="en-US"/>
          </a:p>
        </p:txBody>
      </p:sp>
      <p:sp>
        <p:nvSpPr>
          <p:cNvPr id="5" name="Slide Number Placeholder 4"/>
          <p:cNvSpPr>
            <a:spLocks noGrp="1"/>
          </p:cNvSpPr>
          <p:nvPr>
            <p:ph type="sldNum" sz="quarter" idx="12"/>
          </p:nvPr>
        </p:nvSpPr>
        <p:spPr>
          <a:xfrm>
            <a:off x="8531788" y="5648960"/>
            <a:ext cx="548640" cy="396240"/>
          </a:xfrm>
          <a:prstGeom prst="bracketPair">
            <a:avLst>
              <a:gd name="adj" fmla="val 17949"/>
            </a:avLst>
          </a:prstGeom>
        </p:spPr>
        <p:txBody>
          <a:bodyPr/>
          <a:lstStyle/>
          <a:p>
            <a:fld id="{7D568A63-BB2E-44CA-81CB-8C18FF0D215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16200000">
            <a:off x="7551351" y="1645920"/>
            <a:ext cx="2438399" cy="365760"/>
          </a:xfrm>
          <a:prstGeom prst="rect">
            <a:avLst/>
          </a:prstGeom>
        </p:spPr>
        <p:txBody>
          <a:bodyPr/>
          <a:lstStyle/>
          <a:p>
            <a:fld id="{CA827EE1-140D-4E7B-8A5D-E942D5EF821B}" type="datetimeFigureOut">
              <a:rPr lang="en-US" smtClean="0"/>
              <a:t>5/19/2022</a:t>
            </a:fld>
            <a:endParaRPr lang="en-US"/>
          </a:p>
        </p:txBody>
      </p:sp>
      <p:sp>
        <p:nvSpPr>
          <p:cNvPr id="3" name="Footer Placeholder 2"/>
          <p:cNvSpPr>
            <a:spLocks noGrp="1"/>
          </p:cNvSpPr>
          <p:nvPr>
            <p:ph type="ftr" sz="quarter" idx="11"/>
          </p:nvPr>
        </p:nvSpPr>
        <p:spPr>
          <a:xfrm rot="16200000">
            <a:off x="7586910" y="4048760"/>
            <a:ext cx="2367281" cy="365760"/>
          </a:xfrm>
          <a:prstGeom prst="rect">
            <a:avLst/>
          </a:prstGeom>
        </p:spPr>
        <p:txBody>
          <a:bodyPr/>
          <a:lstStyle/>
          <a:p>
            <a:endParaRPr lang="en-US"/>
          </a:p>
        </p:txBody>
      </p:sp>
      <p:sp>
        <p:nvSpPr>
          <p:cNvPr id="4" name="Slide Number Placeholder 3"/>
          <p:cNvSpPr>
            <a:spLocks noGrp="1"/>
          </p:cNvSpPr>
          <p:nvPr>
            <p:ph type="sldNum" sz="quarter" idx="12"/>
          </p:nvPr>
        </p:nvSpPr>
        <p:spPr>
          <a:xfrm>
            <a:off x="8531788" y="5648960"/>
            <a:ext cx="548640" cy="396240"/>
          </a:xfrm>
          <a:prstGeom prst="bracketPair">
            <a:avLst>
              <a:gd name="adj" fmla="val 17949"/>
            </a:avLst>
          </a:prstGeom>
        </p:spPr>
        <p:txBody>
          <a:bodyPr/>
          <a:lstStyle/>
          <a:p>
            <a:fld id="{7D568A63-BB2E-44CA-81CB-8C18FF0D215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a:prstGeom prst="rect">
            <a:avLst/>
          </a:prstGeo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16200000">
            <a:off x="7551351" y="1645920"/>
            <a:ext cx="2438399" cy="365760"/>
          </a:xfrm>
          <a:prstGeom prst="rect">
            <a:avLst/>
          </a:prstGeom>
        </p:spPr>
        <p:txBody>
          <a:bodyPr/>
          <a:lstStyle/>
          <a:p>
            <a:fld id="{CA827EE1-140D-4E7B-8A5D-E942D5EF821B}" type="datetimeFigureOut">
              <a:rPr lang="en-US" smtClean="0"/>
              <a:t>5/19/2022</a:t>
            </a:fld>
            <a:endParaRPr lang="en-US"/>
          </a:p>
        </p:txBody>
      </p:sp>
      <p:sp>
        <p:nvSpPr>
          <p:cNvPr id="6" name="Footer Placeholder 5"/>
          <p:cNvSpPr>
            <a:spLocks noGrp="1"/>
          </p:cNvSpPr>
          <p:nvPr>
            <p:ph type="ftr" sz="quarter" idx="11"/>
          </p:nvPr>
        </p:nvSpPr>
        <p:spPr>
          <a:xfrm rot="16200000">
            <a:off x="7586910" y="4048760"/>
            <a:ext cx="2367281" cy="365760"/>
          </a:xfrm>
          <a:prstGeom prst="rect">
            <a:avLst/>
          </a:prstGeom>
        </p:spPr>
        <p:txBody>
          <a:bodyPr/>
          <a:lstStyle/>
          <a:p>
            <a:endParaRPr lang="en-US"/>
          </a:p>
        </p:txBody>
      </p:sp>
      <p:sp>
        <p:nvSpPr>
          <p:cNvPr id="7" name="Slide Number Placeholder 6"/>
          <p:cNvSpPr>
            <a:spLocks noGrp="1"/>
          </p:cNvSpPr>
          <p:nvPr>
            <p:ph type="sldNum" sz="quarter" idx="12"/>
          </p:nvPr>
        </p:nvSpPr>
        <p:spPr>
          <a:xfrm>
            <a:off x="8531788" y="5648960"/>
            <a:ext cx="548640" cy="396240"/>
          </a:xfrm>
          <a:prstGeom prst="bracketPair">
            <a:avLst>
              <a:gd name="adj" fmla="val 17949"/>
            </a:avLst>
          </a:prstGeom>
        </p:spPr>
        <p:txBody>
          <a:bodyPr/>
          <a:lstStyle/>
          <a:p>
            <a:fld id="{7D568A63-BB2E-44CA-81CB-8C18FF0D2152}"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a:prstGeom prst="rect">
            <a:avLst/>
          </a:prstGeo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rot="16200000">
            <a:off x="7551351" y="1645920"/>
            <a:ext cx="2438399" cy="365760"/>
          </a:xfrm>
          <a:prstGeom prst="rect">
            <a:avLst/>
          </a:prstGeom>
        </p:spPr>
        <p:txBody>
          <a:bodyPr/>
          <a:lstStyle/>
          <a:p>
            <a:fld id="{CA827EE1-140D-4E7B-8A5D-E942D5EF821B}" type="datetimeFigureOut">
              <a:rPr lang="en-US" smtClean="0"/>
              <a:t>5/19/2022</a:t>
            </a:fld>
            <a:endParaRPr lang="en-US"/>
          </a:p>
        </p:txBody>
      </p:sp>
      <p:sp>
        <p:nvSpPr>
          <p:cNvPr id="9" name="Slide Number Placeholder 8"/>
          <p:cNvSpPr>
            <a:spLocks noGrp="1"/>
          </p:cNvSpPr>
          <p:nvPr>
            <p:ph type="sldNum" sz="quarter" idx="11"/>
          </p:nvPr>
        </p:nvSpPr>
        <p:spPr>
          <a:xfrm>
            <a:off x="8531788" y="5648960"/>
            <a:ext cx="548640" cy="396240"/>
          </a:xfrm>
          <a:prstGeom prst="bracketPair">
            <a:avLst>
              <a:gd name="adj" fmla="val 17949"/>
            </a:avLst>
          </a:prstGeom>
        </p:spPr>
        <p:txBody>
          <a:bodyPr/>
          <a:lstStyle/>
          <a:p>
            <a:fld id="{7D568A63-BB2E-44CA-81CB-8C18FF0D2152}" type="slidenum">
              <a:rPr lang="en-US" smtClean="0"/>
              <a:t>‹#›</a:t>
            </a:fld>
            <a:endParaRPr lang="en-US"/>
          </a:p>
        </p:txBody>
      </p:sp>
      <p:sp>
        <p:nvSpPr>
          <p:cNvPr id="10" name="Footer Placeholder 9"/>
          <p:cNvSpPr>
            <a:spLocks noGrp="1"/>
          </p:cNvSpPr>
          <p:nvPr>
            <p:ph type="ftr" sz="quarter" idx="12"/>
          </p:nvPr>
        </p:nvSpPr>
        <p:spPr>
          <a:xfrm rot="16200000">
            <a:off x="7586910" y="4048760"/>
            <a:ext cx="2367281" cy="365760"/>
          </a:xfrm>
          <a:prstGeom prst="rect">
            <a:avLst/>
          </a:prstGeo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 y="838200"/>
            <a:ext cx="8153400" cy="5638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6334738"/>
            <a:ext cx="1524000" cy="486888"/>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80358-2846-46BA-9E89-F72FAC7A1AAC}"/>
              </a:ext>
            </a:extLst>
          </p:cNvPr>
          <p:cNvSpPr>
            <a:spLocks noGrp="1"/>
          </p:cNvSpPr>
          <p:nvPr>
            <p:ph type="title"/>
          </p:nvPr>
        </p:nvSpPr>
        <p:spPr>
          <a:xfrm>
            <a:off x="628650" y="1131094"/>
            <a:ext cx="7886700" cy="4418878"/>
          </a:xfrm>
        </p:spPr>
        <p:txBody>
          <a:bodyPr/>
          <a:lstStyle/>
          <a:p>
            <a:pPr algn="ctr"/>
            <a:r>
              <a:rPr lang="en-US" dirty="0"/>
              <a:t>Module 1 – Classification</a:t>
            </a:r>
          </a:p>
        </p:txBody>
      </p:sp>
    </p:spTree>
    <p:extLst>
      <p:ext uri="{BB962C8B-B14F-4D97-AF65-F5344CB8AC3E}">
        <p14:creationId xmlns:p14="http://schemas.microsoft.com/office/powerpoint/2010/main" val="100041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58AA77-EC82-4781-B516-CA81E93726EE}"/>
              </a:ext>
            </a:extLst>
          </p:cNvPr>
          <p:cNvSpPr/>
          <p:nvPr/>
        </p:nvSpPr>
        <p:spPr>
          <a:xfrm>
            <a:off x="1" y="838200"/>
            <a:ext cx="8153400" cy="2031325"/>
          </a:xfrm>
          <a:prstGeom prst="rect">
            <a:avLst/>
          </a:prstGeom>
        </p:spPr>
        <p:txBody>
          <a:bodyPr wrap="square">
            <a:spAutoFit/>
          </a:bodyPr>
          <a:lstStyle/>
          <a:p>
            <a:r>
              <a:rPr lang="en-US" sz="2100" b="1" dirty="0">
                <a:latin typeface="Calibri-Bold"/>
              </a:rPr>
              <a:t>Example 1</a:t>
            </a:r>
            <a:r>
              <a:rPr lang="en-US" sz="2100" dirty="0">
                <a:latin typeface="Calibri" panose="020F0502020204030204" pitchFamily="34" charset="0"/>
              </a:rPr>
              <a:t>: </a:t>
            </a:r>
          </a:p>
          <a:p>
            <a:endParaRPr lang="en-US" sz="2100" dirty="0">
              <a:latin typeface="Calibri" panose="020F0502020204030204" pitchFamily="34" charset="0"/>
            </a:endParaRPr>
          </a:p>
          <a:p>
            <a:endParaRPr lang="en-US" sz="2100" dirty="0">
              <a:latin typeface="Calibri" panose="020F0502020204030204" pitchFamily="34" charset="0"/>
            </a:endParaRPr>
          </a:p>
          <a:p>
            <a:r>
              <a:rPr lang="en-US" sz="2100" dirty="0">
                <a:latin typeface="Calibri" panose="020F0502020204030204" pitchFamily="34" charset="0"/>
              </a:rPr>
              <a:t>Which of the three garages should be part of the HGA? </a:t>
            </a:r>
          </a:p>
          <a:p>
            <a:endParaRPr lang="en-US" sz="2100" dirty="0">
              <a:latin typeface="Calibri" panose="020F0502020204030204" pitchFamily="34" charset="0"/>
            </a:endParaRPr>
          </a:p>
          <a:p>
            <a:r>
              <a:rPr lang="en-US" sz="2100" dirty="0">
                <a:latin typeface="Calibri" panose="020F0502020204030204" pitchFamily="34" charset="0"/>
              </a:rPr>
              <a:t>Should 2 of them be included?</a:t>
            </a:r>
            <a:endParaRPr lang="en-US" sz="2100" dirty="0"/>
          </a:p>
        </p:txBody>
      </p:sp>
    </p:spTree>
    <p:extLst>
      <p:ext uri="{BB962C8B-B14F-4D97-AF65-F5344CB8AC3E}">
        <p14:creationId xmlns:p14="http://schemas.microsoft.com/office/powerpoint/2010/main" val="3704551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605B2F-5796-48D4-BFD7-579B76845360}"/>
              </a:ext>
            </a:extLst>
          </p:cNvPr>
          <p:cNvSpPr/>
          <p:nvPr/>
        </p:nvSpPr>
        <p:spPr>
          <a:xfrm>
            <a:off x="339047" y="1142359"/>
            <a:ext cx="7643973" cy="2677656"/>
          </a:xfrm>
          <a:prstGeom prst="rect">
            <a:avLst/>
          </a:prstGeom>
        </p:spPr>
        <p:txBody>
          <a:bodyPr wrap="square">
            <a:spAutoFit/>
          </a:bodyPr>
          <a:lstStyle/>
          <a:p>
            <a:r>
              <a:rPr lang="en-US" sz="2100" b="1" dirty="0">
                <a:latin typeface="Calibri-Bold"/>
              </a:rPr>
              <a:t>Example 2</a:t>
            </a:r>
            <a:r>
              <a:rPr lang="en-US" sz="2100" dirty="0">
                <a:latin typeface="Calibri" panose="020F0502020204030204" pitchFamily="34" charset="0"/>
              </a:rPr>
              <a:t>: </a:t>
            </a:r>
          </a:p>
          <a:p>
            <a:endParaRPr lang="en-US" sz="2100" dirty="0">
              <a:latin typeface="Calibri" panose="020F0502020204030204" pitchFamily="34" charset="0"/>
            </a:endParaRPr>
          </a:p>
          <a:p>
            <a:r>
              <a:rPr lang="en-US" sz="2100" dirty="0">
                <a:latin typeface="Calibri" panose="020F0502020204030204" pitchFamily="34" charset="0"/>
              </a:rPr>
              <a:t>Theresa has two houses on a farm and uses one house as her homestead residence.</a:t>
            </a:r>
          </a:p>
          <a:p>
            <a:endParaRPr lang="en-US" sz="2100" dirty="0">
              <a:latin typeface="Calibri" panose="020F0502020204030204" pitchFamily="34" charset="0"/>
            </a:endParaRPr>
          </a:p>
          <a:p>
            <a:r>
              <a:rPr lang="en-US" sz="2100" dirty="0">
                <a:latin typeface="Calibri" panose="020F0502020204030204" pitchFamily="34" charset="0"/>
              </a:rPr>
              <a:t>The second house is storage only, not lived in, and no utilities are connected. </a:t>
            </a:r>
          </a:p>
          <a:p>
            <a:endParaRPr lang="en-US" sz="2100" dirty="0">
              <a:latin typeface="Calibri" panose="020F0502020204030204" pitchFamily="34" charset="0"/>
            </a:endParaRPr>
          </a:p>
        </p:txBody>
      </p:sp>
    </p:spTree>
    <p:extLst>
      <p:ext uri="{BB962C8B-B14F-4D97-AF65-F5344CB8AC3E}">
        <p14:creationId xmlns:p14="http://schemas.microsoft.com/office/powerpoint/2010/main" val="2452940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605B2F-5796-48D4-BFD7-579B76845360}"/>
              </a:ext>
            </a:extLst>
          </p:cNvPr>
          <p:cNvSpPr/>
          <p:nvPr/>
        </p:nvSpPr>
        <p:spPr>
          <a:xfrm>
            <a:off x="339047" y="1142359"/>
            <a:ext cx="7643973" cy="2677656"/>
          </a:xfrm>
          <a:prstGeom prst="rect">
            <a:avLst/>
          </a:prstGeom>
        </p:spPr>
        <p:txBody>
          <a:bodyPr wrap="square">
            <a:spAutoFit/>
          </a:bodyPr>
          <a:lstStyle/>
          <a:p>
            <a:r>
              <a:rPr lang="en-US" sz="2100" b="1" dirty="0">
                <a:latin typeface="Calibri-Bold"/>
              </a:rPr>
              <a:t>Example 2</a:t>
            </a:r>
            <a:r>
              <a:rPr lang="en-US" sz="2100" dirty="0">
                <a:latin typeface="Calibri" panose="020F0502020204030204" pitchFamily="34" charset="0"/>
              </a:rPr>
              <a:t>: </a:t>
            </a:r>
          </a:p>
          <a:p>
            <a:endParaRPr lang="en-US" sz="2100" dirty="0">
              <a:latin typeface="Calibri" panose="020F0502020204030204" pitchFamily="34" charset="0"/>
            </a:endParaRPr>
          </a:p>
          <a:p>
            <a:endParaRPr lang="en-US" sz="2100" dirty="0">
              <a:latin typeface="Calibri" panose="020F0502020204030204" pitchFamily="34" charset="0"/>
            </a:endParaRPr>
          </a:p>
          <a:p>
            <a:r>
              <a:rPr lang="en-US" sz="2100" dirty="0">
                <a:latin typeface="Calibri" panose="020F0502020204030204" pitchFamily="34" charset="0"/>
              </a:rPr>
              <a:t>Should the second house be included as part of the HGA? </a:t>
            </a:r>
          </a:p>
          <a:p>
            <a:endParaRPr lang="en-US" sz="2100" dirty="0">
              <a:latin typeface="Calibri" panose="020F0502020204030204" pitchFamily="34" charset="0"/>
            </a:endParaRPr>
          </a:p>
          <a:p>
            <a:r>
              <a:rPr lang="en-US" sz="2100" dirty="0">
                <a:latin typeface="Calibri" panose="020F0502020204030204" pitchFamily="34" charset="0"/>
              </a:rPr>
              <a:t>Should it be 4b(3) instead?  - 2</a:t>
            </a:r>
            <a:r>
              <a:rPr lang="en-US" sz="2100" baseline="30000" dirty="0">
                <a:latin typeface="Calibri" panose="020F0502020204030204" pitchFamily="34" charset="0"/>
              </a:rPr>
              <a:t>nd</a:t>
            </a:r>
            <a:r>
              <a:rPr lang="en-US" sz="2100" dirty="0">
                <a:latin typeface="Calibri" panose="020F0502020204030204" pitchFamily="34" charset="0"/>
              </a:rPr>
              <a:t> house on a agricultural parcel</a:t>
            </a:r>
          </a:p>
          <a:p>
            <a:endParaRPr lang="en-US" sz="2100" dirty="0">
              <a:latin typeface="Calibri" panose="020F0502020204030204" pitchFamily="34" charset="0"/>
            </a:endParaRPr>
          </a:p>
          <a:p>
            <a:r>
              <a:rPr lang="en-US" sz="2100" dirty="0">
                <a:latin typeface="Calibri" panose="020F0502020204030204" pitchFamily="34" charset="0"/>
              </a:rPr>
              <a:t>Perhaps non-HGA 2a Ag buildings?</a:t>
            </a:r>
            <a:endParaRPr lang="en-US" sz="2100" dirty="0"/>
          </a:p>
        </p:txBody>
      </p:sp>
    </p:spTree>
    <p:extLst>
      <p:ext uri="{BB962C8B-B14F-4D97-AF65-F5344CB8AC3E}">
        <p14:creationId xmlns:p14="http://schemas.microsoft.com/office/powerpoint/2010/main" val="2739748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8B476E-62AD-49B5-BA40-45F1CD628563}"/>
              </a:ext>
            </a:extLst>
          </p:cNvPr>
          <p:cNvSpPr/>
          <p:nvPr/>
        </p:nvSpPr>
        <p:spPr>
          <a:xfrm>
            <a:off x="138701" y="533400"/>
            <a:ext cx="8090899" cy="4293483"/>
          </a:xfrm>
          <a:prstGeom prst="rect">
            <a:avLst/>
          </a:prstGeom>
        </p:spPr>
        <p:txBody>
          <a:bodyPr wrap="square">
            <a:spAutoFit/>
          </a:bodyPr>
          <a:lstStyle/>
          <a:p>
            <a:r>
              <a:rPr lang="en-US" sz="2100" b="1" dirty="0">
                <a:latin typeface="Calibri" panose="020F0502020204030204" pitchFamily="34" charset="0"/>
              </a:rPr>
              <a:t>Example 3</a:t>
            </a:r>
          </a:p>
          <a:p>
            <a:endParaRPr lang="en-US" sz="2100" dirty="0">
              <a:latin typeface="Calibri" panose="020F0502020204030204" pitchFamily="34" charset="0"/>
            </a:endParaRPr>
          </a:p>
          <a:p>
            <a:r>
              <a:rPr lang="en-US" sz="2100" dirty="0">
                <a:latin typeface="Calibri" panose="020F0502020204030204" pitchFamily="34" charset="0"/>
              </a:rPr>
              <a:t>Gail has 3 wells on a farm where she homesteads. </a:t>
            </a:r>
          </a:p>
          <a:p>
            <a:endParaRPr lang="en-US" sz="2100" dirty="0">
              <a:latin typeface="Calibri" panose="020F0502020204030204" pitchFamily="34" charset="0"/>
            </a:endParaRPr>
          </a:p>
          <a:p>
            <a:endParaRPr lang="en-US" sz="2100" dirty="0">
              <a:latin typeface="Calibri" panose="020F0502020204030204" pitchFamily="34" charset="0"/>
            </a:endParaRPr>
          </a:p>
          <a:p>
            <a:endParaRPr lang="en-US" sz="2100" dirty="0">
              <a:latin typeface="Calibri" panose="020F0502020204030204" pitchFamily="34" charset="0"/>
            </a:endParaRPr>
          </a:p>
          <a:p>
            <a:r>
              <a:rPr lang="en-US" sz="2100" dirty="0">
                <a:latin typeface="Calibri" panose="020F0502020204030204" pitchFamily="34" charset="0"/>
              </a:rPr>
              <a:t>One well is used to service the house, the second well is to water the cattle, and the third is used for center pivot irrigation.</a:t>
            </a:r>
          </a:p>
          <a:p>
            <a:endParaRPr lang="en-US" sz="2100" dirty="0">
              <a:latin typeface="Calibri" panose="020F0502020204030204" pitchFamily="34" charset="0"/>
            </a:endParaRPr>
          </a:p>
          <a:p>
            <a:endParaRPr lang="en-US" sz="2100" dirty="0">
              <a:latin typeface="Calibri" panose="020F0502020204030204" pitchFamily="34" charset="0"/>
            </a:endParaRPr>
          </a:p>
          <a:p>
            <a:endParaRPr lang="en-US" sz="2100" dirty="0">
              <a:latin typeface="Calibri" panose="020F0502020204030204" pitchFamily="34" charset="0"/>
            </a:endParaRPr>
          </a:p>
          <a:p>
            <a:endParaRPr lang="en-US" sz="2100" dirty="0">
              <a:latin typeface="Calibri" panose="020F0502020204030204" pitchFamily="34" charset="0"/>
            </a:endParaRPr>
          </a:p>
          <a:p>
            <a:r>
              <a:rPr lang="en-US" sz="2100" dirty="0">
                <a:latin typeface="Calibri" panose="020F0502020204030204" pitchFamily="34" charset="0"/>
              </a:rPr>
              <a:t>What class should the value of each well be given?</a:t>
            </a:r>
            <a:endParaRPr lang="en-US" sz="2100" dirty="0"/>
          </a:p>
        </p:txBody>
      </p:sp>
    </p:spTree>
    <p:extLst>
      <p:ext uri="{BB962C8B-B14F-4D97-AF65-F5344CB8AC3E}">
        <p14:creationId xmlns:p14="http://schemas.microsoft.com/office/powerpoint/2010/main" val="224420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B69D5E-974C-46A2-B0E9-021223C6CDA8}"/>
              </a:ext>
            </a:extLst>
          </p:cNvPr>
          <p:cNvSpPr>
            <a:spLocks noGrp="1"/>
          </p:cNvSpPr>
          <p:nvPr>
            <p:ph type="title"/>
          </p:nvPr>
        </p:nvSpPr>
        <p:spPr>
          <a:xfrm>
            <a:off x="81551" y="381001"/>
            <a:ext cx="7886700" cy="838200"/>
          </a:xfrm>
        </p:spPr>
        <p:txBody>
          <a:bodyPr/>
          <a:lstStyle/>
          <a:p>
            <a:r>
              <a:rPr lang="en-US" dirty="0"/>
              <a:t>Split Class – When Commercial</a:t>
            </a:r>
          </a:p>
        </p:txBody>
      </p:sp>
      <p:sp>
        <p:nvSpPr>
          <p:cNvPr id="4" name="Content Placeholder 3">
            <a:extLst>
              <a:ext uri="{FF2B5EF4-FFF2-40B4-BE49-F238E27FC236}">
                <a16:creationId xmlns:a16="http://schemas.microsoft.com/office/drawing/2014/main" id="{4C32916B-5DD2-44F9-ADE6-87197FDE20C4}"/>
              </a:ext>
            </a:extLst>
          </p:cNvPr>
          <p:cNvSpPr>
            <a:spLocks noGrp="1"/>
          </p:cNvSpPr>
          <p:nvPr>
            <p:ph idx="1"/>
          </p:nvPr>
        </p:nvSpPr>
        <p:spPr>
          <a:xfrm>
            <a:off x="138703" y="1519934"/>
            <a:ext cx="8243298" cy="4353379"/>
          </a:xfrm>
        </p:spPr>
        <p:txBody>
          <a:bodyPr>
            <a:normAutofit/>
          </a:bodyPr>
          <a:lstStyle/>
          <a:p>
            <a:r>
              <a:rPr lang="en-US" dirty="0"/>
              <a:t>Wholesale &amp; Retail Sales</a:t>
            </a:r>
          </a:p>
          <a:p>
            <a:endParaRPr lang="en-US" dirty="0"/>
          </a:p>
          <a:p>
            <a:r>
              <a:rPr lang="en-US" dirty="0"/>
              <a:t>Processing raw agricultural product</a:t>
            </a:r>
          </a:p>
          <a:p>
            <a:pPr lvl="1"/>
            <a:r>
              <a:rPr lang="en-US" dirty="0"/>
              <a:t>If building/room is used as the process to produce a product is commercial</a:t>
            </a:r>
          </a:p>
          <a:p>
            <a:pPr lvl="1"/>
            <a:endParaRPr lang="en-US" dirty="0"/>
          </a:p>
          <a:p>
            <a:r>
              <a:rPr lang="en-US" dirty="0"/>
              <a:t>Warehouse or Storage of processed goods</a:t>
            </a:r>
          </a:p>
          <a:p>
            <a:pPr lvl="1"/>
            <a:r>
              <a:rPr lang="en-US" dirty="0"/>
              <a:t>Building that stores products for later sales</a:t>
            </a:r>
          </a:p>
          <a:p>
            <a:pPr lvl="1"/>
            <a:endParaRPr lang="en-US" dirty="0"/>
          </a:p>
          <a:p>
            <a:r>
              <a:rPr lang="en-US" dirty="0"/>
              <a:t>Office Facilities</a:t>
            </a:r>
          </a:p>
          <a:p>
            <a:pPr lvl="1"/>
            <a:r>
              <a:rPr lang="en-US" dirty="0"/>
              <a:t>Building that is used for commercial entity </a:t>
            </a:r>
          </a:p>
          <a:p>
            <a:endParaRPr lang="en-US" dirty="0"/>
          </a:p>
        </p:txBody>
      </p:sp>
    </p:spTree>
    <p:extLst>
      <p:ext uri="{BB962C8B-B14F-4D97-AF65-F5344CB8AC3E}">
        <p14:creationId xmlns:p14="http://schemas.microsoft.com/office/powerpoint/2010/main" val="1829508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71BB-899A-4184-AB0F-542C3AB5EEE1}"/>
              </a:ext>
            </a:extLst>
          </p:cNvPr>
          <p:cNvSpPr>
            <a:spLocks noGrp="1"/>
          </p:cNvSpPr>
          <p:nvPr>
            <p:ph type="title"/>
          </p:nvPr>
        </p:nvSpPr>
        <p:spPr>
          <a:xfrm>
            <a:off x="69351" y="76200"/>
            <a:ext cx="8446000" cy="1447799"/>
          </a:xfrm>
        </p:spPr>
        <p:txBody>
          <a:bodyPr/>
          <a:lstStyle/>
          <a:p>
            <a:r>
              <a:rPr lang="en-US" sz="4400" dirty="0"/>
              <a:t>County Policy on Agricultural Classification</a:t>
            </a:r>
          </a:p>
        </p:txBody>
      </p:sp>
      <p:sp>
        <p:nvSpPr>
          <p:cNvPr id="3" name="Content Placeholder 2">
            <a:extLst>
              <a:ext uri="{FF2B5EF4-FFF2-40B4-BE49-F238E27FC236}">
                <a16:creationId xmlns:a16="http://schemas.microsoft.com/office/drawing/2014/main" id="{444D14AC-8BC4-4123-8FD8-B56539BAC99D}"/>
              </a:ext>
            </a:extLst>
          </p:cNvPr>
          <p:cNvSpPr>
            <a:spLocks noGrp="1"/>
          </p:cNvSpPr>
          <p:nvPr>
            <p:ph idx="1"/>
          </p:nvPr>
        </p:nvSpPr>
        <p:spPr>
          <a:xfrm>
            <a:off x="-1" y="2438400"/>
            <a:ext cx="8515352" cy="2209800"/>
          </a:xfrm>
        </p:spPr>
        <p:txBody>
          <a:bodyPr>
            <a:normAutofit/>
          </a:bodyPr>
          <a:lstStyle/>
          <a:p>
            <a:r>
              <a:rPr lang="en-US" dirty="0"/>
              <a:t>You may be required to make some subjective decisions to determine statutory requirements are met before classifying a property as class 2a.</a:t>
            </a:r>
          </a:p>
          <a:p>
            <a:pPr marL="0" indent="0">
              <a:buNone/>
            </a:pPr>
            <a:endParaRPr lang="en-US" dirty="0"/>
          </a:p>
        </p:txBody>
      </p:sp>
    </p:spTree>
    <p:extLst>
      <p:ext uri="{BB962C8B-B14F-4D97-AF65-F5344CB8AC3E}">
        <p14:creationId xmlns:p14="http://schemas.microsoft.com/office/powerpoint/2010/main" val="2289715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86AF9-12A0-49DA-9520-B0629B82268C}"/>
              </a:ext>
            </a:extLst>
          </p:cNvPr>
          <p:cNvSpPr>
            <a:spLocks noGrp="1"/>
          </p:cNvSpPr>
          <p:nvPr>
            <p:ph type="title"/>
          </p:nvPr>
        </p:nvSpPr>
        <p:spPr>
          <a:xfrm>
            <a:off x="0" y="86522"/>
            <a:ext cx="4472126" cy="963202"/>
          </a:xfrm>
        </p:spPr>
        <p:txBody>
          <a:bodyPr>
            <a:normAutofit fontScale="90000"/>
          </a:bodyPr>
          <a:lstStyle/>
          <a:p>
            <a:r>
              <a:rPr lang="en-US" sz="3300" dirty="0">
                <a:solidFill>
                  <a:prstClr val="black"/>
                </a:solidFill>
              </a:rPr>
              <a:t>Resources to help determine if agricultural</a:t>
            </a:r>
            <a:endParaRPr lang="en-US" dirty="0"/>
          </a:p>
        </p:txBody>
      </p:sp>
      <p:sp>
        <p:nvSpPr>
          <p:cNvPr id="4" name="Text Placeholder 3">
            <a:extLst>
              <a:ext uri="{FF2B5EF4-FFF2-40B4-BE49-F238E27FC236}">
                <a16:creationId xmlns:a16="http://schemas.microsoft.com/office/drawing/2014/main" id="{EE4AF2F6-7C82-4F83-AFD4-57FECEBB91B7}"/>
              </a:ext>
            </a:extLst>
          </p:cNvPr>
          <p:cNvSpPr>
            <a:spLocks noGrp="1"/>
          </p:cNvSpPr>
          <p:nvPr>
            <p:ph type="body" sz="half" idx="2"/>
          </p:nvPr>
        </p:nvSpPr>
        <p:spPr>
          <a:xfrm>
            <a:off x="11097" y="1295400"/>
            <a:ext cx="4027503" cy="4452891"/>
          </a:xfrm>
        </p:spPr>
        <p:txBody>
          <a:bodyPr>
            <a:normAutofit/>
          </a:bodyPr>
          <a:lstStyle/>
          <a:p>
            <a:pPr marL="342900" indent="-342900">
              <a:buFont typeface="Arial" panose="020B0604020202020204" pitchFamily="34" charset="0"/>
              <a:buChar char="•"/>
            </a:pPr>
            <a:r>
              <a:rPr lang="en-US" sz="2100" dirty="0"/>
              <a:t>State verification form available in Virtual Room</a:t>
            </a:r>
          </a:p>
          <a:p>
            <a:pPr marL="342900" indent="-342900">
              <a:buFont typeface="Arial" panose="020B0604020202020204" pitchFamily="34" charset="0"/>
              <a:buChar char="•"/>
            </a:pPr>
            <a:r>
              <a:rPr lang="en-US" sz="2100" dirty="0"/>
              <a:t>GIS and Parcel Maps</a:t>
            </a:r>
          </a:p>
          <a:p>
            <a:pPr marL="342900" indent="-342900">
              <a:buFont typeface="Arial" panose="020B0604020202020204" pitchFamily="34" charset="0"/>
              <a:buChar char="•"/>
            </a:pPr>
            <a:r>
              <a:rPr lang="en-US" sz="2100" dirty="0"/>
              <a:t>Production/Product Sale information</a:t>
            </a:r>
          </a:p>
          <a:p>
            <a:pPr marL="342900" indent="-342900">
              <a:buFont typeface="Arial" panose="020B0604020202020204" pitchFamily="34" charset="0"/>
              <a:buChar char="•"/>
            </a:pPr>
            <a:r>
              <a:rPr lang="en-US" sz="2100" dirty="0"/>
              <a:t>Rental/ Lease information</a:t>
            </a:r>
          </a:p>
          <a:p>
            <a:pPr marL="342900" indent="-342900">
              <a:buFont typeface="Arial" panose="020B0604020202020204" pitchFamily="34" charset="0"/>
              <a:buChar char="•"/>
            </a:pPr>
            <a:r>
              <a:rPr lang="en-US" sz="2100" dirty="0"/>
              <a:t>Schedule F or Schedule E on income tax</a:t>
            </a:r>
          </a:p>
          <a:p>
            <a:endParaRPr lang="en-US" sz="2100" dirty="0"/>
          </a:p>
          <a:p>
            <a:r>
              <a:rPr lang="en-US" sz="2100" dirty="0"/>
              <a:t>Create a county policy – apply consistently within your county.</a:t>
            </a:r>
          </a:p>
          <a:p>
            <a:endParaRPr lang="en-US" sz="2100" dirty="0"/>
          </a:p>
        </p:txBody>
      </p:sp>
      <p:pic>
        <p:nvPicPr>
          <p:cNvPr id="6" name="Content Placeholder 5">
            <a:extLst>
              <a:ext uri="{FF2B5EF4-FFF2-40B4-BE49-F238E27FC236}">
                <a16:creationId xmlns:a16="http://schemas.microsoft.com/office/drawing/2014/main" id="{BEFCA768-7E2F-4935-B762-6AD18F6647C2}"/>
              </a:ext>
            </a:extLst>
          </p:cNvPr>
          <p:cNvPicPr>
            <a:picLocks noGrp="1" noChangeAspect="1"/>
          </p:cNvPicPr>
          <p:nvPr>
            <p:ph idx="1"/>
          </p:nvPr>
        </p:nvPicPr>
        <p:blipFill>
          <a:blip r:embed="rId3"/>
          <a:stretch>
            <a:fillRect/>
          </a:stretch>
        </p:blipFill>
        <p:spPr>
          <a:xfrm>
            <a:off x="4038600" y="304800"/>
            <a:ext cx="4913968" cy="6248400"/>
          </a:xfrm>
          <a:prstGeom prst="rect">
            <a:avLst/>
          </a:prstGeom>
        </p:spPr>
      </p:pic>
    </p:spTree>
    <p:extLst>
      <p:ext uri="{BB962C8B-B14F-4D97-AF65-F5344CB8AC3E}">
        <p14:creationId xmlns:p14="http://schemas.microsoft.com/office/powerpoint/2010/main" val="3391774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57AA8-B45F-4A58-BC2B-3C62AA9CD316}"/>
              </a:ext>
            </a:extLst>
          </p:cNvPr>
          <p:cNvSpPr>
            <a:spLocks noGrp="1"/>
          </p:cNvSpPr>
          <p:nvPr>
            <p:ph type="title"/>
          </p:nvPr>
        </p:nvSpPr>
        <p:spPr>
          <a:xfrm>
            <a:off x="61645" y="152400"/>
            <a:ext cx="8453705" cy="1513941"/>
          </a:xfrm>
        </p:spPr>
        <p:txBody>
          <a:bodyPr/>
          <a:lstStyle/>
          <a:p>
            <a:r>
              <a:rPr lang="en-US" dirty="0"/>
              <a:t>What the survey can help you discover</a:t>
            </a:r>
          </a:p>
        </p:txBody>
      </p:sp>
      <p:sp>
        <p:nvSpPr>
          <p:cNvPr id="3" name="Content Placeholder 2">
            <a:extLst>
              <a:ext uri="{FF2B5EF4-FFF2-40B4-BE49-F238E27FC236}">
                <a16:creationId xmlns:a16="http://schemas.microsoft.com/office/drawing/2014/main" id="{4485718D-6D51-4140-9AC5-E8798CC90E98}"/>
              </a:ext>
            </a:extLst>
          </p:cNvPr>
          <p:cNvSpPr>
            <a:spLocks noGrp="1"/>
          </p:cNvSpPr>
          <p:nvPr>
            <p:ph idx="1"/>
          </p:nvPr>
        </p:nvSpPr>
        <p:spPr>
          <a:xfrm>
            <a:off x="61645" y="1666341"/>
            <a:ext cx="8320355" cy="4334409"/>
          </a:xfrm>
        </p:spPr>
        <p:txBody>
          <a:bodyPr>
            <a:normAutofit/>
          </a:bodyPr>
          <a:lstStyle/>
          <a:p>
            <a:endParaRPr lang="en-US" dirty="0"/>
          </a:p>
          <a:p>
            <a:r>
              <a:rPr lang="en-US" dirty="0"/>
              <a:t>How is the acreage arranged? Contiguous and size determinations</a:t>
            </a:r>
          </a:p>
          <a:p>
            <a:r>
              <a:rPr lang="en-US" dirty="0"/>
              <a:t>Who is using the land?</a:t>
            </a:r>
          </a:p>
          <a:p>
            <a:r>
              <a:rPr lang="en-US" dirty="0"/>
              <a:t>Who do you get the information from?</a:t>
            </a:r>
          </a:p>
          <a:p>
            <a:r>
              <a:rPr lang="en-US" dirty="0"/>
              <a:t>Preceding year classification – what was the land being used for the previous year</a:t>
            </a:r>
          </a:p>
          <a:p>
            <a:r>
              <a:rPr lang="en-US" dirty="0"/>
              <a:t>Product for sale – what was the product?  When did it occur?</a:t>
            </a:r>
          </a:p>
          <a:p>
            <a:r>
              <a:rPr lang="en-US" dirty="0"/>
              <a:t>Burden of proof is on the property owner.</a:t>
            </a:r>
          </a:p>
          <a:p>
            <a:r>
              <a:rPr lang="en-US" dirty="0"/>
              <a:t>Can appeal to the local and/or county board</a:t>
            </a:r>
          </a:p>
          <a:p>
            <a:pPr marL="0" indent="0">
              <a:buNone/>
            </a:pPr>
            <a:endParaRPr lang="en-US" dirty="0"/>
          </a:p>
        </p:txBody>
      </p:sp>
    </p:spTree>
    <p:extLst>
      <p:ext uri="{BB962C8B-B14F-4D97-AF65-F5344CB8AC3E}">
        <p14:creationId xmlns:p14="http://schemas.microsoft.com/office/powerpoint/2010/main" val="64092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57AA8-B45F-4A58-BC2B-3C62AA9CD316}"/>
              </a:ext>
            </a:extLst>
          </p:cNvPr>
          <p:cNvSpPr>
            <a:spLocks noGrp="1"/>
          </p:cNvSpPr>
          <p:nvPr>
            <p:ph type="title"/>
          </p:nvPr>
        </p:nvSpPr>
        <p:spPr>
          <a:xfrm>
            <a:off x="-81231" y="0"/>
            <a:ext cx="8453705" cy="809090"/>
          </a:xfrm>
        </p:spPr>
        <p:txBody>
          <a:bodyPr/>
          <a:lstStyle/>
          <a:p>
            <a:r>
              <a:rPr lang="en-US" dirty="0"/>
              <a:t>Contiguous Definition</a:t>
            </a:r>
          </a:p>
        </p:txBody>
      </p:sp>
      <p:sp>
        <p:nvSpPr>
          <p:cNvPr id="3" name="Content Placeholder 2">
            <a:extLst>
              <a:ext uri="{FF2B5EF4-FFF2-40B4-BE49-F238E27FC236}">
                <a16:creationId xmlns:a16="http://schemas.microsoft.com/office/drawing/2014/main" id="{4485718D-6D51-4140-9AC5-E8798CC90E98}"/>
              </a:ext>
            </a:extLst>
          </p:cNvPr>
          <p:cNvSpPr>
            <a:spLocks noGrp="1"/>
          </p:cNvSpPr>
          <p:nvPr>
            <p:ph idx="1"/>
          </p:nvPr>
        </p:nvSpPr>
        <p:spPr>
          <a:xfrm>
            <a:off x="61645" y="914400"/>
            <a:ext cx="8167955" cy="5410199"/>
          </a:xfrm>
        </p:spPr>
        <p:txBody>
          <a:bodyPr>
            <a:normAutofit/>
          </a:bodyPr>
          <a:lstStyle/>
          <a:p>
            <a:endParaRPr lang="en-US" dirty="0"/>
          </a:p>
          <a:p>
            <a:r>
              <a:rPr lang="en-US" dirty="0"/>
              <a:t>Statute language: "Contiguous acreage," for purposes of this paragraph, means all of, or a contiguous portion of, a tax parcel as described in section 272.193, or all of, or a contiguous portion of, a set of contiguous tax parcels under that section that are owned by the same person.</a:t>
            </a:r>
          </a:p>
          <a:p>
            <a:pPr marL="0" indent="0">
              <a:buNone/>
            </a:pPr>
            <a:endParaRPr lang="en-US" dirty="0"/>
          </a:p>
          <a:p>
            <a:r>
              <a:rPr lang="en-US" dirty="0"/>
              <a:t>“Contiguous” is defined by the dictionary provided by </a:t>
            </a:r>
            <a:r>
              <a:rPr lang="en-US" i="1" dirty="0"/>
              <a:t>law.com </a:t>
            </a:r>
            <a:r>
              <a:rPr lang="en-US" dirty="0"/>
              <a:t>as “connected or next to, usually meaning adjoining pieces of real estate.” This means a property should not typically be classified as agricultural when there is a total of 10 productive acres if those acres are broken up in small plots.</a:t>
            </a:r>
          </a:p>
        </p:txBody>
      </p:sp>
    </p:spTree>
    <p:extLst>
      <p:ext uri="{BB962C8B-B14F-4D97-AF65-F5344CB8AC3E}">
        <p14:creationId xmlns:p14="http://schemas.microsoft.com/office/powerpoint/2010/main" val="2659262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57AA8-B45F-4A58-BC2B-3C62AA9CD316}"/>
              </a:ext>
            </a:extLst>
          </p:cNvPr>
          <p:cNvSpPr>
            <a:spLocks noGrp="1"/>
          </p:cNvSpPr>
          <p:nvPr>
            <p:ph type="title"/>
          </p:nvPr>
        </p:nvSpPr>
        <p:spPr>
          <a:xfrm>
            <a:off x="24865" y="-64971"/>
            <a:ext cx="8453705" cy="809090"/>
          </a:xfrm>
        </p:spPr>
        <p:txBody>
          <a:bodyPr/>
          <a:lstStyle/>
          <a:p>
            <a:r>
              <a:rPr lang="en-US" dirty="0"/>
              <a:t>Contiguous </a:t>
            </a:r>
          </a:p>
        </p:txBody>
      </p:sp>
      <p:sp>
        <p:nvSpPr>
          <p:cNvPr id="3" name="Content Placeholder 2">
            <a:extLst>
              <a:ext uri="{FF2B5EF4-FFF2-40B4-BE49-F238E27FC236}">
                <a16:creationId xmlns:a16="http://schemas.microsoft.com/office/drawing/2014/main" id="{4485718D-6D51-4140-9AC5-E8798CC90E98}"/>
              </a:ext>
            </a:extLst>
          </p:cNvPr>
          <p:cNvSpPr>
            <a:spLocks noGrp="1"/>
          </p:cNvSpPr>
          <p:nvPr>
            <p:ph idx="1"/>
          </p:nvPr>
        </p:nvSpPr>
        <p:spPr>
          <a:xfrm>
            <a:off x="61645" y="914400"/>
            <a:ext cx="8453705" cy="5086350"/>
          </a:xfrm>
        </p:spPr>
        <p:txBody>
          <a:bodyPr>
            <a:normAutofit/>
          </a:bodyPr>
          <a:lstStyle/>
          <a:p>
            <a:r>
              <a:rPr lang="en-US" dirty="0"/>
              <a:t>Two parcels under the </a:t>
            </a:r>
            <a:r>
              <a:rPr lang="en-US" b="1" dirty="0"/>
              <a:t>same ownership </a:t>
            </a:r>
            <a:r>
              <a:rPr lang="en-US" dirty="0"/>
              <a:t>– has implications on 2b Rural Vacant Land</a:t>
            </a:r>
          </a:p>
          <a:p>
            <a:endParaRPr lang="en-US" dirty="0"/>
          </a:p>
          <a:p>
            <a:r>
              <a:rPr lang="en-US" dirty="0"/>
              <a:t>Contiguous portions – relating to  property use within a parcel or a group of parcels with common ownership</a:t>
            </a:r>
          </a:p>
          <a:p>
            <a:endParaRPr lang="en-US" dirty="0"/>
          </a:p>
          <a:p>
            <a:r>
              <a:rPr lang="en-US" dirty="0"/>
              <a:t>Determining factor in meeting 10 acre minimum agricultural use</a:t>
            </a:r>
          </a:p>
          <a:p>
            <a:endParaRPr lang="en-US" dirty="0"/>
          </a:p>
          <a:p>
            <a:r>
              <a:rPr lang="en-US" dirty="0"/>
              <a:t>Land deemed impractical to separate does not break up contiguity of agricultural land</a:t>
            </a:r>
          </a:p>
        </p:txBody>
      </p:sp>
    </p:spTree>
    <p:extLst>
      <p:ext uri="{BB962C8B-B14F-4D97-AF65-F5344CB8AC3E}">
        <p14:creationId xmlns:p14="http://schemas.microsoft.com/office/powerpoint/2010/main" val="1218846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383AC4-11F2-4AFB-9B4A-15E3F1836D40}"/>
              </a:ext>
            </a:extLst>
          </p:cNvPr>
          <p:cNvSpPr>
            <a:spLocks noGrp="1"/>
          </p:cNvSpPr>
          <p:nvPr>
            <p:ph type="title"/>
          </p:nvPr>
        </p:nvSpPr>
        <p:spPr>
          <a:xfrm>
            <a:off x="0" y="76201"/>
            <a:ext cx="9144000" cy="1371600"/>
          </a:xfrm>
        </p:spPr>
        <p:txBody>
          <a:bodyPr/>
          <a:lstStyle/>
          <a:p>
            <a:r>
              <a:rPr lang="en-US" dirty="0"/>
              <a:t>Statutory reference is the basis of your classification decision.</a:t>
            </a:r>
          </a:p>
        </p:txBody>
      </p:sp>
      <p:sp>
        <p:nvSpPr>
          <p:cNvPr id="6" name="Content Placeholder 5">
            <a:extLst>
              <a:ext uri="{FF2B5EF4-FFF2-40B4-BE49-F238E27FC236}">
                <a16:creationId xmlns:a16="http://schemas.microsoft.com/office/drawing/2014/main" id="{BCCF2F97-E847-4816-B3D4-6A6AAAB5D46E}"/>
              </a:ext>
            </a:extLst>
          </p:cNvPr>
          <p:cNvSpPr>
            <a:spLocks noGrp="1"/>
          </p:cNvSpPr>
          <p:nvPr>
            <p:ph idx="1"/>
          </p:nvPr>
        </p:nvSpPr>
        <p:spPr>
          <a:xfrm>
            <a:off x="228600" y="1676400"/>
            <a:ext cx="8077200" cy="4800600"/>
          </a:xfrm>
        </p:spPr>
        <p:txBody>
          <a:bodyPr/>
          <a:lstStyle/>
          <a:p>
            <a:r>
              <a:rPr lang="en-US" dirty="0"/>
              <a:t>Subdivision 23 directs the classification for Property Class 2. </a:t>
            </a:r>
          </a:p>
          <a:p>
            <a:r>
              <a:rPr lang="en-US" dirty="0"/>
              <a:t>That includes:</a:t>
            </a:r>
          </a:p>
          <a:p>
            <a:pPr lvl="1"/>
            <a:r>
              <a:rPr lang="en-US" dirty="0"/>
              <a:t> 2a Agricultural </a:t>
            </a:r>
          </a:p>
          <a:p>
            <a:pPr lvl="1"/>
            <a:r>
              <a:rPr lang="en-US" dirty="0"/>
              <a:t>2b Rural Vacant Land </a:t>
            </a:r>
          </a:p>
          <a:p>
            <a:pPr lvl="1"/>
            <a:r>
              <a:rPr lang="en-US" dirty="0"/>
              <a:t>2c managed forest land </a:t>
            </a:r>
          </a:p>
          <a:p>
            <a:pPr lvl="1"/>
            <a:r>
              <a:rPr lang="en-US" dirty="0"/>
              <a:t>2d Airport landing area</a:t>
            </a:r>
          </a:p>
          <a:p>
            <a:pPr lvl="1"/>
            <a:r>
              <a:rPr lang="en-US" dirty="0"/>
              <a:t>2e Commercial aggregate not mined in a county that did not opt out, 5 paragraphs, 9 of fifteen relate to 2a.</a:t>
            </a:r>
          </a:p>
          <a:p>
            <a:endParaRPr lang="en-US" dirty="0"/>
          </a:p>
        </p:txBody>
      </p:sp>
    </p:spTree>
    <p:extLst>
      <p:ext uri="{BB962C8B-B14F-4D97-AF65-F5344CB8AC3E}">
        <p14:creationId xmlns:p14="http://schemas.microsoft.com/office/powerpoint/2010/main" val="4222657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10449C-5C32-4D78-AC6D-347511BF0BA0}"/>
              </a:ext>
            </a:extLst>
          </p:cNvPr>
          <p:cNvSpPr>
            <a:spLocks noGrp="1"/>
          </p:cNvSpPr>
          <p:nvPr>
            <p:ph type="title"/>
          </p:nvPr>
        </p:nvSpPr>
        <p:spPr>
          <a:xfrm>
            <a:off x="61646" y="228601"/>
            <a:ext cx="8414535" cy="609599"/>
          </a:xfrm>
        </p:spPr>
        <p:txBody>
          <a:bodyPr anchor="b">
            <a:normAutofit fontScale="90000"/>
          </a:bodyPr>
          <a:lstStyle/>
          <a:p>
            <a:r>
              <a:rPr lang="en-US" dirty="0"/>
              <a:t>3 Broad Groups	</a:t>
            </a:r>
          </a:p>
        </p:txBody>
      </p:sp>
      <p:sp>
        <p:nvSpPr>
          <p:cNvPr id="5" name="Content Placeholder 4">
            <a:extLst>
              <a:ext uri="{FF2B5EF4-FFF2-40B4-BE49-F238E27FC236}">
                <a16:creationId xmlns:a16="http://schemas.microsoft.com/office/drawing/2014/main" id="{AA986674-6503-4407-BC38-B1F6AC2E9897}"/>
              </a:ext>
            </a:extLst>
          </p:cNvPr>
          <p:cNvSpPr>
            <a:spLocks noGrp="1"/>
          </p:cNvSpPr>
          <p:nvPr>
            <p:ph idx="1"/>
          </p:nvPr>
        </p:nvSpPr>
        <p:spPr>
          <a:xfrm>
            <a:off x="61646" y="1358116"/>
            <a:ext cx="8414535" cy="4890284"/>
          </a:xfrm>
        </p:spPr>
        <p:txBody>
          <a:bodyPr>
            <a:noAutofit/>
          </a:bodyPr>
          <a:lstStyle/>
          <a:p>
            <a:r>
              <a:rPr lang="en-US" sz="2400" dirty="0"/>
              <a:t>Acreage Makers – typically  greater than 10 acres</a:t>
            </a:r>
          </a:p>
          <a:p>
            <a:pPr marL="0" indent="0">
              <a:buNone/>
            </a:pPr>
            <a:endParaRPr lang="en-US" sz="2400" dirty="0"/>
          </a:p>
          <a:p>
            <a:r>
              <a:rPr lang="en-US" sz="2400" dirty="0"/>
              <a:t>The Tweeners- less than 10 acres but may qualify based on intensive or exclusive use, or contiguous to additional land</a:t>
            </a:r>
          </a:p>
          <a:p>
            <a:pPr marL="0" indent="0">
              <a:buNone/>
            </a:pPr>
            <a:endParaRPr lang="en-US" sz="2400" dirty="0"/>
          </a:p>
          <a:p>
            <a:r>
              <a:rPr lang="en-US" sz="2400" dirty="0"/>
              <a:t>Exception Takers – seldom qualify as a sole ag use</a:t>
            </a:r>
          </a:p>
        </p:txBody>
      </p:sp>
    </p:spTree>
    <p:extLst>
      <p:ext uri="{BB962C8B-B14F-4D97-AF65-F5344CB8AC3E}">
        <p14:creationId xmlns:p14="http://schemas.microsoft.com/office/powerpoint/2010/main" val="3447940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B3E82-F816-4EE5-A965-89871FEFFBF7}"/>
              </a:ext>
            </a:extLst>
          </p:cNvPr>
          <p:cNvSpPr>
            <a:spLocks noGrp="1"/>
          </p:cNvSpPr>
          <p:nvPr>
            <p:ph type="title"/>
          </p:nvPr>
        </p:nvSpPr>
        <p:spPr>
          <a:xfrm>
            <a:off x="123290" y="857251"/>
            <a:ext cx="8453705" cy="785973"/>
          </a:xfrm>
        </p:spPr>
        <p:txBody>
          <a:bodyPr>
            <a:normAutofit fontScale="90000"/>
          </a:bodyPr>
          <a:lstStyle/>
          <a:p>
            <a:r>
              <a:rPr lang="en-US" dirty="0"/>
              <a:t>Apparent Production Use</a:t>
            </a:r>
          </a:p>
        </p:txBody>
      </p:sp>
      <p:sp>
        <p:nvSpPr>
          <p:cNvPr id="3" name="Content Placeholder 2">
            <a:extLst>
              <a:ext uri="{FF2B5EF4-FFF2-40B4-BE49-F238E27FC236}">
                <a16:creationId xmlns:a16="http://schemas.microsoft.com/office/drawing/2014/main" id="{CD5944DD-9AE0-4386-8654-5C14F1EA4991}"/>
              </a:ext>
            </a:extLst>
          </p:cNvPr>
          <p:cNvSpPr>
            <a:spLocks noGrp="1"/>
          </p:cNvSpPr>
          <p:nvPr>
            <p:ph idx="1"/>
          </p:nvPr>
        </p:nvSpPr>
        <p:spPr>
          <a:xfrm>
            <a:off x="223464" y="1882097"/>
            <a:ext cx="8530118" cy="3860514"/>
          </a:xfrm>
        </p:spPr>
        <p:txBody>
          <a:bodyPr>
            <a:normAutofit lnSpcReduction="10000"/>
          </a:bodyPr>
          <a:lstStyle/>
          <a:p>
            <a:r>
              <a:rPr lang="en-US" dirty="0"/>
              <a:t>Common Characteristic </a:t>
            </a:r>
          </a:p>
          <a:p>
            <a:pPr marL="0" indent="0">
              <a:buNone/>
            </a:pPr>
            <a:endParaRPr lang="en-US" dirty="0"/>
          </a:p>
          <a:p>
            <a:pPr lvl="2"/>
            <a:r>
              <a:rPr lang="en-US" dirty="0"/>
              <a:t>Defined boundaries – panel fences, barbed wire, gates, manure pits, bunker silos, cattle passes, calf hutches, chicken coop, field boundaries</a:t>
            </a:r>
          </a:p>
          <a:p>
            <a:pPr marL="685800" lvl="2" indent="0">
              <a:buNone/>
            </a:pPr>
            <a:endParaRPr lang="en-US" dirty="0"/>
          </a:p>
          <a:p>
            <a:pPr marL="685800" lvl="2" indent="0">
              <a:buNone/>
            </a:pPr>
            <a:endParaRPr lang="en-US" dirty="0"/>
          </a:p>
          <a:p>
            <a:pPr lvl="2"/>
            <a:r>
              <a:rPr lang="en-US" dirty="0"/>
              <a:t>Physical Manipulation – clearing of trees, irrigation, drainage tile, cultivation, harvesting of products</a:t>
            </a:r>
          </a:p>
          <a:p>
            <a:pPr lvl="2"/>
            <a:endParaRPr lang="en-US" dirty="0"/>
          </a:p>
          <a:p>
            <a:pPr marL="685800" lvl="2" indent="0">
              <a:buNone/>
            </a:pPr>
            <a:endParaRPr lang="en-US" dirty="0"/>
          </a:p>
          <a:p>
            <a:pPr lvl="2"/>
            <a:r>
              <a:rPr lang="en-US" dirty="0"/>
              <a:t>Fiscal and Administration Impacts – expenses incurred, income realized, production related licenses, county feedlot permit pulled</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768802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130E2-E2A6-4E40-8E53-10025662DCE2}"/>
              </a:ext>
            </a:extLst>
          </p:cNvPr>
          <p:cNvSpPr>
            <a:spLocks noGrp="1"/>
          </p:cNvSpPr>
          <p:nvPr>
            <p:ph type="title"/>
          </p:nvPr>
        </p:nvSpPr>
        <p:spPr>
          <a:xfrm>
            <a:off x="53940" y="152400"/>
            <a:ext cx="8461411" cy="1371600"/>
          </a:xfrm>
        </p:spPr>
        <p:txBody>
          <a:bodyPr>
            <a:normAutofit fontScale="90000"/>
          </a:bodyPr>
          <a:lstStyle/>
          <a:p>
            <a:r>
              <a:rPr lang="en-US" b="1" dirty="0"/>
              <a:t>2a Class can be Summarized into Four Statutory Categories:</a:t>
            </a:r>
            <a:br>
              <a:rPr lang="en-US" b="1" dirty="0"/>
            </a:br>
            <a:endParaRPr lang="en-US" dirty="0"/>
          </a:p>
        </p:txBody>
      </p:sp>
      <p:sp>
        <p:nvSpPr>
          <p:cNvPr id="3" name="Content Placeholder 2">
            <a:extLst>
              <a:ext uri="{FF2B5EF4-FFF2-40B4-BE49-F238E27FC236}">
                <a16:creationId xmlns:a16="http://schemas.microsoft.com/office/drawing/2014/main" id="{BB4C168B-22D9-4CCA-9F48-54AD03C4445E}"/>
              </a:ext>
            </a:extLst>
          </p:cNvPr>
          <p:cNvSpPr>
            <a:spLocks noGrp="1"/>
          </p:cNvSpPr>
          <p:nvPr>
            <p:ph idx="1"/>
          </p:nvPr>
        </p:nvSpPr>
        <p:spPr>
          <a:xfrm>
            <a:off x="323637" y="2005387"/>
            <a:ext cx="8191714" cy="3484586"/>
          </a:xfrm>
        </p:spPr>
        <p:txBody>
          <a:bodyPr>
            <a:normAutofit fontScale="92500" lnSpcReduction="10000"/>
          </a:bodyPr>
          <a:lstStyle/>
          <a:p>
            <a:pPr lvl="0"/>
            <a:r>
              <a:rPr lang="en-US" dirty="0"/>
              <a:t>10 + Acres No Dwelling --  10 or more contiguous Acres Agricultural Purposes -273.13 subd.23 (e)(1)   </a:t>
            </a:r>
          </a:p>
          <a:p>
            <a:pPr marL="0" indent="0">
              <a:buNone/>
            </a:pPr>
            <a:r>
              <a:rPr lang="en-US" dirty="0"/>
              <a:t>             </a:t>
            </a:r>
          </a:p>
          <a:p>
            <a:pPr lvl="0"/>
            <a:r>
              <a:rPr lang="en-US" dirty="0"/>
              <a:t>Less than Ten acres Exclusively used for Agricultural Purposes and no dwelling – 273.13 subd.23 (f)(1)</a:t>
            </a:r>
          </a:p>
          <a:p>
            <a:pPr marL="0" indent="0">
              <a:buNone/>
            </a:pPr>
            <a:endParaRPr lang="en-US" dirty="0"/>
          </a:p>
          <a:p>
            <a:pPr lvl="0"/>
            <a:r>
              <a:rPr lang="en-US" dirty="0"/>
              <a:t>Less than 11 acres including a dwelling 273.13 subd.23 (f)(2)</a:t>
            </a:r>
          </a:p>
          <a:p>
            <a:pPr marL="0" indent="0">
              <a:buNone/>
            </a:pPr>
            <a:endParaRPr lang="en-US" dirty="0"/>
          </a:p>
          <a:p>
            <a:pPr lvl="0"/>
            <a:r>
              <a:rPr lang="en-US" dirty="0"/>
              <a:t>Intensive Livestock or Poultry Confinement Operation – 273.13 subd.23 (e)(2) Property of any Acreage, with or without dwelling.</a:t>
            </a:r>
          </a:p>
          <a:p>
            <a:endParaRPr lang="en-US" dirty="0"/>
          </a:p>
        </p:txBody>
      </p:sp>
    </p:spTree>
    <p:extLst>
      <p:ext uri="{BB962C8B-B14F-4D97-AF65-F5344CB8AC3E}">
        <p14:creationId xmlns:p14="http://schemas.microsoft.com/office/powerpoint/2010/main" val="2651589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C5749-1658-40F3-883D-3D14FA9D5C47}"/>
              </a:ext>
            </a:extLst>
          </p:cNvPr>
          <p:cNvSpPr>
            <a:spLocks noGrp="1"/>
          </p:cNvSpPr>
          <p:nvPr>
            <p:ph type="title"/>
          </p:nvPr>
        </p:nvSpPr>
        <p:spPr>
          <a:xfrm>
            <a:off x="84763" y="304800"/>
            <a:ext cx="8431779" cy="724328"/>
          </a:xfrm>
        </p:spPr>
        <p:txBody>
          <a:bodyPr/>
          <a:lstStyle/>
          <a:p>
            <a:r>
              <a:rPr lang="en-US" dirty="0"/>
              <a:t>Acreage Makers</a:t>
            </a:r>
          </a:p>
        </p:txBody>
      </p:sp>
      <p:sp>
        <p:nvSpPr>
          <p:cNvPr id="4" name="Text Placeholder 3">
            <a:extLst>
              <a:ext uri="{FF2B5EF4-FFF2-40B4-BE49-F238E27FC236}">
                <a16:creationId xmlns:a16="http://schemas.microsoft.com/office/drawing/2014/main" id="{9B0B7A47-5D97-489C-8DCD-7A10AB2C5068}"/>
              </a:ext>
            </a:extLst>
          </p:cNvPr>
          <p:cNvSpPr>
            <a:spLocks noGrp="1"/>
          </p:cNvSpPr>
          <p:nvPr>
            <p:ph type="body" idx="1"/>
          </p:nvPr>
        </p:nvSpPr>
        <p:spPr>
          <a:xfrm>
            <a:off x="84763" y="1321503"/>
            <a:ext cx="4145622" cy="444077"/>
          </a:xfrm>
        </p:spPr>
        <p:txBody>
          <a:bodyPr/>
          <a:lstStyle/>
          <a:p>
            <a:r>
              <a:rPr lang="en-US" dirty="0"/>
              <a:t>Common </a:t>
            </a:r>
          </a:p>
        </p:txBody>
      </p:sp>
      <p:sp>
        <p:nvSpPr>
          <p:cNvPr id="3" name="Content Placeholder 2">
            <a:extLst>
              <a:ext uri="{FF2B5EF4-FFF2-40B4-BE49-F238E27FC236}">
                <a16:creationId xmlns:a16="http://schemas.microsoft.com/office/drawing/2014/main" id="{733505B4-80EA-41D7-93C2-7428BD487FFD}"/>
              </a:ext>
            </a:extLst>
          </p:cNvPr>
          <p:cNvSpPr>
            <a:spLocks noGrp="1"/>
          </p:cNvSpPr>
          <p:nvPr>
            <p:ph sz="half" idx="2"/>
          </p:nvPr>
        </p:nvSpPr>
        <p:spPr>
          <a:xfrm>
            <a:off x="154113" y="1780992"/>
            <a:ext cx="4344069" cy="3718506"/>
          </a:xfrm>
        </p:spPr>
        <p:txBody>
          <a:bodyPr>
            <a:normAutofit fontScale="85000" lnSpcReduction="20000"/>
          </a:bodyPr>
          <a:lstStyle/>
          <a:p>
            <a:r>
              <a:rPr lang="en-US" dirty="0"/>
              <a:t>Livestock, Dairy Animals/products – Pasture/Barnyard</a:t>
            </a:r>
          </a:p>
          <a:p>
            <a:pPr lvl="1"/>
            <a:r>
              <a:rPr lang="en-US" dirty="0"/>
              <a:t>Common Terms</a:t>
            </a:r>
          </a:p>
          <a:p>
            <a:pPr lvl="2"/>
            <a:r>
              <a:rPr lang="en-US" dirty="0"/>
              <a:t>Rotational Grazing</a:t>
            </a:r>
          </a:p>
          <a:p>
            <a:pPr lvl="2"/>
            <a:r>
              <a:rPr lang="en-US" dirty="0"/>
              <a:t>Fenced Feedlot</a:t>
            </a:r>
          </a:p>
          <a:p>
            <a:pPr lvl="2"/>
            <a:r>
              <a:rPr lang="en-US" dirty="0"/>
              <a:t>Free Range</a:t>
            </a:r>
          </a:p>
          <a:p>
            <a:pPr lvl="2"/>
            <a:r>
              <a:rPr lang="en-US" dirty="0"/>
              <a:t>Curtain Barn</a:t>
            </a:r>
          </a:p>
          <a:p>
            <a:pPr lvl="1"/>
            <a:r>
              <a:rPr lang="en-US" dirty="0"/>
              <a:t>Common Livestock Types</a:t>
            </a:r>
          </a:p>
          <a:p>
            <a:pPr lvl="2"/>
            <a:r>
              <a:rPr lang="en-US" dirty="0"/>
              <a:t>Beef Cattle</a:t>
            </a:r>
          </a:p>
          <a:p>
            <a:pPr lvl="2"/>
            <a:r>
              <a:rPr lang="en-US" dirty="0"/>
              <a:t>Dairy Cattle</a:t>
            </a:r>
          </a:p>
          <a:p>
            <a:pPr lvl="2"/>
            <a:r>
              <a:rPr lang="en-US" dirty="0"/>
              <a:t>Swine</a:t>
            </a:r>
          </a:p>
          <a:p>
            <a:pPr lvl="2"/>
            <a:r>
              <a:rPr lang="en-US" dirty="0"/>
              <a:t>Dairy Goats</a:t>
            </a:r>
          </a:p>
          <a:p>
            <a:pPr lvl="2"/>
            <a:r>
              <a:rPr lang="en-US" dirty="0"/>
              <a:t>Sheep</a:t>
            </a:r>
          </a:p>
          <a:p>
            <a:pPr lvl="2"/>
            <a:r>
              <a:rPr lang="en-US" dirty="0"/>
              <a:t>Horses bred for sale</a:t>
            </a:r>
          </a:p>
          <a:p>
            <a:pPr lvl="1"/>
            <a:endParaRPr lang="en-US" dirty="0"/>
          </a:p>
        </p:txBody>
      </p:sp>
      <p:sp>
        <p:nvSpPr>
          <p:cNvPr id="5" name="Text Placeholder 4">
            <a:extLst>
              <a:ext uri="{FF2B5EF4-FFF2-40B4-BE49-F238E27FC236}">
                <a16:creationId xmlns:a16="http://schemas.microsoft.com/office/drawing/2014/main" id="{006AB59A-391C-48DE-B8DB-7D1FECD1C1DF}"/>
              </a:ext>
            </a:extLst>
          </p:cNvPr>
          <p:cNvSpPr>
            <a:spLocks noGrp="1"/>
          </p:cNvSpPr>
          <p:nvPr>
            <p:ph type="body" sz="quarter" idx="3"/>
          </p:nvPr>
        </p:nvSpPr>
        <p:spPr>
          <a:xfrm>
            <a:off x="4592715" y="1321503"/>
            <a:ext cx="3665357" cy="459488"/>
          </a:xfrm>
        </p:spPr>
        <p:txBody>
          <a:bodyPr/>
          <a:lstStyle/>
          <a:p>
            <a:r>
              <a:rPr lang="en-US" dirty="0"/>
              <a:t>Less Common</a:t>
            </a:r>
          </a:p>
        </p:txBody>
      </p:sp>
      <p:sp>
        <p:nvSpPr>
          <p:cNvPr id="6" name="Content Placeholder 5">
            <a:extLst>
              <a:ext uri="{FF2B5EF4-FFF2-40B4-BE49-F238E27FC236}">
                <a16:creationId xmlns:a16="http://schemas.microsoft.com/office/drawing/2014/main" id="{3604923E-04FF-406E-B6E7-0431A257589B}"/>
              </a:ext>
            </a:extLst>
          </p:cNvPr>
          <p:cNvSpPr>
            <a:spLocks noGrp="1"/>
          </p:cNvSpPr>
          <p:nvPr>
            <p:ph sz="quarter" idx="4"/>
          </p:nvPr>
        </p:nvSpPr>
        <p:spPr>
          <a:xfrm>
            <a:off x="4645819" y="1780992"/>
            <a:ext cx="3870721" cy="3718506"/>
          </a:xfrm>
        </p:spPr>
        <p:txBody>
          <a:bodyPr>
            <a:normAutofit fontScale="85000" lnSpcReduction="20000"/>
          </a:bodyPr>
          <a:lstStyle/>
          <a:p>
            <a:r>
              <a:rPr lang="en-US" dirty="0"/>
              <a:t>Farmed Cervidae</a:t>
            </a:r>
          </a:p>
          <a:p>
            <a:pPr lvl="1"/>
            <a:r>
              <a:rPr lang="en-US" dirty="0"/>
              <a:t>Deer</a:t>
            </a:r>
          </a:p>
          <a:p>
            <a:pPr lvl="1"/>
            <a:r>
              <a:rPr lang="en-US" dirty="0"/>
              <a:t>Elk</a:t>
            </a:r>
          </a:p>
          <a:p>
            <a:pPr lvl="1"/>
            <a:r>
              <a:rPr lang="en-US" dirty="0"/>
              <a:t>Moose</a:t>
            </a:r>
          </a:p>
          <a:p>
            <a:pPr lvl="1"/>
            <a:r>
              <a:rPr lang="en-US" dirty="0"/>
              <a:t>Farmed Llamas</a:t>
            </a:r>
          </a:p>
          <a:p>
            <a:pPr lvl="1"/>
            <a:r>
              <a:rPr lang="en-US" dirty="0"/>
              <a:t>Farmed </a:t>
            </a:r>
            <a:r>
              <a:rPr lang="en-US" dirty="0" err="1"/>
              <a:t>Ratitae</a:t>
            </a:r>
            <a:endParaRPr lang="en-US" dirty="0"/>
          </a:p>
          <a:p>
            <a:pPr lvl="2"/>
            <a:r>
              <a:rPr lang="en-US" sz="1900" dirty="0"/>
              <a:t>Ostrich</a:t>
            </a:r>
          </a:p>
          <a:p>
            <a:pPr lvl="2"/>
            <a:r>
              <a:rPr lang="en-US" sz="1900" dirty="0"/>
              <a:t>Emus</a:t>
            </a:r>
          </a:p>
          <a:p>
            <a:pPr lvl="2"/>
            <a:r>
              <a:rPr lang="en-US" sz="1900" dirty="0"/>
              <a:t>Rheas – (flightless birds without a keel on their sternum bone) raised for the purpose of producing fiber, meat, or animal by-products or as breeding stock</a:t>
            </a:r>
          </a:p>
        </p:txBody>
      </p:sp>
    </p:spTree>
    <p:extLst>
      <p:ext uri="{BB962C8B-B14F-4D97-AF65-F5344CB8AC3E}">
        <p14:creationId xmlns:p14="http://schemas.microsoft.com/office/powerpoint/2010/main" val="1060133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E75641D-15CC-4B57-B0CD-6EC25F5BA1BA}"/>
              </a:ext>
            </a:extLst>
          </p:cNvPr>
          <p:cNvSpPr>
            <a:spLocks noGrp="1"/>
          </p:cNvSpPr>
          <p:nvPr>
            <p:ph type="title"/>
          </p:nvPr>
        </p:nvSpPr>
        <p:spPr>
          <a:xfrm>
            <a:off x="1" y="911190"/>
            <a:ext cx="8515350" cy="1214077"/>
          </a:xfrm>
        </p:spPr>
        <p:txBody>
          <a:bodyPr>
            <a:normAutofit/>
          </a:bodyPr>
          <a:lstStyle/>
          <a:p>
            <a:r>
              <a:rPr lang="en-US" dirty="0"/>
              <a:t>Acreage Makers</a:t>
            </a:r>
          </a:p>
        </p:txBody>
      </p:sp>
      <p:sp>
        <p:nvSpPr>
          <p:cNvPr id="8" name="Content Placeholder 7">
            <a:extLst>
              <a:ext uri="{FF2B5EF4-FFF2-40B4-BE49-F238E27FC236}">
                <a16:creationId xmlns:a16="http://schemas.microsoft.com/office/drawing/2014/main" id="{905B9922-5F0A-46F9-B916-31AAEC248896}"/>
              </a:ext>
            </a:extLst>
          </p:cNvPr>
          <p:cNvSpPr>
            <a:spLocks noGrp="1"/>
          </p:cNvSpPr>
          <p:nvPr>
            <p:ph idx="1"/>
          </p:nvPr>
        </p:nvSpPr>
        <p:spPr>
          <a:xfrm>
            <a:off x="130996" y="2125266"/>
            <a:ext cx="8384354" cy="3694402"/>
          </a:xfrm>
        </p:spPr>
        <p:txBody>
          <a:bodyPr>
            <a:normAutofit fontScale="92500" lnSpcReduction="20000"/>
          </a:bodyPr>
          <a:lstStyle/>
          <a:p>
            <a:r>
              <a:rPr lang="en-US" sz="2625" dirty="0"/>
              <a:t>Forage</a:t>
            </a:r>
          </a:p>
          <a:p>
            <a:pPr marL="0" indent="0">
              <a:buNone/>
            </a:pPr>
            <a:endParaRPr lang="en-US" sz="1500" dirty="0"/>
          </a:p>
          <a:p>
            <a:pPr lvl="1"/>
            <a:r>
              <a:rPr lang="en-US" dirty="0"/>
              <a:t>Hay/Silage – common feedstock of a livestock operation</a:t>
            </a:r>
          </a:p>
          <a:p>
            <a:pPr lvl="1"/>
            <a:r>
              <a:rPr lang="en-US" dirty="0"/>
              <a:t>Alfalfa - </a:t>
            </a:r>
          </a:p>
          <a:p>
            <a:pPr lvl="1"/>
            <a:r>
              <a:rPr lang="en-US" dirty="0"/>
              <a:t>Clover </a:t>
            </a:r>
          </a:p>
          <a:p>
            <a:pPr lvl="1"/>
            <a:r>
              <a:rPr lang="en-US" dirty="0"/>
              <a:t>Sorghum Sudan Grass</a:t>
            </a:r>
          </a:p>
          <a:p>
            <a:pPr lvl="1"/>
            <a:r>
              <a:rPr lang="en-US" dirty="0"/>
              <a:t>Millet</a:t>
            </a:r>
          </a:p>
          <a:p>
            <a:pPr lvl="1"/>
            <a:r>
              <a:rPr lang="en-US" dirty="0"/>
              <a:t>Timothy</a:t>
            </a:r>
          </a:p>
          <a:p>
            <a:pPr lvl="1"/>
            <a:r>
              <a:rPr lang="en-US" dirty="0"/>
              <a:t>Orchard Grass</a:t>
            </a:r>
          </a:p>
          <a:p>
            <a:pPr lvl="1"/>
            <a:r>
              <a:rPr lang="en-US" dirty="0"/>
              <a:t>Reed Canary Grass</a:t>
            </a:r>
          </a:p>
          <a:p>
            <a:pPr lvl="1"/>
            <a:r>
              <a:rPr lang="en-US" dirty="0"/>
              <a:t>Ryegrass</a:t>
            </a:r>
          </a:p>
          <a:p>
            <a:pPr lvl="1"/>
            <a:r>
              <a:rPr lang="en-US" dirty="0"/>
              <a:t>Meadow Hay</a:t>
            </a:r>
          </a:p>
        </p:txBody>
      </p:sp>
    </p:spTree>
    <p:extLst>
      <p:ext uri="{BB962C8B-B14F-4D97-AF65-F5344CB8AC3E}">
        <p14:creationId xmlns:p14="http://schemas.microsoft.com/office/powerpoint/2010/main" val="1853080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E75641D-15CC-4B57-B0CD-6EC25F5BA1BA}"/>
              </a:ext>
            </a:extLst>
          </p:cNvPr>
          <p:cNvSpPr>
            <a:spLocks noGrp="1"/>
          </p:cNvSpPr>
          <p:nvPr>
            <p:ph type="title"/>
          </p:nvPr>
        </p:nvSpPr>
        <p:spPr>
          <a:xfrm>
            <a:off x="1" y="911190"/>
            <a:ext cx="8515350" cy="1214077"/>
          </a:xfrm>
        </p:spPr>
        <p:txBody>
          <a:bodyPr>
            <a:normAutofit/>
          </a:bodyPr>
          <a:lstStyle/>
          <a:p>
            <a:r>
              <a:rPr lang="en-US" dirty="0"/>
              <a:t>Acreage Makers</a:t>
            </a:r>
          </a:p>
        </p:txBody>
      </p:sp>
      <p:sp>
        <p:nvSpPr>
          <p:cNvPr id="8" name="Content Placeholder 7">
            <a:extLst>
              <a:ext uri="{FF2B5EF4-FFF2-40B4-BE49-F238E27FC236}">
                <a16:creationId xmlns:a16="http://schemas.microsoft.com/office/drawing/2014/main" id="{905B9922-5F0A-46F9-B916-31AAEC248896}"/>
              </a:ext>
            </a:extLst>
          </p:cNvPr>
          <p:cNvSpPr>
            <a:spLocks noGrp="1"/>
          </p:cNvSpPr>
          <p:nvPr>
            <p:ph idx="1"/>
          </p:nvPr>
        </p:nvSpPr>
        <p:spPr>
          <a:xfrm>
            <a:off x="130996" y="2125266"/>
            <a:ext cx="8384354" cy="3694402"/>
          </a:xfrm>
        </p:spPr>
        <p:txBody>
          <a:bodyPr>
            <a:normAutofit fontScale="92500" lnSpcReduction="20000"/>
          </a:bodyPr>
          <a:lstStyle/>
          <a:p>
            <a:r>
              <a:rPr lang="en-US" dirty="0"/>
              <a:t>Grain</a:t>
            </a:r>
          </a:p>
          <a:p>
            <a:pPr lvl="1"/>
            <a:endParaRPr lang="en-US" dirty="0"/>
          </a:p>
          <a:p>
            <a:pPr lvl="1"/>
            <a:r>
              <a:rPr lang="en-US" dirty="0"/>
              <a:t>Small Grain</a:t>
            </a:r>
          </a:p>
          <a:p>
            <a:pPr lvl="2"/>
            <a:r>
              <a:rPr lang="en-US" dirty="0"/>
              <a:t>Oats, Wheat, Rye</a:t>
            </a:r>
          </a:p>
          <a:p>
            <a:pPr lvl="1"/>
            <a:r>
              <a:rPr lang="en-US" dirty="0"/>
              <a:t>Row Crops</a:t>
            </a:r>
          </a:p>
          <a:p>
            <a:pPr lvl="2"/>
            <a:r>
              <a:rPr lang="en-US" dirty="0"/>
              <a:t>Corn</a:t>
            </a:r>
          </a:p>
          <a:p>
            <a:pPr lvl="2"/>
            <a:r>
              <a:rPr lang="en-US" dirty="0"/>
              <a:t>Soybeans</a:t>
            </a:r>
          </a:p>
          <a:p>
            <a:pPr lvl="2"/>
            <a:r>
              <a:rPr lang="en-US" dirty="0"/>
              <a:t>Edible Beans</a:t>
            </a:r>
          </a:p>
          <a:p>
            <a:pPr lvl="2"/>
            <a:r>
              <a:rPr lang="en-US" dirty="0"/>
              <a:t>Sunflowers</a:t>
            </a:r>
          </a:p>
          <a:p>
            <a:pPr lvl="1"/>
            <a:endParaRPr lang="en-US" dirty="0"/>
          </a:p>
          <a:p>
            <a:pPr lvl="1"/>
            <a:r>
              <a:rPr lang="en-US" dirty="0"/>
              <a:t>Prevent Plant – during natural disaster where a crop cannot be planted</a:t>
            </a:r>
          </a:p>
          <a:p>
            <a:pPr lvl="1"/>
            <a:r>
              <a:rPr lang="en-US" dirty="0"/>
              <a:t>Fallow – short term idling of land</a:t>
            </a:r>
          </a:p>
          <a:p>
            <a:pPr lvl="1"/>
            <a:endParaRPr lang="en-US" dirty="0"/>
          </a:p>
        </p:txBody>
      </p:sp>
    </p:spTree>
    <p:extLst>
      <p:ext uri="{BB962C8B-B14F-4D97-AF65-F5344CB8AC3E}">
        <p14:creationId xmlns:p14="http://schemas.microsoft.com/office/powerpoint/2010/main" val="15411675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858C368-2390-47CB-9C04-061DB3B43722}"/>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533400" y="457200"/>
            <a:ext cx="7061200" cy="5638800"/>
          </a:xfrm>
        </p:spPr>
      </p:pic>
    </p:spTree>
    <p:extLst>
      <p:ext uri="{BB962C8B-B14F-4D97-AF65-F5344CB8AC3E}">
        <p14:creationId xmlns:p14="http://schemas.microsoft.com/office/powerpoint/2010/main" val="38539844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10449C-5C32-4D78-AC6D-347511BF0BA0}"/>
              </a:ext>
            </a:extLst>
          </p:cNvPr>
          <p:cNvSpPr>
            <a:spLocks noGrp="1"/>
          </p:cNvSpPr>
          <p:nvPr>
            <p:ph type="title"/>
          </p:nvPr>
        </p:nvSpPr>
        <p:spPr>
          <a:xfrm>
            <a:off x="61646" y="857251"/>
            <a:ext cx="8414535" cy="500865"/>
          </a:xfrm>
        </p:spPr>
        <p:txBody>
          <a:bodyPr anchor="b">
            <a:normAutofit fontScale="90000"/>
          </a:bodyPr>
          <a:lstStyle/>
          <a:p>
            <a:r>
              <a:rPr lang="en-US" dirty="0"/>
              <a:t>Land less than 10 acres	</a:t>
            </a:r>
          </a:p>
        </p:txBody>
      </p:sp>
      <p:sp>
        <p:nvSpPr>
          <p:cNvPr id="5" name="Content Placeholder 4">
            <a:extLst>
              <a:ext uri="{FF2B5EF4-FFF2-40B4-BE49-F238E27FC236}">
                <a16:creationId xmlns:a16="http://schemas.microsoft.com/office/drawing/2014/main" id="{AA986674-6503-4407-BC38-B1F6AC2E9897}"/>
              </a:ext>
            </a:extLst>
          </p:cNvPr>
          <p:cNvSpPr>
            <a:spLocks noGrp="1"/>
          </p:cNvSpPr>
          <p:nvPr>
            <p:ph idx="1"/>
          </p:nvPr>
        </p:nvSpPr>
        <p:spPr>
          <a:xfrm>
            <a:off x="61646" y="1358116"/>
            <a:ext cx="8414535" cy="4890284"/>
          </a:xfrm>
        </p:spPr>
        <p:txBody>
          <a:bodyPr>
            <a:noAutofit/>
          </a:bodyPr>
          <a:lstStyle/>
          <a:p>
            <a:r>
              <a:rPr lang="en-US" sz="2400" dirty="0"/>
              <a:t>Criteria to consider</a:t>
            </a:r>
          </a:p>
          <a:p>
            <a:pPr marL="0" indent="0">
              <a:buNone/>
            </a:pPr>
            <a:endParaRPr lang="en-US" sz="600" dirty="0"/>
          </a:p>
          <a:p>
            <a:pPr lvl="1"/>
            <a:r>
              <a:rPr lang="en-US" sz="2100" dirty="0"/>
              <a:t>How many acres are used for agricultural in relation to overall acres</a:t>
            </a:r>
          </a:p>
          <a:p>
            <a:pPr marL="342900" lvl="1" indent="0">
              <a:buNone/>
            </a:pPr>
            <a:endParaRPr lang="en-US" sz="900" dirty="0"/>
          </a:p>
          <a:p>
            <a:pPr lvl="1"/>
            <a:r>
              <a:rPr lang="en-US" sz="2100" dirty="0"/>
              <a:t>Crop being raised and sold on the agricultural acres</a:t>
            </a:r>
          </a:p>
          <a:p>
            <a:pPr marL="342900" lvl="1" indent="0">
              <a:buNone/>
            </a:pPr>
            <a:endParaRPr lang="en-US" sz="900" dirty="0"/>
          </a:p>
          <a:p>
            <a:pPr lvl="1"/>
            <a:r>
              <a:rPr lang="en-US" sz="2100" dirty="0"/>
              <a:t>Exclusive use – poultry or hog confinement, fur bearing animals,</a:t>
            </a:r>
          </a:p>
          <a:p>
            <a:pPr marL="1028700" lvl="3" indent="0">
              <a:buNone/>
            </a:pPr>
            <a:r>
              <a:rPr lang="en-US" sz="2100" dirty="0"/>
              <a:t>Insects bread for food for animals, bees and apiary products, game birds and waterfowl</a:t>
            </a:r>
          </a:p>
          <a:p>
            <a:pPr marL="1028700" lvl="3" indent="0">
              <a:buNone/>
            </a:pPr>
            <a:endParaRPr lang="en-US" sz="900" dirty="0"/>
          </a:p>
          <a:p>
            <a:pPr lvl="1"/>
            <a:r>
              <a:rPr lang="en-US" sz="2100" dirty="0"/>
              <a:t>Composition of agriculturally used acres – contiguous or noncontiguous to another field owned by same person(s)</a:t>
            </a:r>
          </a:p>
          <a:p>
            <a:pPr marL="342900" lvl="1" indent="0">
              <a:buNone/>
            </a:pPr>
            <a:endParaRPr lang="en-US" sz="900" dirty="0"/>
          </a:p>
          <a:p>
            <a:pPr lvl="1"/>
            <a:r>
              <a:rPr lang="en-US" sz="2100" dirty="0"/>
              <a:t>Whether the configuration of the agriculturally used acreage lend themselves to agricultural production</a:t>
            </a:r>
          </a:p>
          <a:p>
            <a:pPr marL="685800" lvl="2" indent="0">
              <a:buNone/>
            </a:pPr>
            <a:r>
              <a:rPr lang="en-US" sz="2100" dirty="0"/>
              <a:t> </a:t>
            </a:r>
          </a:p>
        </p:txBody>
      </p:sp>
    </p:spTree>
    <p:extLst>
      <p:ext uri="{BB962C8B-B14F-4D97-AF65-F5344CB8AC3E}">
        <p14:creationId xmlns:p14="http://schemas.microsoft.com/office/powerpoint/2010/main" val="5487917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9118A02-4C70-4237-92F1-72D19C6B6B04}"/>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457200" y="609600"/>
            <a:ext cx="7345363" cy="5229225"/>
          </a:xfrm>
        </p:spPr>
      </p:pic>
    </p:spTree>
    <p:extLst>
      <p:ext uri="{BB962C8B-B14F-4D97-AF65-F5344CB8AC3E}">
        <p14:creationId xmlns:p14="http://schemas.microsoft.com/office/powerpoint/2010/main" val="32652189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E75641D-15CC-4B57-B0CD-6EC25F5BA1BA}"/>
              </a:ext>
            </a:extLst>
          </p:cNvPr>
          <p:cNvSpPr>
            <a:spLocks noGrp="1"/>
          </p:cNvSpPr>
          <p:nvPr>
            <p:ph type="title"/>
          </p:nvPr>
        </p:nvSpPr>
        <p:spPr>
          <a:xfrm>
            <a:off x="0" y="273122"/>
            <a:ext cx="8515350" cy="765210"/>
          </a:xfrm>
        </p:spPr>
        <p:txBody>
          <a:bodyPr>
            <a:normAutofit fontScale="90000"/>
          </a:bodyPr>
          <a:lstStyle/>
          <a:p>
            <a:r>
              <a:rPr lang="en-US" dirty="0"/>
              <a:t>Tweeners</a:t>
            </a:r>
          </a:p>
        </p:txBody>
      </p:sp>
      <p:sp>
        <p:nvSpPr>
          <p:cNvPr id="8" name="Content Placeholder 7">
            <a:extLst>
              <a:ext uri="{FF2B5EF4-FFF2-40B4-BE49-F238E27FC236}">
                <a16:creationId xmlns:a16="http://schemas.microsoft.com/office/drawing/2014/main" id="{905B9922-5F0A-46F9-B916-31AAEC248896}"/>
              </a:ext>
            </a:extLst>
          </p:cNvPr>
          <p:cNvSpPr>
            <a:spLocks noGrp="1"/>
          </p:cNvSpPr>
          <p:nvPr>
            <p:ph idx="1"/>
          </p:nvPr>
        </p:nvSpPr>
        <p:spPr>
          <a:xfrm>
            <a:off x="76200" y="1143000"/>
            <a:ext cx="8153400" cy="4800600"/>
          </a:xfrm>
        </p:spPr>
        <p:txBody>
          <a:bodyPr>
            <a:normAutofit/>
          </a:bodyPr>
          <a:lstStyle/>
          <a:p>
            <a:r>
              <a:rPr lang="en-US" dirty="0"/>
              <a:t>Smaller footprint of land – typically less than 10 acres</a:t>
            </a:r>
          </a:p>
          <a:p>
            <a:pPr lvl="1"/>
            <a:r>
              <a:rPr lang="en-US" dirty="0"/>
              <a:t>Horticultural and Nursery Stock – only for growing of stock </a:t>
            </a:r>
          </a:p>
          <a:p>
            <a:pPr lvl="2"/>
            <a:r>
              <a:rPr lang="en-US" dirty="0"/>
              <a:t>If used for display for selling than commercial</a:t>
            </a:r>
          </a:p>
          <a:p>
            <a:pPr lvl="1"/>
            <a:r>
              <a:rPr lang="en-US" dirty="0"/>
              <a:t>Trees Shrubs, Fruit, and Nut Plants</a:t>
            </a:r>
          </a:p>
          <a:p>
            <a:pPr lvl="1"/>
            <a:r>
              <a:rPr lang="en-US" dirty="0"/>
              <a:t>Vegetables</a:t>
            </a:r>
          </a:p>
          <a:p>
            <a:pPr lvl="1"/>
            <a:r>
              <a:rPr lang="en-US" dirty="0"/>
              <a:t>Poultry and Poultry Products</a:t>
            </a:r>
          </a:p>
          <a:p>
            <a:pPr lvl="1"/>
            <a:r>
              <a:rPr lang="en-US" dirty="0"/>
              <a:t>Trees, grown for sales as a crop</a:t>
            </a:r>
          </a:p>
          <a:p>
            <a:pPr lvl="2"/>
            <a:r>
              <a:rPr lang="en-US" dirty="0"/>
              <a:t>Not sold for timber, lumber, wood or wood products</a:t>
            </a:r>
          </a:p>
          <a:p>
            <a:pPr lvl="1"/>
            <a:r>
              <a:rPr lang="en-US" dirty="0"/>
              <a:t>Maple Syrup Production</a:t>
            </a:r>
          </a:p>
          <a:p>
            <a:pPr lvl="2"/>
            <a:r>
              <a:rPr lang="en-US" dirty="0"/>
              <a:t>Owner is required to be licensed by the MN Department of Agricultural</a:t>
            </a:r>
          </a:p>
          <a:p>
            <a:pPr lvl="1"/>
            <a:endParaRPr lang="en-US" dirty="0"/>
          </a:p>
        </p:txBody>
      </p:sp>
    </p:spTree>
    <p:extLst>
      <p:ext uri="{BB962C8B-B14F-4D97-AF65-F5344CB8AC3E}">
        <p14:creationId xmlns:p14="http://schemas.microsoft.com/office/powerpoint/2010/main" val="2541367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063B2-E128-48D4-9E68-DB0925CDCF41}"/>
              </a:ext>
            </a:extLst>
          </p:cNvPr>
          <p:cNvSpPr>
            <a:spLocks noGrp="1"/>
          </p:cNvSpPr>
          <p:nvPr>
            <p:ph type="title"/>
          </p:nvPr>
        </p:nvSpPr>
        <p:spPr>
          <a:xfrm>
            <a:off x="0" y="304800"/>
            <a:ext cx="8458200" cy="5638159"/>
          </a:xfrm>
        </p:spPr>
        <p:txBody>
          <a:bodyPr>
            <a:normAutofit/>
          </a:bodyPr>
          <a:lstStyle/>
          <a:p>
            <a:r>
              <a:rPr lang="en-US" sz="2400" dirty="0"/>
              <a:t>Class 2a – </a:t>
            </a:r>
            <a:br>
              <a:rPr lang="en-US" sz="2400" dirty="0"/>
            </a:br>
            <a:r>
              <a:rPr lang="en-US" sz="2400" dirty="0"/>
              <a:t>	agricultural land consists of parcels of property, or portions thereof, that are agricultural land and buildings.</a:t>
            </a:r>
            <a:br>
              <a:rPr lang="en-US" sz="2400" dirty="0"/>
            </a:br>
            <a:br>
              <a:rPr lang="en-US" sz="2400" dirty="0"/>
            </a:br>
            <a:r>
              <a:rPr lang="en-US" sz="2400" dirty="0"/>
              <a:t>Class 2a – </a:t>
            </a:r>
            <a:br>
              <a:rPr lang="en-US" sz="2400" dirty="0"/>
            </a:br>
            <a:r>
              <a:rPr lang="en-US" sz="2400" dirty="0"/>
              <a:t>	land may be homestead or non-homestead depending on ownership, occupancy and active farming scenarios.</a:t>
            </a:r>
            <a:br>
              <a:rPr lang="en-US" sz="2400" dirty="0"/>
            </a:br>
            <a:br>
              <a:rPr lang="en-US" sz="2400" dirty="0"/>
            </a:br>
            <a:r>
              <a:rPr lang="en-US" sz="2400" dirty="0"/>
              <a:t>Split class –</a:t>
            </a:r>
            <a:br>
              <a:rPr lang="en-US" sz="2400" dirty="0"/>
            </a:br>
            <a:r>
              <a:rPr lang="en-US" sz="2400" dirty="0"/>
              <a:t> 	Ex. Cell tower on an agricultural property would create a split class  part agricultural and part commercial</a:t>
            </a:r>
          </a:p>
        </p:txBody>
      </p:sp>
    </p:spTree>
    <p:extLst>
      <p:ext uri="{BB962C8B-B14F-4D97-AF65-F5344CB8AC3E}">
        <p14:creationId xmlns:p14="http://schemas.microsoft.com/office/powerpoint/2010/main" val="6537359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E75641D-15CC-4B57-B0CD-6EC25F5BA1BA}"/>
              </a:ext>
            </a:extLst>
          </p:cNvPr>
          <p:cNvSpPr>
            <a:spLocks noGrp="1"/>
          </p:cNvSpPr>
          <p:nvPr>
            <p:ph type="title"/>
          </p:nvPr>
        </p:nvSpPr>
        <p:spPr>
          <a:xfrm>
            <a:off x="0" y="273122"/>
            <a:ext cx="8515350" cy="765210"/>
          </a:xfrm>
        </p:spPr>
        <p:txBody>
          <a:bodyPr>
            <a:normAutofit fontScale="90000"/>
          </a:bodyPr>
          <a:lstStyle/>
          <a:p>
            <a:r>
              <a:rPr lang="en-US" dirty="0"/>
              <a:t>Horticultural and Nursery Stock</a:t>
            </a:r>
          </a:p>
        </p:txBody>
      </p:sp>
      <p:sp>
        <p:nvSpPr>
          <p:cNvPr id="8" name="Content Placeholder 7">
            <a:extLst>
              <a:ext uri="{FF2B5EF4-FFF2-40B4-BE49-F238E27FC236}">
                <a16:creationId xmlns:a16="http://schemas.microsoft.com/office/drawing/2014/main" id="{905B9922-5F0A-46F9-B916-31AAEC248896}"/>
              </a:ext>
            </a:extLst>
          </p:cNvPr>
          <p:cNvSpPr>
            <a:spLocks noGrp="1"/>
          </p:cNvSpPr>
          <p:nvPr>
            <p:ph idx="1"/>
          </p:nvPr>
        </p:nvSpPr>
        <p:spPr>
          <a:xfrm>
            <a:off x="76200" y="1143000"/>
            <a:ext cx="8153400" cy="4800600"/>
          </a:xfrm>
        </p:spPr>
        <p:txBody>
          <a:bodyPr>
            <a:normAutofit/>
          </a:bodyPr>
          <a:lstStyle/>
          <a:p>
            <a:r>
              <a:rPr lang="en-US" dirty="0"/>
              <a:t>Includes potted flowering plants, potted perennials, sod sprigs and plugs, food crops</a:t>
            </a:r>
          </a:p>
          <a:p>
            <a:r>
              <a:rPr lang="en-US" dirty="0"/>
              <a:t>Classed as Agricultural if building is used to grow stock</a:t>
            </a:r>
          </a:p>
          <a:p>
            <a:r>
              <a:rPr lang="en-US" dirty="0"/>
              <a:t>Does not qualify for agricultural is only used for display or for selling product</a:t>
            </a:r>
          </a:p>
          <a:p>
            <a:pPr lvl="1"/>
            <a:endParaRPr lang="en-US" dirty="0"/>
          </a:p>
          <a:p>
            <a:pPr lvl="1"/>
            <a:r>
              <a:rPr lang="en-US" dirty="0"/>
              <a:t>Nursery stock is defined as a plant intended for planting or propagation, including – trees, shrubs, vines, perennials, biennials, grafts, cuttings, etc.</a:t>
            </a:r>
          </a:p>
          <a:p>
            <a:pPr lvl="1"/>
            <a:r>
              <a:rPr lang="en-US" dirty="0"/>
              <a:t>Horticultural Stock is tree, bush, tree nuts, cut flowers, potted ornamental grasses</a:t>
            </a:r>
          </a:p>
          <a:p>
            <a:pPr lvl="1"/>
            <a:endParaRPr lang="en-US" dirty="0"/>
          </a:p>
        </p:txBody>
      </p:sp>
    </p:spTree>
    <p:extLst>
      <p:ext uri="{BB962C8B-B14F-4D97-AF65-F5344CB8AC3E}">
        <p14:creationId xmlns:p14="http://schemas.microsoft.com/office/powerpoint/2010/main" val="19549775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F4232D-2574-4511-8D74-46418437B9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381000"/>
            <a:ext cx="8305801" cy="5791200"/>
          </a:xfrm>
          <a:prstGeom prst="rect">
            <a:avLst/>
          </a:prstGeom>
        </p:spPr>
      </p:pic>
    </p:spTree>
    <p:extLst>
      <p:ext uri="{BB962C8B-B14F-4D97-AF65-F5344CB8AC3E}">
        <p14:creationId xmlns:p14="http://schemas.microsoft.com/office/powerpoint/2010/main" val="35891490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8E866-DFAB-44C4-8399-DCF8B7EECBFB}"/>
              </a:ext>
            </a:extLst>
          </p:cNvPr>
          <p:cNvSpPr>
            <a:spLocks noGrp="1"/>
          </p:cNvSpPr>
          <p:nvPr>
            <p:ph type="title"/>
          </p:nvPr>
        </p:nvSpPr>
        <p:spPr>
          <a:xfrm>
            <a:off x="-10357" y="45030"/>
            <a:ext cx="8515350" cy="577921"/>
          </a:xfrm>
        </p:spPr>
        <p:txBody>
          <a:bodyPr/>
          <a:lstStyle/>
          <a:p>
            <a:r>
              <a:rPr lang="en-US" dirty="0"/>
              <a:t>Exception Takers</a:t>
            </a:r>
          </a:p>
        </p:txBody>
      </p:sp>
      <p:sp>
        <p:nvSpPr>
          <p:cNvPr id="3" name="Content Placeholder 2">
            <a:extLst>
              <a:ext uri="{FF2B5EF4-FFF2-40B4-BE49-F238E27FC236}">
                <a16:creationId xmlns:a16="http://schemas.microsoft.com/office/drawing/2014/main" id="{B7639316-155F-4D4B-95C9-1F2915813075}"/>
              </a:ext>
            </a:extLst>
          </p:cNvPr>
          <p:cNvSpPr>
            <a:spLocks noGrp="1"/>
          </p:cNvSpPr>
          <p:nvPr>
            <p:ph idx="1"/>
          </p:nvPr>
        </p:nvSpPr>
        <p:spPr>
          <a:xfrm>
            <a:off x="0" y="914400"/>
            <a:ext cx="8382000" cy="5028558"/>
          </a:xfrm>
        </p:spPr>
        <p:txBody>
          <a:bodyPr>
            <a:normAutofit/>
          </a:bodyPr>
          <a:lstStyle/>
          <a:p>
            <a:endParaRPr lang="en-US" dirty="0"/>
          </a:p>
          <a:p>
            <a:r>
              <a:rPr lang="en-US" dirty="0"/>
              <a:t>Rarely reach 10 acres – seldom qualify as a sole Ag use</a:t>
            </a:r>
          </a:p>
          <a:p>
            <a:endParaRPr lang="en-US" dirty="0"/>
          </a:p>
          <a:p>
            <a:pPr marL="114300" indent="0">
              <a:buNone/>
            </a:pPr>
            <a:endParaRPr lang="en-US" dirty="0"/>
          </a:p>
          <a:p>
            <a:pPr lvl="1"/>
            <a:r>
              <a:rPr lang="en-US" dirty="0"/>
              <a:t>Bees and Apiary Products</a:t>
            </a:r>
          </a:p>
          <a:p>
            <a:pPr lvl="2"/>
            <a:r>
              <a:rPr lang="en-US" dirty="0"/>
              <a:t>Honey, bee pollen, sale of the bees themselves</a:t>
            </a:r>
          </a:p>
          <a:p>
            <a:pPr lvl="2"/>
            <a:r>
              <a:rPr lang="en-US" dirty="0"/>
              <a:t>Acreage for bee production is the apiary footprint</a:t>
            </a:r>
          </a:p>
          <a:p>
            <a:pPr lvl="2"/>
            <a:r>
              <a:rPr lang="en-US" dirty="0"/>
              <a:t>Must be owners hives – not rented out</a:t>
            </a:r>
          </a:p>
          <a:p>
            <a:pPr lvl="2"/>
            <a:endParaRPr lang="en-US" dirty="0"/>
          </a:p>
          <a:p>
            <a:pPr lvl="2"/>
            <a:endParaRPr lang="en-US" dirty="0"/>
          </a:p>
          <a:p>
            <a:pPr lvl="1"/>
            <a:r>
              <a:rPr lang="en-US" dirty="0"/>
              <a:t>Fur Bearing Animals</a:t>
            </a:r>
          </a:p>
          <a:p>
            <a:pPr lvl="2"/>
            <a:r>
              <a:rPr lang="en-US" dirty="0"/>
              <a:t>Mink most common in MN</a:t>
            </a:r>
          </a:p>
          <a:p>
            <a:pPr lvl="2"/>
            <a:r>
              <a:rPr lang="en-US" dirty="0"/>
              <a:t>MN Statute 97A.105 states these farms must be licensed</a:t>
            </a:r>
          </a:p>
          <a:p>
            <a:pPr lvl="2"/>
            <a:endParaRPr lang="en-US" dirty="0"/>
          </a:p>
        </p:txBody>
      </p:sp>
    </p:spTree>
    <p:extLst>
      <p:ext uri="{BB962C8B-B14F-4D97-AF65-F5344CB8AC3E}">
        <p14:creationId xmlns:p14="http://schemas.microsoft.com/office/powerpoint/2010/main" val="41649340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8E866-DFAB-44C4-8399-DCF8B7EECBFB}"/>
              </a:ext>
            </a:extLst>
          </p:cNvPr>
          <p:cNvSpPr>
            <a:spLocks noGrp="1"/>
          </p:cNvSpPr>
          <p:nvPr>
            <p:ph type="title"/>
          </p:nvPr>
        </p:nvSpPr>
        <p:spPr>
          <a:xfrm>
            <a:off x="-10357" y="45030"/>
            <a:ext cx="8515350" cy="577921"/>
          </a:xfrm>
        </p:spPr>
        <p:txBody>
          <a:bodyPr/>
          <a:lstStyle/>
          <a:p>
            <a:r>
              <a:rPr lang="en-US" dirty="0"/>
              <a:t>Exception Takers</a:t>
            </a:r>
          </a:p>
        </p:txBody>
      </p:sp>
      <p:sp>
        <p:nvSpPr>
          <p:cNvPr id="3" name="Content Placeholder 2">
            <a:extLst>
              <a:ext uri="{FF2B5EF4-FFF2-40B4-BE49-F238E27FC236}">
                <a16:creationId xmlns:a16="http://schemas.microsoft.com/office/drawing/2014/main" id="{B7639316-155F-4D4B-95C9-1F2915813075}"/>
              </a:ext>
            </a:extLst>
          </p:cNvPr>
          <p:cNvSpPr>
            <a:spLocks noGrp="1"/>
          </p:cNvSpPr>
          <p:nvPr>
            <p:ph idx="1"/>
          </p:nvPr>
        </p:nvSpPr>
        <p:spPr>
          <a:xfrm>
            <a:off x="0" y="1600200"/>
            <a:ext cx="8382000" cy="4342758"/>
          </a:xfrm>
        </p:spPr>
        <p:txBody>
          <a:bodyPr>
            <a:normAutofit/>
          </a:bodyPr>
          <a:lstStyle/>
          <a:p>
            <a:pPr lvl="1"/>
            <a:r>
              <a:rPr lang="en-US" dirty="0"/>
              <a:t>Insects that are primarily bred to be used as food for animals</a:t>
            </a:r>
          </a:p>
          <a:p>
            <a:pPr lvl="1"/>
            <a:endParaRPr lang="en-US" dirty="0"/>
          </a:p>
          <a:p>
            <a:pPr lvl="1"/>
            <a:endParaRPr lang="en-US" dirty="0"/>
          </a:p>
          <a:p>
            <a:pPr lvl="1"/>
            <a:r>
              <a:rPr lang="en-US" dirty="0"/>
              <a:t>Game Birds and Waterfowl for game farms and shooting preserves – conditional</a:t>
            </a:r>
          </a:p>
          <a:p>
            <a:pPr marL="411480" lvl="1" indent="0">
              <a:buNone/>
            </a:pPr>
            <a:endParaRPr lang="en-US" dirty="0"/>
          </a:p>
          <a:p>
            <a:pPr lvl="2"/>
            <a:r>
              <a:rPr lang="en-US" dirty="0"/>
              <a:t>Pheasants, Quail, Turkey, Ducks, Geese, etc.</a:t>
            </a:r>
          </a:p>
          <a:p>
            <a:pPr lvl="2"/>
            <a:r>
              <a:rPr lang="en-US" dirty="0"/>
              <a:t>Waterfowl – bird must be raised for use on a shooting reserve licensed under 97A.105</a:t>
            </a:r>
          </a:p>
          <a:p>
            <a:pPr lvl="2"/>
            <a:endParaRPr lang="en-US" dirty="0"/>
          </a:p>
        </p:txBody>
      </p:sp>
    </p:spTree>
    <p:extLst>
      <p:ext uri="{BB962C8B-B14F-4D97-AF65-F5344CB8AC3E}">
        <p14:creationId xmlns:p14="http://schemas.microsoft.com/office/powerpoint/2010/main" val="33697094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7219A-188E-4032-8301-504497C69D5C}"/>
              </a:ext>
            </a:extLst>
          </p:cNvPr>
          <p:cNvSpPr>
            <a:spLocks noGrp="1"/>
          </p:cNvSpPr>
          <p:nvPr>
            <p:ph type="title"/>
          </p:nvPr>
        </p:nvSpPr>
        <p:spPr>
          <a:xfrm>
            <a:off x="0" y="3699"/>
            <a:ext cx="8453705" cy="549305"/>
          </a:xfrm>
        </p:spPr>
        <p:txBody>
          <a:bodyPr/>
          <a:lstStyle/>
          <a:p>
            <a:r>
              <a:rPr lang="en-US" dirty="0"/>
              <a:t>Exception Takers continued …</a:t>
            </a:r>
          </a:p>
        </p:txBody>
      </p:sp>
      <p:sp>
        <p:nvSpPr>
          <p:cNvPr id="3" name="Content Placeholder 2">
            <a:extLst>
              <a:ext uri="{FF2B5EF4-FFF2-40B4-BE49-F238E27FC236}">
                <a16:creationId xmlns:a16="http://schemas.microsoft.com/office/drawing/2014/main" id="{B025B7A7-754C-45E7-96A1-5737114DA126}"/>
              </a:ext>
            </a:extLst>
          </p:cNvPr>
          <p:cNvSpPr>
            <a:spLocks noGrp="1"/>
          </p:cNvSpPr>
          <p:nvPr>
            <p:ph idx="1"/>
          </p:nvPr>
        </p:nvSpPr>
        <p:spPr>
          <a:xfrm>
            <a:off x="132665" y="1219200"/>
            <a:ext cx="8305800" cy="4267200"/>
          </a:xfrm>
        </p:spPr>
        <p:txBody>
          <a:bodyPr>
            <a:normAutofit/>
          </a:bodyPr>
          <a:lstStyle/>
          <a:p>
            <a:pPr lvl="1"/>
            <a:endParaRPr lang="en-US" dirty="0"/>
          </a:p>
          <a:p>
            <a:pPr lvl="1"/>
            <a:r>
              <a:rPr lang="en-US" dirty="0"/>
              <a:t>Nonprofit equestrian organization – conditional</a:t>
            </a:r>
          </a:p>
          <a:p>
            <a:pPr lvl="2"/>
            <a:r>
              <a:rPr lang="en-US" dirty="0"/>
              <a:t>Property owned &amp; operated by nonprofit for equestrian activities – excluding racing</a:t>
            </a:r>
          </a:p>
          <a:p>
            <a:pPr lvl="2"/>
            <a:endParaRPr lang="en-US" dirty="0"/>
          </a:p>
          <a:p>
            <a:pPr lvl="2"/>
            <a:endParaRPr lang="en-US" dirty="0"/>
          </a:p>
          <a:p>
            <a:pPr lvl="1"/>
            <a:r>
              <a:rPr lang="en-US" dirty="0"/>
              <a:t>Commercial Boarding of Horses – conditional</a:t>
            </a:r>
          </a:p>
          <a:p>
            <a:pPr lvl="1"/>
            <a:endParaRPr lang="en-US" dirty="0"/>
          </a:p>
          <a:p>
            <a:pPr lvl="2"/>
            <a:r>
              <a:rPr lang="en-US" dirty="0"/>
              <a:t>Must be on property that is also used for raising pasture to graze horses or cultivating other agricultural products</a:t>
            </a:r>
          </a:p>
          <a:p>
            <a:pPr lvl="2"/>
            <a:r>
              <a:rPr lang="en-US" dirty="0"/>
              <a:t>If training and giving riding instructions must be to persons that are boarding horse on the premises</a:t>
            </a:r>
          </a:p>
          <a:p>
            <a:pPr lvl="2"/>
            <a:endParaRPr lang="en-US" dirty="0"/>
          </a:p>
        </p:txBody>
      </p:sp>
    </p:spTree>
    <p:extLst>
      <p:ext uri="{BB962C8B-B14F-4D97-AF65-F5344CB8AC3E}">
        <p14:creationId xmlns:p14="http://schemas.microsoft.com/office/powerpoint/2010/main" val="39905758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7219A-188E-4032-8301-504497C69D5C}"/>
              </a:ext>
            </a:extLst>
          </p:cNvPr>
          <p:cNvSpPr>
            <a:spLocks noGrp="1"/>
          </p:cNvSpPr>
          <p:nvPr>
            <p:ph type="title"/>
          </p:nvPr>
        </p:nvSpPr>
        <p:spPr>
          <a:xfrm>
            <a:off x="0" y="3699"/>
            <a:ext cx="8453705" cy="549305"/>
          </a:xfrm>
        </p:spPr>
        <p:txBody>
          <a:bodyPr/>
          <a:lstStyle/>
          <a:p>
            <a:r>
              <a:rPr lang="en-US" dirty="0"/>
              <a:t>Exception Takers continued …</a:t>
            </a:r>
          </a:p>
        </p:txBody>
      </p:sp>
      <p:sp>
        <p:nvSpPr>
          <p:cNvPr id="3" name="Content Placeholder 2">
            <a:extLst>
              <a:ext uri="{FF2B5EF4-FFF2-40B4-BE49-F238E27FC236}">
                <a16:creationId xmlns:a16="http://schemas.microsoft.com/office/drawing/2014/main" id="{B025B7A7-754C-45E7-96A1-5737114DA126}"/>
              </a:ext>
            </a:extLst>
          </p:cNvPr>
          <p:cNvSpPr>
            <a:spLocks noGrp="1"/>
          </p:cNvSpPr>
          <p:nvPr>
            <p:ph idx="1"/>
          </p:nvPr>
        </p:nvSpPr>
        <p:spPr>
          <a:xfrm>
            <a:off x="1" y="838200"/>
            <a:ext cx="8305800" cy="5058524"/>
          </a:xfrm>
        </p:spPr>
        <p:txBody>
          <a:bodyPr>
            <a:normAutofit/>
          </a:bodyPr>
          <a:lstStyle/>
          <a:p>
            <a:pPr lvl="1"/>
            <a:endParaRPr lang="en-US" dirty="0"/>
          </a:p>
          <a:p>
            <a:pPr lvl="1"/>
            <a:endParaRPr lang="en-US" dirty="0"/>
          </a:p>
          <a:p>
            <a:pPr lvl="1"/>
            <a:endParaRPr lang="en-US" dirty="0"/>
          </a:p>
          <a:p>
            <a:pPr lvl="1"/>
            <a:r>
              <a:rPr lang="en-US" dirty="0"/>
              <a:t>Aquaculture – Conditional</a:t>
            </a:r>
          </a:p>
          <a:p>
            <a:pPr lvl="2"/>
            <a:r>
              <a:rPr lang="en-US" dirty="0"/>
              <a:t>Products for sale and consumption – defined under MN Statute Section 17.47 if on landed zoned for agricultural a use </a:t>
            </a:r>
          </a:p>
          <a:p>
            <a:pPr lvl="2"/>
            <a:endParaRPr lang="en-US" dirty="0"/>
          </a:p>
          <a:p>
            <a:pPr lvl="2"/>
            <a:endParaRPr lang="en-US" dirty="0"/>
          </a:p>
          <a:p>
            <a:pPr lvl="1"/>
            <a:r>
              <a:rPr lang="en-US" dirty="0"/>
              <a:t>Drying/Storage of Agricultural Products, Machinery or Equipment</a:t>
            </a:r>
          </a:p>
          <a:p>
            <a:pPr lvl="2"/>
            <a:r>
              <a:rPr lang="en-US" dirty="0"/>
              <a:t>Storage of farmers own equipment, grain or machinery</a:t>
            </a:r>
          </a:p>
          <a:p>
            <a:pPr lvl="2"/>
            <a:endParaRPr lang="en-US" dirty="0"/>
          </a:p>
        </p:txBody>
      </p:sp>
    </p:spTree>
    <p:extLst>
      <p:ext uri="{BB962C8B-B14F-4D97-AF65-F5344CB8AC3E}">
        <p14:creationId xmlns:p14="http://schemas.microsoft.com/office/powerpoint/2010/main" val="3076813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9E77C2-940E-474F-BD8F-DC561061AE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0"/>
            <a:ext cx="6134956" cy="6773220"/>
          </a:xfrm>
          <a:prstGeom prst="rect">
            <a:avLst/>
          </a:prstGeom>
        </p:spPr>
      </p:pic>
    </p:spTree>
    <p:extLst>
      <p:ext uri="{BB962C8B-B14F-4D97-AF65-F5344CB8AC3E}">
        <p14:creationId xmlns:p14="http://schemas.microsoft.com/office/powerpoint/2010/main" val="32139141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6701D-5BA3-48F4-838D-C6D9226C54ED}"/>
              </a:ext>
            </a:extLst>
          </p:cNvPr>
          <p:cNvSpPr>
            <a:spLocks noGrp="1"/>
          </p:cNvSpPr>
          <p:nvPr>
            <p:ph type="title"/>
          </p:nvPr>
        </p:nvSpPr>
        <p:spPr>
          <a:xfrm>
            <a:off x="109052" y="152400"/>
            <a:ext cx="8415177" cy="670388"/>
          </a:xfrm>
        </p:spPr>
        <p:txBody>
          <a:bodyPr/>
          <a:lstStyle/>
          <a:p>
            <a:r>
              <a:rPr lang="en-US" dirty="0"/>
              <a:t>Conservation Programs</a:t>
            </a:r>
          </a:p>
        </p:txBody>
      </p:sp>
      <p:sp>
        <p:nvSpPr>
          <p:cNvPr id="3" name="Content Placeholder 2">
            <a:extLst>
              <a:ext uri="{FF2B5EF4-FFF2-40B4-BE49-F238E27FC236}">
                <a16:creationId xmlns:a16="http://schemas.microsoft.com/office/drawing/2014/main" id="{ADD73EE1-9F04-4652-9D70-6F1E1EAFFED3}"/>
              </a:ext>
            </a:extLst>
          </p:cNvPr>
          <p:cNvSpPr>
            <a:spLocks noGrp="1"/>
          </p:cNvSpPr>
          <p:nvPr>
            <p:ph idx="1"/>
          </p:nvPr>
        </p:nvSpPr>
        <p:spPr>
          <a:xfrm>
            <a:off x="154113" y="1712573"/>
            <a:ext cx="8361238" cy="3777399"/>
          </a:xfrm>
        </p:spPr>
        <p:txBody>
          <a:bodyPr>
            <a:normAutofit/>
          </a:bodyPr>
          <a:lstStyle/>
          <a:p>
            <a:r>
              <a:rPr lang="en-US" dirty="0"/>
              <a:t>They can only continue 2a classification – they do not initiate</a:t>
            </a:r>
          </a:p>
          <a:p>
            <a:pPr lvl="2"/>
            <a:r>
              <a:rPr lang="en-US" dirty="0"/>
              <a:t>Need to be 10 acres or more in size</a:t>
            </a:r>
          </a:p>
          <a:p>
            <a:pPr marL="0" indent="0">
              <a:buNone/>
            </a:pPr>
            <a:endParaRPr lang="en-US" dirty="0"/>
          </a:p>
          <a:p>
            <a:r>
              <a:rPr lang="en-US" dirty="0"/>
              <a:t>Qualifying Programs -</a:t>
            </a:r>
          </a:p>
          <a:p>
            <a:pPr marL="0" indent="0">
              <a:buNone/>
            </a:pPr>
            <a:endParaRPr lang="en-US" dirty="0"/>
          </a:p>
          <a:p>
            <a:pPr lvl="1">
              <a:defRPr/>
            </a:pPr>
            <a:r>
              <a:rPr lang="en-US" dirty="0"/>
              <a:t>RIM – Reinvest in Minnesota</a:t>
            </a:r>
          </a:p>
          <a:p>
            <a:pPr lvl="1">
              <a:defRPr/>
            </a:pPr>
            <a:r>
              <a:rPr lang="en-US" dirty="0"/>
              <a:t>CRP – Conservation Reserve Program</a:t>
            </a:r>
          </a:p>
          <a:p>
            <a:pPr lvl="1">
              <a:defRPr/>
            </a:pPr>
            <a:r>
              <a:rPr lang="en-US" dirty="0"/>
              <a:t>CREP – Conservation Reserve Enhancement Program</a:t>
            </a:r>
          </a:p>
          <a:p>
            <a:pPr lvl="1">
              <a:defRPr/>
            </a:pPr>
            <a:r>
              <a:rPr lang="en-US" dirty="0"/>
              <a:t>WRP – Wetland Reserve Program</a:t>
            </a:r>
          </a:p>
          <a:p>
            <a:pPr lvl="1"/>
            <a:endParaRPr lang="en-US" dirty="0"/>
          </a:p>
        </p:txBody>
      </p:sp>
    </p:spTree>
    <p:extLst>
      <p:ext uri="{BB962C8B-B14F-4D97-AF65-F5344CB8AC3E}">
        <p14:creationId xmlns:p14="http://schemas.microsoft.com/office/powerpoint/2010/main" val="23353704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77057" y="942013"/>
            <a:ext cx="3729519" cy="563165"/>
          </a:xfrm>
        </p:spPr>
        <p:txBody>
          <a:bodyPr anchor="t">
            <a:normAutofit fontScale="92500"/>
          </a:bodyPr>
          <a:lstStyle/>
          <a:p>
            <a:r>
              <a:rPr lang="en-US" dirty="0"/>
              <a:t>Reinvest in Minnesota</a:t>
            </a:r>
          </a:p>
        </p:txBody>
      </p:sp>
      <p:sp>
        <p:nvSpPr>
          <p:cNvPr id="7" name="Text Placeholder 6"/>
          <p:cNvSpPr>
            <a:spLocks noGrp="1"/>
          </p:cNvSpPr>
          <p:nvPr>
            <p:ph type="body" sz="half" idx="3"/>
          </p:nvPr>
        </p:nvSpPr>
        <p:spPr>
          <a:xfrm>
            <a:off x="4453848" y="942013"/>
            <a:ext cx="3320935" cy="563165"/>
          </a:xfrm>
        </p:spPr>
        <p:txBody>
          <a:bodyPr anchor="t">
            <a:normAutofit fontScale="92500"/>
          </a:bodyPr>
          <a:lstStyle/>
          <a:p>
            <a:pPr algn="ctr"/>
            <a:r>
              <a:rPr lang="en-US" dirty="0"/>
              <a:t>Conservation reserve program</a:t>
            </a:r>
          </a:p>
        </p:txBody>
      </p:sp>
      <p:sp>
        <p:nvSpPr>
          <p:cNvPr id="6" name="Content Placeholder 5"/>
          <p:cNvSpPr>
            <a:spLocks noGrp="1"/>
          </p:cNvSpPr>
          <p:nvPr>
            <p:ph sz="quarter" idx="2"/>
          </p:nvPr>
        </p:nvSpPr>
        <p:spPr>
          <a:xfrm>
            <a:off x="77058" y="1828801"/>
            <a:ext cx="3968392" cy="3821344"/>
          </a:xfrm>
        </p:spPr>
        <p:txBody>
          <a:bodyPr>
            <a:normAutofit fontScale="92500" lnSpcReduction="20000"/>
          </a:bodyPr>
          <a:lstStyle/>
          <a:p>
            <a:r>
              <a:rPr lang="en-US" dirty="0"/>
              <a:t>To protect and improve water quality, reduce soil erosion, enhances wildlife habitats, flood control, and ground water recharge</a:t>
            </a:r>
          </a:p>
          <a:p>
            <a:r>
              <a:rPr lang="en-US" dirty="0"/>
              <a:t>It is usually perpetual</a:t>
            </a:r>
          </a:p>
          <a:p>
            <a:r>
              <a:rPr lang="en-US" dirty="0"/>
              <a:t>Managed by the Minnesota Board of Water and Soil Resources</a:t>
            </a:r>
          </a:p>
          <a:p>
            <a:r>
              <a:rPr lang="en-US" dirty="0"/>
              <a:t>Is recorded documentation</a:t>
            </a:r>
          </a:p>
        </p:txBody>
      </p:sp>
      <p:sp>
        <p:nvSpPr>
          <p:cNvPr id="8" name="Content Placeholder 7"/>
          <p:cNvSpPr>
            <a:spLocks noGrp="1"/>
          </p:cNvSpPr>
          <p:nvPr>
            <p:ph sz="quarter" idx="4"/>
          </p:nvPr>
        </p:nvSpPr>
        <p:spPr>
          <a:xfrm>
            <a:off x="4572000" y="1828801"/>
            <a:ext cx="3968392" cy="3320479"/>
          </a:xfrm>
        </p:spPr>
        <p:txBody>
          <a:bodyPr>
            <a:normAutofit fontScale="92500" lnSpcReduction="20000"/>
          </a:bodyPr>
          <a:lstStyle/>
          <a:p>
            <a:r>
              <a:rPr lang="en-US" dirty="0"/>
              <a:t>Administered by the Farm Service Agency</a:t>
            </a:r>
          </a:p>
          <a:p>
            <a:r>
              <a:rPr lang="en-US" dirty="0"/>
              <a:t>Enroll environmentally sensitive land </a:t>
            </a:r>
          </a:p>
          <a:p>
            <a:r>
              <a:rPr lang="en-US" dirty="0"/>
              <a:t>Contracts are for 10 – 15 years</a:t>
            </a:r>
          </a:p>
          <a:p>
            <a:r>
              <a:rPr lang="en-US" dirty="0"/>
              <a:t>Goal is to  re-establish valuable land cover, improve water quality, prevent soil erosion, and reduce wildlife habitat</a:t>
            </a:r>
          </a:p>
        </p:txBody>
      </p:sp>
    </p:spTree>
    <p:extLst>
      <p:ext uri="{BB962C8B-B14F-4D97-AF65-F5344CB8AC3E}">
        <p14:creationId xmlns:p14="http://schemas.microsoft.com/office/powerpoint/2010/main" val="3529193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154113" y="972834"/>
            <a:ext cx="4304779" cy="654978"/>
          </a:xfrm>
        </p:spPr>
        <p:txBody>
          <a:bodyPr anchor="t">
            <a:normAutofit lnSpcReduction="10000"/>
          </a:bodyPr>
          <a:lstStyle/>
          <a:p>
            <a:r>
              <a:rPr lang="en-US" dirty="0"/>
              <a:t>Conservation reserve enhancement program</a:t>
            </a:r>
          </a:p>
        </p:txBody>
      </p:sp>
      <p:sp>
        <p:nvSpPr>
          <p:cNvPr id="10" name="Text Placeholder 9"/>
          <p:cNvSpPr>
            <a:spLocks noGrp="1"/>
          </p:cNvSpPr>
          <p:nvPr>
            <p:ph type="body" sz="half" idx="3"/>
          </p:nvPr>
        </p:nvSpPr>
        <p:spPr>
          <a:xfrm>
            <a:off x="4629150" y="971551"/>
            <a:ext cx="3184347" cy="654978"/>
          </a:xfrm>
        </p:spPr>
        <p:txBody>
          <a:bodyPr anchor="t">
            <a:normAutofit lnSpcReduction="10000"/>
          </a:bodyPr>
          <a:lstStyle/>
          <a:p>
            <a:r>
              <a:rPr lang="en-US" dirty="0"/>
              <a:t>Wetland reserve program</a:t>
            </a:r>
          </a:p>
        </p:txBody>
      </p:sp>
      <p:sp>
        <p:nvSpPr>
          <p:cNvPr id="9" name="Content Placeholder 8"/>
          <p:cNvSpPr>
            <a:spLocks noGrp="1"/>
          </p:cNvSpPr>
          <p:nvPr>
            <p:ph sz="quarter" idx="2"/>
          </p:nvPr>
        </p:nvSpPr>
        <p:spPr>
          <a:xfrm>
            <a:off x="154113" y="1943743"/>
            <a:ext cx="4361929" cy="3508131"/>
          </a:xfrm>
        </p:spPr>
        <p:txBody>
          <a:bodyPr>
            <a:normAutofit lnSpcReduction="10000"/>
          </a:bodyPr>
          <a:lstStyle/>
          <a:p>
            <a:r>
              <a:rPr lang="en-US" dirty="0"/>
              <a:t>Country’s largest private-land conservation program</a:t>
            </a:r>
          </a:p>
          <a:p>
            <a:r>
              <a:rPr lang="en-US" dirty="0"/>
              <a:t>Administered by the Farm Service Agency</a:t>
            </a:r>
          </a:p>
          <a:p>
            <a:r>
              <a:rPr lang="en-US" dirty="0"/>
              <a:t>Targets high-priority conservation concerns identified by a State</a:t>
            </a:r>
          </a:p>
          <a:p>
            <a:endParaRPr lang="en-US" dirty="0"/>
          </a:p>
        </p:txBody>
      </p:sp>
      <p:sp>
        <p:nvSpPr>
          <p:cNvPr id="11" name="Content Placeholder 10"/>
          <p:cNvSpPr>
            <a:spLocks noGrp="1"/>
          </p:cNvSpPr>
          <p:nvPr>
            <p:ph sz="quarter" idx="4"/>
          </p:nvPr>
        </p:nvSpPr>
        <p:spPr>
          <a:xfrm>
            <a:off x="4572001" y="1797336"/>
            <a:ext cx="3827123" cy="4089115"/>
          </a:xfrm>
        </p:spPr>
        <p:txBody>
          <a:bodyPr>
            <a:normAutofit lnSpcReduction="10000"/>
          </a:bodyPr>
          <a:lstStyle/>
          <a:p>
            <a:r>
              <a:rPr lang="en-US" dirty="0"/>
              <a:t>To establish long-term conservation and wildlife practices and protection</a:t>
            </a:r>
          </a:p>
          <a:p>
            <a:r>
              <a:rPr lang="en-US" dirty="0"/>
              <a:t>Land eligible</a:t>
            </a:r>
          </a:p>
          <a:p>
            <a:pPr lvl="1"/>
            <a:r>
              <a:rPr lang="en-US" dirty="0"/>
              <a:t>Wetlands farmed under natural conditions</a:t>
            </a:r>
          </a:p>
          <a:p>
            <a:pPr lvl="1"/>
            <a:r>
              <a:rPr lang="en-US" dirty="0"/>
              <a:t>Lands that become wetland due to flooding</a:t>
            </a:r>
          </a:p>
          <a:p>
            <a:pPr lvl="1"/>
            <a:r>
              <a:rPr lang="en-US" dirty="0"/>
              <a:t>Riparian areas</a:t>
            </a:r>
          </a:p>
          <a:p>
            <a:r>
              <a:rPr lang="en-US" dirty="0"/>
              <a:t>Permanent or 30 year</a:t>
            </a:r>
          </a:p>
          <a:p>
            <a:r>
              <a:rPr lang="en-US" dirty="0"/>
              <a:t>Expired as of 2/7/2014</a:t>
            </a:r>
          </a:p>
          <a:p>
            <a:pPr marL="102870" indent="0">
              <a:buNone/>
            </a:pPr>
            <a:endParaRPr lang="en-US" dirty="0"/>
          </a:p>
          <a:p>
            <a:pPr lvl="1"/>
            <a:endParaRPr lang="en-US" dirty="0"/>
          </a:p>
        </p:txBody>
      </p:sp>
    </p:spTree>
    <p:extLst>
      <p:ext uri="{BB962C8B-B14F-4D97-AF65-F5344CB8AC3E}">
        <p14:creationId xmlns:p14="http://schemas.microsoft.com/office/powerpoint/2010/main" val="2871451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24495-89C4-4F26-95F6-A98275A8199F}"/>
              </a:ext>
            </a:extLst>
          </p:cNvPr>
          <p:cNvSpPr>
            <a:spLocks noGrp="1"/>
          </p:cNvSpPr>
          <p:nvPr>
            <p:ph type="title"/>
          </p:nvPr>
        </p:nvSpPr>
        <p:spPr>
          <a:xfrm>
            <a:off x="152400" y="304799"/>
            <a:ext cx="8362950" cy="695845"/>
          </a:xfrm>
        </p:spPr>
        <p:txBody>
          <a:bodyPr/>
          <a:lstStyle/>
          <a:p>
            <a:r>
              <a:rPr lang="en-US" dirty="0"/>
              <a:t>Agricultural Production </a:t>
            </a:r>
          </a:p>
        </p:txBody>
      </p:sp>
      <p:sp>
        <p:nvSpPr>
          <p:cNvPr id="3" name="Content Placeholder 2">
            <a:extLst>
              <a:ext uri="{FF2B5EF4-FFF2-40B4-BE49-F238E27FC236}">
                <a16:creationId xmlns:a16="http://schemas.microsoft.com/office/drawing/2014/main" id="{B37B41AF-6FA4-4F24-A40E-816DA5F69B0A}"/>
              </a:ext>
            </a:extLst>
          </p:cNvPr>
          <p:cNvSpPr>
            <a:spLocks noGrp="1"/>
          </p:cNvSpPr>
          <p:nvPr>
            <p:ph idx="1"/>
          </p:nvPr>
        </p:nvSpPr>
        <p:spPr>
          <a:xfrm>
            <a:off x="0" y="1447800"/>
            <a:ext cx="8362950" cy="4876800"/>
          </a:xfrm>
        </p:spPr>
        <p:txBody>
          <a:bodyPr>
            <a:normAutofit/>
          </a:bodyPr>
          <a:lstStyle/>
          <a:p>
            <a:r>
              <a:rPr lang="en-US" dirty="0"/>
              <a:t>Means – raising, cultivating, drying or storage of agricultural products for sale, or storage of machinery or equipment used in support of agricultural productions by the same farm entity</a:t>
            </a:r>
          </a:p>
          <a:p>
            <a:pPr marL="114300" indent="0">
              <a:buNone/>
            </a:pPr>
            <a:endParaRPr lang="en-US" dirty="0"/>
          </a:p>
          <a:p>
            <a:pPr lvl="1"/>
            <a:r>
              <a:rPr lang="en-US" dirty="0"/>
              <a:t>Grain bins, sheds, or grain elevators – if stand alone – must be the owners crops or machinery</a:t>
            </a:r>
          </a:p>
          <a:p>
            <a:pPr marL="411480" lvl="1" indent="0">
              <a:buNone/>
            </a:pPr>
            <a:endParaRPr lang="en-US" dirty="0"/>
          </a:p>
          <a:p>
            <a:r>
              <a:rPr lang="en-US" dirty="0"/>
              <a:t>Land that is enrolled in RIM, CRP, or similar state or federal conservation program is deemed as used for agricultural purposes</a:t>
            </a:r>
          </a:p>
          <a:p>
            <a:pPr marL="114300" indent="0">
              <a:buNone/>
            </a:pPr>
            <a:endParaRPr lang="en-US" dirty="0"/>
          </a:p>
          <a:p>
            <a:r>
              <a:rPr lang="en-US" dirty="0"/>
              <a:t>Grading, sorting, and packaging of raw agricultural products for sale </a:t>
            </a:r>
          </a:p>
        </p:txBody>
      </p:sp>
    </p:spTree>
    <p:extLst>
      <p:ext uri="{BB962C8B-B14F-4D97-AF65-F5344CB8AC3E}">
        <p14:creationId xmlns:p14="http://schemas.microsoft.com/office/powerpoint/2010/main" val="34767995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CDC13-3A1A-45C0-9B08-F8286A5A75E4}"/>
              </a:ext>
            </a:extLst>
          </p:cNvPr>
          <p:cNvSpPr>
            <a:spLocks noGrp="1"/>
          </p:cNvSpPr>
          <p:nvPr>
            <p:ph type="title"/>
          </p:nvPr>
        </p:nvSpPr>
        <p:spPr>
          <a:xfrm>
            <a:off x="0" y="76200"/>
            <a:ext cx="8515350" cy="708917"/>
          </a:xfrm>
        </p:spPr>
        <p:txBody>
          <a:bodyPr>
            <a:normAutofit fontScale="90000"/>
          </a:bodyPr>
          <a:lstStyle/>
          <a:p>
            <a:r>
              <a:rPr lang="en-US" dirty="0"/>
              <a:t>Local Conservation Programs</a:t>
            </a:r>
          </a:p>
        </p:txBody>
      </p:sp>
      <p:sp>
        <p:nvSpPr>
          <p:cNvPr id="3" name="Content Placeholder 2">
            <a:extLst>
              <a:ext uri="{FF2B5EF4-FFF2-40B4-BE49-F238E27FC236}">
                <a16:creationId xmlns:a16="http://schemas.microsoft.com/office/drawing/2014/main" id="{F3A9B9AE-8EA6-464F-B770-3A889817EEA2}"/>
              </a:ext>
            </a:extLst>
          </p:cNvPr>
          <p:cNvSpPr>
            <a:spLocks noGrp="1"/>
          </p:cNvSpPr>
          <p:nvPr>
            <p:ph idx="1"/>
          </p:nvPr>
        </p:nvSpPr>
        <p:spPr>
          <a:xfrm>
            <a:off x="152400" y="1066800"/>
            <a:ext cx="8229600" cy="5029199"/>
          </a:xfrm>
        </p:spPr>
        <p:txBody>
          <a:bodyPr>
            <a:normAutofit/>
          </a:bodyPr>
          <a:lstStyle/>
          <a:p>
            <a:r>
              <a:rPr lang="en-US" dirty="0"/>
              <a:t>The Landowner must</a:t>
            </a:r>
          </a:p>
          <a:p>
            <a:endParaRPr lang="en-US" dirty="0"/>
          </a:p>
          <a:p>
            <a:pPr lvl="1"/>
            <a:r>
              <a:rPr lang="en-US" dirty="0"/>
              <a:t>Receive annual payments of at least $50/ acre in exchange for use or other restrictions on the land</a:t>
            </a:r>
          </a:p>
          <a:p>
            <a:pPr lvl="1"/>
            <a:r>
              <a:rPr lang="en-US" dirty="0"/>
              <a:t>Apply to the assessor by February 1</a:t>
            </a:r>
            <a:r>
              <a:rPr lang="en-US" baseline="30000" dirty="0"/>
              <a:t>st</a:t>
            </a:r>
            <a:r>
              <a:rPr lang="en-US" dirty="0"/>
              <a:t> of assessment year</a:t>
            </a:r>
          </a:p>
          <a:p>
            <a:pPr lvl="1"/>
            <a:r>
              <a:rPr lang="en-US" dirty="0"/>
              <a:t>Submit information required by assessor</a:t>
            </a:r>
          </a:p>
          <a:p>
            <a:pPr lvl="2"/>
            <a:r>
              <a:rPr lang="en-US" dirty="0"/>
              <a:t>Copy of program requirements</a:t>
            </a:r>
          </a:p>
          <a:p>
            <a:pPr lvl="2"/>
            <a:r>
              <a:rPr lang="en-US" dirty="0"/>
              <a:t>Agreement between landowner and local agency</a:t>
            </a:r>
          </a:p>
          <a:p>
            <a:pPr lvl="2"/>
            <a:r>
              <a:rPr lang="en-US" dirty="0"/>
              <a:t>Map of the conservation area</a:t>
            </a:r>
          </a:p>
          <a:p>
            <a:r>
              <a:rPr lang="en-US" dirty="0"/>
              <a:t>Local conservation program – administered by  a town, city, home rule charter city, or county</a:t>
            </a:r>
          </a:p>
          <a:p>
            <a:endParaRPr lang="en-US" dirty="0"/>
          </a:p>
        </p:txBody>
      </p:sp>
    </p:spTree>
    <p:extLst>
      <p:ext uri="{BB962C8B-B14F-4D97-AF65-F5344CB8AC3E}">
        <p14:creationId xmlns:p14="http://schemas.microsoft.com/office/powerpoint/2010/main" val="9651308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CDC13-3A1A-45C0-9B08-F8286A5A75E4}"/>
              </a:ext>
            </a:extLst>
          </p:cNvPr>
          <p:cNvSpPr>
            <a:spLocks noGrp="1"/>
          </p:cNvSpPr>
          <p:nvPr>
            <p:ph type="title"/>
          </p:nvPr>
        </p:nvSpPr>
        <p:spPr>
          <a:xfrm>
            <a:off x="0" y="76200"/>
            <a:ext cx="8515350" cy="708917"/>
          </a:xfrm>
        </p:spPr>
        <p:txBody>
          <a:bodyPr>
            <a:normAutofit fontScale="90000"/>
          </a:bodyPr>
          <a:lstStyle/>
          <a:p>
            <a:r>
              <a:rPr lang="en-US" dirty="0"/>
              <a:t>Scenario</a:t>
            </a:r>
          </a:p>
        </p:txBody>
      </p:sp>
      <p:sp>
        <p:nvSpPr>
          <p:cNvPr id="3" name="Content Placeholder 2">
            <a:extLst>
              <a:ext uri="{FF2B5EF4-FFF2-40B4-BE49-F238E27FC236}">
                <a16:creationId xmlns:a16="http://schemas.microsoft.com/office/drawing/2014/main" id="{F3A9B9AE-8EA6-464F-B770-3A889817EEA2}"/>
              </a:ext>
            </a:extLst>
          </p:cNvPr>
          <p:cNvSpPr>
            <a:spLocks noGrp="1"/>
          </p:cNvSpPr>
          <p:nvPr>
            <p:ph idx="1"/>
          </p:nvPr>
        </p:nvSpPr>
        <p:spPr>
          <a:xfrm>
            <a:off x="152400" y="1066800"/>
            <a:ext cx="8229600" cy="5029199"/>
          </a:xfrm>
        </p:spPr>
        <p:txBody>
          <a:bodyPr>
            <a:normAutofit/>
          </a:bodyPr>
          <a:lstStyle/>
          <a:p>
            <a:r>
              <a:rPr lang="en-US" dirty="0"/>
              <a:t>A property owner purchased a 3-acre parcel (parcel A). </a:t>
            </a:r>
          </a:p>
          <a:p>
            <a:r>
              <a:rPr lang="en-US" dirty="0"/>
              <a:t>Parcel A was enrolled in the Conservation Reserve Program (CRP) at the time of purchase. </a:t>
            </a:r>
          </a:p>
          <a:p>
            <a:r>
              <a:rPr lang="en-US" dirty="0"/>
              <a:t>Under the previous owner, the classification of parcel A was 2a agricultural land due to the enrollment in CRP and being contiguous to agricultural parcels under common ownership. </a:t>
            </a:r>
          </a:p>
          <a:p>
            <a:r>
              <a:rPr lang="en-US" dirty="0"/>
              <a:t>Parcel B is 5 acres, owned by the new owner, and contiguous to parcel A. </a:t>
            </a:r>
          </a:p>
          <a:p>
            <a:r>
              <a:rPr lang="en-US" dirty="0"/>
              <a:t>Parcel B does not have any agricultural use. </a:t>
            </a:r>
          </a:p>
          <a:p>
            <a:r>
              <a:rPr lang="en-US" dirty="0"/>
              <a:t>Parcel B does not contain a structure and is not occupied. </a:t>
            </a:r>
          </a:p>
          <a:p>
            <a:r>
              <a:rPr lang="en-US" dirty="0"/>
              <a:t>Parcel B is platted. </a:t>
            </a:r>
          </a:p>
          <a:p>
            <a:r>
              <a:rPr lang="en-US" dirty="0"/>
              <a:t>Parcel B is currently classified as 4bb(1) residential non-homestead, based on the highest and best use. </a:t>
            </a:r>
          </a:p>
          <a:p>
            <a:endParaRPr lang="en-US" dirty="0"/>
          </a:p>
        </p:txBody>
      </p:sp>
    </p:spTree>
    <p:extLst>
      <p:ext uri="{BB962C8B-B14F-4D97-AF65-F5344CB8AC3E}">
        <p14:creationId xmlns:p14="http://schemas.microsoft.com/office/powerpoint/2010/main" val="10554090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8DDCF-455E-42DB-B3E1-5F2015FFC6AD}"/>
              </a:ext>
            </a:extLst>
          </p:cNvPr>
          <p:cNvSpPr>
            <a:spLocks noGrp="1"/>
          </p:cNvSpPr>
          <p:nvPr>
            <p:ph type="title"/>
          </p:nvPr>
        </p:nvSpPr>
        <p:spPr>
          <a:xfrm>
            <a:off x="381000" y="1905000"/>
            <a:ext cx="7620000" cy="2773362"/>
          </a:xfrm>
        </p:spPr>
        <p:txBody>
          <a:bodyPr>
            <a:normAutofit fontScale="90000"/>
          </a:bodyPr>
          <a:lstStyle/>
          <a:p>
            <a:r>
              <a:rPr lang="en-US" dirty="0"/>
              <a:t>Question – Does parcel A still qualify for the agricultural classification? If not, what should it be classified as?</a:t>
            </a:r>
          </a:p>
        </p:txBody>
      </p:sp>
    </p:spTree>
    <p:extLst>
      <p:ext uri="{BB962C8B-B14F-4D97-AF65-F5344CB8AC3E}">
        <p14:creationId xmlns:p14="http://schemas.microsoft.com/office/powerpoint/2010/main" val="11237022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D72D3A-8FAA-44AB-A703-D4A69C24925C}"/>
              </a:ext>
            </a:extLst>
          </p:cNvPr>
          <p:cNvSpPr/>
          <p:nvPr/>
        </p:nvSpPr>
        <p:spPr>
          <a:xfrm>
            <a:off x="76200" y="228600"/>
            <a:ext cx="8153400" cy="5262979"/>
          </a:xfrm>
          <a:prstGeom prst="rect">
            <a:avLst/>
          </a:prstGeom>
        </p:spPr>
        <p:txBody>
          <a:bodyPr wrap="square">
            <a:spAutoFit/>
          </a:bodyPr>
          <a:lstStyle/>
          <a:p>
            <a:r>
              <a:rPr lang="en-US" sz="2400" dirty="0"/>
              <a:t>Parcel A would not qualify for the agricultural classification because it does not meet the statutory requirements to be classified as agricultural. </a:t>
            </a:r>
          </a:p>
          <a:p>
            <a:endParaRPr lang="en-US" sz="2400" dirty="0"/>
          </a:p>
          <a:p>
            <a:endParaRPr lang="en-US" sz="2400" dirty="0"/>
          </a:p>
          <a:p>
            <a:r>
              <a:rPr lang="en-US" sz="2400" dirty="0"/>
              <a:t>Minnesota Statute 271.13, subdivision 23(f)(1) states that acreage that is less than 10 acres in size must be used exclusively in the preceding year for </a:t>
            </a:r>
            <a:r>
              <a:rPr lang="en-US" sz="2400" b="1" dirty="0"/>
              <a:t>raising or cultivating agricultural products. </a:t>
            </a:r>
          </a:p>
          <a:p>
            <a:endParaRPr lang="en-US" sz="2400" b="1" dirty="0"/>
          </a:p>
          <a:p>
            <a:endParaRPr lang="en-US" sz="2400" b="1" dirty="0"/>
          </a:p>
          <a:p>
            <a:r>
              <a:rPr lang="en-US" sz="2400" dirty="0"/>
              <a:t>Since this parcel has been enrolled in CRP, there are no agricultural products being raised or cultivated, therefore it does not meet the statutory requirements. </a:t>
            </a:r>
          </a:p>
        </p:txBody>
      </p:sp>
    </p:spTree>
    <p:extLst>
      <p:ext uri="{BB962C8B-B14F-4D97-AF65-F5344CB8AC3E}">
        <p14:creationId xmlns:p14="http://schemas.microsoft.com/office/powerpoint/2010/main" val="6186665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874E1C-B41F-4DFB-B952-5E9069882CBE}"/>
              </a:ext>
            </a:extLst>
          </p:cNvPr>
          <p:cNvSpPr/>
          <p:nvPr/>
        </p:nvSpPr>
        <p:spPr>
          <a:xfrm>
            <a:off x="304800" y="381000"/>
            <a:ext cx="8001000" cy="5262979"/>
          </a:xfrm>
          <a:prstGeom prst="rect">
            <a:avLst/>
          </a:prstGeom>
        </p:spPr>
        <p:txBody>
          <a:bodyPr wrap="square">
            <a:spAutoFit/>
          </a:bodyPr>
          <a:lstStyle/>
          <a:p>
            <a:endParaRPr lang="en-US" sz="1500" dirty="0">
              <a:solidFill>
                <a:srgbClr val="000000"/>
              </a:solidFill>
              <a:latin typeface="Calibri" panose="020F0502020204030204" pitchFamily="34" charset="0"/>
            </a:endParaRPr>
          </a:p>
          <a:p>
            <a:endParaRPr lang="en-US" sz="1500"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Minnesota Statutes allows land that was at one point actively farmed and then enrolled into CRP to be considered an agricultural purpose.</a:t>
            </a:r>
          </a:p>
          <a:p>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However, the agricultural purposes definitions only relate to situations where there are 10 or more acres of land being used agriculturally. </a:t>
            </a:r>
          </a:p>
          <a:p>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The exception to the 10-acre rule mentioned above is more restrictive in that it requires the raising or cultivating of agricultural products. </a:t>
            </a: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Based on the information provided, it appears that parcel A would be classified in conjunction with parcel B since they are contiguous and owned by the same owner. </a:t>
            </a: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Therefore, it appears that the correct classification for both parcel A and B would be 4bb(1) residential non-homestead. </a:t>
            </a:r>
            <a:endParaRPr lang="en-US" dirty="0"/>
          </a:p>
        </p:txBody>
      </p:sp>
    </p:spTree>
    <p:extLst>
      <p:ext uri="{BB962C8B-B14F-4D97-AF65-F5344CB8AC3E}">
        <p14:creationId xmlns:p14="http://schemas.microsoft.com/office/powerpoint/2010/main" val="42755568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0E373-CA31-44E8-9620-F62A38A3F6D8}"/>
              </a:ext>
            </a:extLst>
          </p:cNvPr>
          <p:cNvSpPr>
            <a:spLocks noGrp="1"/>
          </p:cNvSpPr>
          <p:nvPr>
            <p:ph type="title"/>
          </p:nvPr>
        </p:nvSpPr>
        <p:spPr>
          <a:xfrm>
            <a:off x="228600" y="-1"/>
            <a:ext cx="7886700" cy="1516417"/>
          </a:xfrm>
        </p:spPr>
        <p:txBody>
          <a:bodyPr/>
          <a:lstStyle/>
          <a:p>
            <a:r>
              <a:rPr lang="en-US" dirty="0"/>
              <a:t>Non-production agricultural land – 2b</a:t>
            </a:r>
          </a:p>
        </p:txBody>
      </p:sp>
      <p:sp>
        <p:nvSpPr>
          <p:cNvPr id="3" name="Content Placeholder 2">
            <a:extLst>
              <a:ext uri="{FF2B5EF4-FFF2-40B4-BE49-F238E27FC236}">
                <a16:creationId xmlns:a16="http://schemas.microsoft.com/office/drawing/2014/main" id="{B7F8A5FA-1D8B-43BC-9792-74FBEAE12F53}"/>
              </a:ext>
            </a:extLst>
          </p:cNvPr>
          <p:cNvSpPr>
            <a:spLocks noGrp="1"/>
          </p:cNvSpPr>
          <p:nvPr>
            <p:ph idx="1"/>
          </p:nvPr>
        </p:nvSpPr>
        <p:spPr>
          <a:xfrm>
            <a:off x="228600" y="2057400"/>
            <a:ext cx="7886700" cy="3959439"/>
          </a:xfrm>
        </p:spPr>
        <p:txBody>
          <a:bodyPr>
            <a:normAutofit/>
          </a:bodyPr>
          <a:lstStyle/>
          <a:p>
            <a:r>
              <a:rPr lang="en-US" dirty="0"/>
              <a:t>Land not in production – waste, woods, lakes, streams, rivers, rock piles, ravines, etc.</a:t>
            </a:r>
          </a:p>
          <a:p>
            <a:pPr lvl="1"/>
            <a:r>
              <a:rPr lang="en-US" dirty="0"/>
              <a:t>Need to identify and separate out these areas from the production land</a:t>
            </a:r>
          </a:p>
          <a:p>
            <a:pPr lvl="2"/>
            <a:r>
              <a:rPr lang="en-US" dirty="0"/>
              <a:t>2a land is production – 2b is non-production</a:t>
            </a:r>
          </a:p>
          <a:p>
            <a:pPr lvl="2"/>
            <a:endParaRPr lang="en-US" dirty="0"/>
          </a:p>
          <a:p>
            <a:pPr marL="342900" lvl="1" indent="0">
              <a:buNone/>
            </a:pPr>
            <a:r>
              <a:rPr lang="en-US" dirty="0"/>
              <a:t>Exceptions – if nonproduction 2b land is interspersed within the production land than it should be considered 2a.  General rule – if 10 acres or more than it is practical to separate.  </a:t>
            </a:r>
          </a:p>
          <a:p>
            <a:pPr lvl="1"/>
            <a:endParaRPr lang="en-US" dirty="0"/>
          </a:p>
        </p:txBody>
      </p:sp>
    </p:spTree>
    <p:extLst>
      <p:ext uri="{BB962C8B-B14F-4D97-AF65-F5344CB8AC3E}">
        <p14:creationId xmlns:p14="http://schemas.microsoft.com/office/powerpoint/2010/main" val="1384353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3B5CF4-AD10-4ACA-BFE4-8CDE9151BE3A}"/>
              </a:ext>
            </a:extLst>
          </p:cNvPr>
          <p:cNvSpPr>
            <a:spLocks noGrp="1"/>
          </p:cNvSpPr>
          <p:nvPr>
            <p:ph idx="1"/>
          </p:nvPr>
        </p:nvSpPr>
        <p:spPr>
          <a:xfrm>
            <a:off x="152400" y="838200"/>
            <a:ext cx="8153400" cy="3810000"/>
          </a:xfrm>
        </p:spPr>
        <p:txBody>
          <a:bodyPr/>
          <a:lstStyle/>
          <a:p>
            <a:r>
              <a:rPr lang="en-US" dirty="0"/>
              <a:t>Marginal land that is not black and white if it is 2b – consider the below guidance</a:t>
            </a:r>
          </a:p>
          <a:p>
            <a:endParaRPr lang="en-US" dirty="0"/>
          </a:p>
          <a:p>
            <a:endParaRPr lang="en-US" dirty="0"/>
          </a:p>
          <a:p>
            <a:pPr lvl="1"/>
            <a:r>
              <a:rPr lang="en-US" dirty="0"/>
              <a:t>How interspersed is the 2b within the field</a:t>
            </a:r>
          </a:p>
          <a:p>
            <a:pPr lvl="1"/>
            <a:r>
              <a:rPr lang="en-US" dirty="0"/>
              <a:t>Alternate uses of the land – how feasible to till, accessible, zoning requirements</a:t>
            </a:r>
          </a:p>
          <a:p>
            <a:pPr lvl="1"/>
            <a:r>
              <a:rPr lang="en-US" dirty="0"/>
              <a:t>Any setbacks that would prevent it from being farmed</a:t>
            </a:r>
          </a:p>
          <a:p>
            <a:pPr lvl="1"/>
            <a:r>
              <a:rPr lang="en-US" dirty="0"/>
              <a:t>Could it be split off and sold separately</a:t>
            </a:r>
          </a:p>
          <a:p>
            <a:endParaRPr lang="en-US" dirty="0"/>
          </a:p>
        </p:txBody>
      </p:sp>
    </p:spTree>
    <p:extLst>
      <p:ext uri="{BB962C8B-B14F-4D97-AF65-F5344CB8AC3E}">
        <p14:creationId xmlns:p14="http://schemas.microsoft.com/office/powerpoint/2010/main" val="15975605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0E373-CA31-44E8-9620-F62A38A3F6D8}"/>
              </a:ext>
            </a:extLst>
          </p:cNvPr>
          <p:cNvSpPr>
            <a:spLocks noGrp="1"/>
          </p:cNvSpPr>
          <p:nvPr>
            <p:ph type="title"/>
          </p:nvPr>
        </p:nvSpPr>
        <p:spPr>
          <a:xfrm>
            <a:off x="37730" y="0"/>
            <a:ext cx="8153400" cy="1371600"/>
          </a:xfrm>
        </p:spPr>
        <p:txBody>
          <a:bodyPr/>
          <a:lstStyle/>
          <a:p>
            <a:r>
              <a:rPr lang="en-US" sz="4000" dirty="0"/>
              <a:t>Impractical to separate – Example 1</a:t>
            </a:r>
          </a:p>
        </p:txBody>
      </p:sp>
      <p:sp>
        <p:nvSpPr>
          <p:cNvPr id="3" name="Content Placeholder 2">
            <a:extLst>
              <a:ext uri="{FF2B5EF4-FFF2-40B4-BE49-F238E27FC236}">
                <a16:creationId xmlns:a16="http://schemas.microsoft.com/office/drawing/2014/main" id="{B7F8A5FA-1D8B-43BC-9792-74FBEAE12F53}"/>
              </a:ext>
            </a:extLst>
          </p:cNvPr>
          <p:cNvSpPr>
            <a:spLocks noGrp="1"/>
          </p:cNvSpPr>
          <p:nvPr>
            <p:ph idx="1"/>
          </p:nvPr>
        </p:nvSpPr>
        <p:spPr>
          <a:xfrm>
            <a:off x="64363" y="2209800"/>
            <a:ext cx="7886700" cy="4035639"/>
          </a:xfrm>
        </p:spPr>
        <p:txBody>
          <a:bodyPr>
            <a:normAutofit/>
          </a:bodyPr>
          <a:lstStyle/>
          <a:p>
            <a:r>
              <a:rPr lang="en-US" dirty="0"/>
              <a:t>Ross owns and farms a 360 acre parcel which is completely tilled with the exception of a private drainage ditch that goes through the center of the parcel. The acreage in the ditch and on the downslope into the ditch totals 6 acres. </a:t>
            </a:r>
          </a:p>
          <a:p>
            <a:endParaRPr lang="en-US" dirty="0"/>
          </a:p>
          <a:p>
            <a:pPr lvl="1"/>
            <a:endParaRPr lang="en-US" dirty="0"/>
          </a:p>
        </p:txBody>
      </p:sp>
    </p:spTree>
    <p:extLst>
      <p:ext uri="{BB962C8B-B14F-4D97-AF65-F5344CB8AC3E}">
        <p14:creationId xmlns:p14="http://schemas.microsoft.com/office/powerpoint/2010/main" val="8679766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ADDE6E-2E9E-4BCE-812C-46B7534382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5005" y="76200"/>
            <a:ext cx="3373989" cy="6705600"/>
          </a:xfrm>
          <a:prstGeom prst="rect">
            <a:avLst/>
          </a:prstGeom>
        </p:spPr>
      </p:pic>
    </p:spTree>
    <p:extLst>
      <p:ext uri="{BB962C8B-B14F-4D97-AF65-F5344CB8AC3E}">
        <p14:creationId xmlns:p14="http://schemas.microsoft.com/office/powerpoint/2010/main" val="19962466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0E373-CA31-44E8-9620-F62A38A3F6D8}"/>
              </a:ext>
            </a:extLst>
          </p:cNvPr>
          <p:cNvSpPr>
            <a:spLocks noGrp="1"/>
          </p:cNvSpPr>
          <p:nvPr>
            <p:ph type="title"/>
          </p:nvPr>
        </p:nvSpPr>
        <p:spPr>
          <a:xfrm>
            <a:off x="37730" y="0"/>
            <a:ext cx="8153400" cy="1447800"/>
          </a:xfrm>
        </p:spPr>
        <p:txBody>
          <a:bodyPr/>
          <a:lstStyle/>
          <a:p>
            <a:r>
              <a:rPr lang="en-US" dirty="0"/>
              <a:t>Impractical to separate – Example 2</a:t>
            </a:r>
          </a:p>
        </p:txBody>
      </p:sp>
      <p:sp>
        <p:nvSpPr>
          <p:cNvPr id="3" name="Content Placeholder 2">
            <a:extLst>
              <a:ext uri="{FF2B5EF4-FFF2-40B4-BE49-F238E27FC236}">
                <a16:creationId xmlns:a16="http://schemas.microsoft.com/office/drawing/2014/main" id="{B7F8A5FA-1D8B-43BC-9792-74FBEAE12F53}"/>
              </a:ext>
            </a:extLst>
          </p:cNvPr>
          <p:cNvSpPr>
            <a:spLocks noGrp="1"/>
          </p:cNvSpPr>
          <p:nvPr>
            <p:ph idx="1"/>
          </p:nvPr>
        </p:nvSpPr>
        <p:spPr>
          <a:xfrm>
            <a:off x="64363" y="2819401"/>
            <a:ext cx="7886700" cy="2133600"/>
          </a:xfrm>
        </p:spPr>
        <p:txBody>
          <a:bodyPr>
            <a:normAutofit/>
          </a:bodyPr>
          <a:lstStyle/>
          <a:p>
            <a:r>
              <a:rPr lang="en-US" dirty="0"/>
              <a:t>Horace owns a parcel of 2a tillable farm land that is 80 acres in size. There is a public highway along the north side of the parcel and a swamp in the southern portion of the property that is 4 acres. </a:t>
            </a:r>
          </a:p>
          <a:p>
            <a:pPr lvl="1"/>
            <a:endParaRPr lang="en-US" dirty="0"/>
          </a:p>
        </p:txBody>
      </p:sp>
    </p:spTree>
    <p:extLst>
      <p:ext uri="{BB962C8B-B14F-4D97-AF65-F5344CB8AC3E}">
        <p14:creationId xmlns:p14="http://schemas.microsoft.com/office/powerpoint/2010/main" val="897655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24495-89C4-4F26-95F6-A98275A8199F}"/>
              </a:ext>
            </a:extLst>
          </p:cNvPr>
          <p:cNvSpPr>
            <a:spLocks noGrp="1"/>
          </p:cNvSpPr>
          <p:nvPr>
            <p:ph type="title"/>
          </p:nvPr>
        </p:nvSpPr>
        <p:spPr>
          <a:xfrm>
            <a:off x="0" y="152400"/>
            <a:ext cx="8515350" cy="1552749"/>
          </a:xfrm>
        </p:spPr>
        <p:txBody>
          <a:bodyPr/>
          <a:lstStyle/>
          <a:p>
            <a:r>
              <a:rPr lang="en-US" dirty="0"/>
              <a:t>What qualifies for the agricultural classification?</a:t>
            </a:r>
          </a:p>
        </p:txBody>
      </p:sp>
      <p:sp>
        <p:nvSpPr>
          <p:cNvPr id="3" name="Content Placeholder 2">
            <a:extLst>
              <a:ext uri="{FF2B5EF4-FFF2-40B4-BE49-F238E27FC236}">
                <a16:creationId xmlns:a16="http://schemas.microsoft.com/office/drawing/2014/main" id="{B37B41AF-6FA4-4F24-A40E-816DA5F69B0A}"/>
              </a:ext>
            </a:extLst>
          </p:cNvPr>
          <p:cNvSpPr>
            <a:spLocks noGrp="1"/>
          </p:cNvSpPr>
          <p:nvPr>
            <p:ph idx="1"/>
          </p:nvPr>
        </p:nvSpPr>
        <p:spPr>
          <a:xfrm>
            <a:off x="0" y="2248301"/>
            <a:ext cx="8305800" cy="3695299"/>
          </a:xfrm>
        </p:spPr>
        <p:txBody>
          <a:bodyPr>
            <a:normAutofit fontScale="92500" lnSpcReduction="10000"/>
          </a:bodyPr>
          <a:lstStyle/>
          <a:p>
            <a:r>
              <a:rPr lang="en-US" sz="2400" dirty="0"/>
              <a:t>A minimum of 10 contiguous acres used to produce agricultural products in the previous year</a:t>
            </a:r>
          </a:p>
          <a:p>
            <a:endParaRPr lang="en-US" sz="2400" dirty="0"/>
          </a:p>
          <a:p>
            <a:r>
              <a:rPr lang="en-US" sz="2400" dirty="0"/>
              <a:t>Agricultural products are defined by statue – if not on the list then cannot be classified as agricultural</a:t>
            </a:r>
          </a:p>
          <a:p>
            <a:endParaRPr lang="en-US" sz="2400" dirty="0"/>
          </a:p>
          <a:p>
            <a:r>
              <a:rPr lang="en-US" sz="2400" dirty="0"/>
              <a:t>Agricultural products must be for sale </a:t>
            </a:r>
          </a:p>
          <a:p>
            <a:endParaRPr lang="en-US" sz="2400" dirty="0"/>
          </a:p>
          <a:p>
            <a:pPr marL="0" indent="0">
              <a:buNone/>
            </a:pPr>
            <a:endParaRPr lang="en-US" sz="900" dirty="0"/>
          </a:p>
          <a:p>
            <a:pPr marL="457200" lvl="1" indent="0">
              <a:buNone/>
            </a:pPr>
            <a:endParaRPr lang="en-US" sz="2200" dirty="0"/>
          </a:p>
          <a:p>
            <a:pPr marL="457200" lvl="1" indent="0">
              <a:buNone/>
            </a:pPr>
            <a:r>
              <a:rPr lang="en-US" sz="2200" dirty="0"/>
              <a:t>		</a:t>
            </a:r>
          </a:p>
          <a:p>
            <a:endParaRPr lang="en-US" dirty="0"/>
          </a:p>
        </p:txBody>
      </p:sp>
    </p:spTree>
    <p:extLst>
      <p:ext uri="{BB962C8B-B14F-4D97-AF65-F5344CB8AC3E}">
        <p14:creationId xmlns:p14="http://schemas.microsoft.com/office/powerpoint/2010/main" val="12285884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E889364-E401-4D16-B609-EB9A7D6F4B8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6120" y="1604676"/>
            <a:ext cx="8125959" cy="4105848"/>
          </a:xfrm>
        </p:spPr>
      </p:pic>
    </p:spTree>
    <p:extLst>
      <p:ext uri="{BB962C8B-B14F-4D97-AF65-F5344CB8AC3E}">
        <p14:creationId xmlns:p14="http://schemas.microsoft.com/office/powerpoint/2010/main" val="10781050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C63520-8485-4709-A542-43542D00D668}"/>
              </a:ext>
            </a:extLst>
          </p:cNvPr>
          <p:cNvSpPr>
            <a:spLocks noGrp="1"/>
          </p:cNvSpPr>
          <p:nvPr>
            <p:ph idx="1"/>
          </p:nvPr>
        </p:nvSpPr>
        <p:spPr>
          <a:xfrm>
            <a:off x="152400" y="2324100"/>
            <a:ext cx="8153400" cy="2209800"/>
          </a:xfrm>
        </p:spPr>
        <p:txBody>
          <a:bodyPr/>
          <a:lstStyle/>
          <a:p>
            <a:r>
              <a:rPr lang="en-US" dirty="0"/>
              <a:t>The swamp should be considered impractical to separate from the 2a productive land. The road right of way is an easements and should carry a $0 value and would not be classified as 2b. The parcel would then be entirely 2a land. </a:t>
            </a:r>
          </a:p>
          <a:p>
            <a:endParaRPr lang="en-US" dirty="0"/>
          </a:p>
          <a:p>
            <a:pPr marL="114300" indent="0">
              <a:buNone/>
            </a:pPr>
            <a:endParaRPr lang="en-US" dirty="0"/>
          </a:p>
        </p:txBody>
      </p:sp>
    </p:spTree>
    <p:extLst>
      <p:ext uri="{BB962C8B-B14F-4D97-AF65-F5344CB8AC3E}">
        <p14:creationId xmlns:p14="http://schemas.microsoft.com/office/powerpoint/2010/main" val="347250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0E373-CA31-44E8-9620-F62A38A3F6D8}"/>
              </a:ext>
            </a:extLst>
          </p:cNvPr>
          <p:cNvSpPr>
            <a:spLocks noGrp="1"/>
          </p:cNvSpPr>
          <p:nvPr>
            <p:ph type="title"/>
          </p:nvPr>
        </p:nvSpPr>
        <p:spPr>
          <a:xfrm>
            <a:off x="37730" y="0"/>
            <a:ext cx="8153400" cy="1447800"/>
          </a:xfrm>
        </p:spPr>
        <p:txBody>
          <a:bodyPr/>
          <a:lstStyle/>
          <a:p>
            <a:r>
              <a:rPr lang="en-US" dirty="0"/>
              <a:t>Impractical to separate – Example 3</a:t>
            </a:r>
          </a:p>
        </p:txBody>
      </p:sp>
      <p:sp>
        <p:nvSpPr>
          <p:cNvPr id="3" name="Content Placeholder 2">
            <a:extLst>
              <a:ext uri="{FF2B5EF4-FFF2-40B4-BE49-F238E27FC236}">
                <a16:creationId xmlns:a16="http://schemas.microsoft.com/office/drawing/2014/main" id="{B7F8A5FA-1D8B-43BC-9792-74FBEAE12F53}"/>
              </a:ext>
            </a:extLst>
          </p:cNvPr>
          <p:cNvSpPr>
            <a:spLocks noGrp="1"/>
          </p:cNvSpPr>
          <p:nvPr>
            <p:ph idx="1"/>
          </p:nvPr>
        </p:nvSpPr>
        <p:spPr>
          <a:xfrm>
            <a:off x="64363" y="1676400"/>
            <a:ext cx="7886700" cy="4569039"/>
          </a:xfrm>
        </p:spPr>
        <p:txBody>
          <a:bodyPr>
            <a:normAutofit/>
          </a:bodyPr>
          <a:lstStyle/>
          <a:p>
            <a:r>
              <a:rPr lang="en-US" dirty="0"/>
              <a:t>Collette owns 40 acres in a suburban city. </a:t>
            </a:r>
          </a:p>
          <a:p>
            <a:pPr lvl="1"/>
            <a:r>
              <a:rPr lang="en-US" dirty="0"/>
              <a:t>There is 32 acres of 2a tillable. There are 3 large rock piles that are about one acre in size each. </a:t>
            </a:r>
          </a:p>
          <a:p>
            <a:pPr lvl="1"/>
            <a:r>
              <a:rPr lang="en-US" dirty="0"/>
              <a:t>There are also 5 acres of wooded land that is split into two parcels and each of these parcels are currently being listed for sale for residential development. </a:t>
            </a:r>
          </a:p>
          <a:p>
            <a:pPr lvl="1"/>
            <a:r>
              <a:rPr lang="en-US" dirty="0"/>
              <a:t>Building site areas have been cleared on each of these parcels. </a:t>
            </a:r>
          </a:p>
          <a:p>
            <a:pPr marL="411480" lvl="1" indent="0">
              <a:buNone/>
            </a:pPr>
            <a:endParaRPr lang="en-US" dirty="0"/>
          </a:p>
          <a:p>
            <a:r>
              <a:rPr lang="en-US" dirty="0"/>
              <a:t>Should the entire parcel be 2a land including the rock piles and woods? </a:t>
            </a:r>
          </a:p>
          <a:p>
            <a:r>
              <a:rPr lang="en-US" dirty="0"/>
              <a:t>Should the woods be classed residential vacant land due to the listing for sale and clearing of land?</a:t>
            </a:r>
          </a:p>
          <a:p>
            <a:pPr lvl="1"/>
            <a:endParaRPr lang="en-US" dirty="0"/>
          </a:p>
        </p:txBody>
      </p:sp>
    </p:spTree>
    <p:extLst>
      <p:ext uri="{BB962C8B-B14F-4D97-AF65-F5344CB8AC3E}">
        <p14:creationId xmlns:p14="http://schemas.microsoft.com/office/powerpoint/2010/main" val="18010104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5E18D-1751-4377-ACC9-B72E4D3872B0}"/>
              </a:ext>
            </a:extLst>
          </p:cNvPr>
          <p:cNvSpPr>
            <a:spLocks noGrp="1"/>
          </p:cNvSpPr>
          <p:nvPr>
            <p:ph type="title"/>
          </p:nvPr>
        </p:nvSpPr>
        <p:spPr>
          <a:xfrm>
            <a:off x="0" y="-76200"/>
            <a:ext cx="8415177" cy="1371600"/>
          </a:xfrm>
        </p:spPr>
        <p:txBody>
          <a:bodyPr/>
          <a:lstStyle/>
          <a:p>
            <a:r>
              <a:rPr lang="en-US" sz="4400" dirty="0"/>
              <a:t>Intensive Confinement (</a:t>
            </a:r>
            <a:r>
              <a:rPr lang="en-US" sz="4400" dirty="0" err="1"/>
              <a:t>Subd</a:t>
            </a:r>
            <a:r>
              <a:rPr lang="en-US" sz="4400" dirty="0"/>
              <a:t>. 23. Class 2 (e)</a:t>
            </a:r>
          </a:p>
        </p:txBody>
      </p:sp>
      <p:sp>
        <p:nvSpPr>
          <p:cNvPr id="3" name="Content Placeholder 2">
            <a:extLst>
              <a:ext uri="{FF2B5EF4-FFF2-40B4-BE49-F238E27FC236}">
                <a16:creationId xmlns:a16="http://schemas.microsoft.com/office/drawing/2014/main" id="{5CD9106E-65EB-47DB-85EB-6C835164AEDD}"/>
              </a:ext>
            </a:extLst>
          </p:cNvPr>
          <p:cNvSpPr>
            <a:spLocks noGrp="1"/>
          </p:cNvSpPr>
          <p:nvPr>
            <p:ph idx="1"/>
          </p:nvPr>
        </p:nvSpPr>
        <p:spPr>
          <a:xfrm>
            <a:off x="100173" y="1589284"/>
            <a:ext cx="8415177" cy="4659116"/>
          </a:xfrm>
        </p:spPr>
        <p:txBody>
          <a:bodyPr>
            <a:normAutofit/>
          </a:bodyPr>
          <a:lstStyle/>
          <a:p>
            <a:r>
              <a:rPr lang="en-US" dirty="0"/>
              <a:t>Use of property the driving characteristic to agricultural classification</a:t>
            </a:r>
          </a:p>
          <a:p>
            <a:pPr marL="0" indent="0">
              <a:buNone/>
            </a:pPr>
            <a:endParaRPr lang="en-US" dirty="0"/>
          </a:p>
          <a:p>
            <a:pPr lvl="1"/>
            <a:r>
              <a:rPr lang="en-US" dirty="0"/>
              <a:t>Property of any acreage used for intensive livestock or poultry confinement – 2a</a:t>
            </a:r>
          </a:p>
          <a:p>
            <a:pPr lvl="1"/>
            <a:r>
              <a:rPr lang="en-US" dirty="0"/>
              <a:t>Property can be homestead but may not qualify for Green Acres</a:t>
            </a:r>
          </a:p>
          <a:p>
            <a:pPr lvl="1"/>
            <a:r>
              <a:rPr lang="en-US" dirty="0"/>
              <a:t>Acreage must be contiguous and used during preceding year for intensive livestock or poultry confinement operation</a:t>
            </a:r>
          </a:p>
          <a:p>
            <a:pPr marL="342900" lvl="1" indent="0">
              <a:buNone/>
            </a:pPr>
            <a:endParaRPr lang="en-US" dirty="0"/>
          </a:p>
          <a:p>
            <a:pPr lvl="1"/>
            <a:r>
              <a:rPr lang="en-US" dirty="0"/>
              <a:t>Subjective Variable</a:t>
            </a:r>
          </a:p>
          <a:p>
            <a:pPr lvl="3"/>
            <a:r>
              <a:rPr lang="en-US" dirty="0"/>
              <a:t>What is intensive</a:t>
            </a:r>
          </a:p>
          <a:p>
            <a:pPr lvl="3"/>
            <a:r>
              <a:rPr lang="en-US" dirty="0"/>
              <a:t>What is confinement</a:t>
            </a:r>
          </a:p>
          <a:p>
            <a:pPr lvl="3"/>
            <a:r>
              <a:rPr lang="en-US" dirty="0"/>
              <a:t>MN statute does not define what is intensive, confinement or pasture</a:t>
            </a:r>
          </a:p>
          <a:p>
            <a:pPr lvl="1"/>
            <a:endParaRPr lang="en-US" dirty="0"/>
          </a:p>
        </p:txBody>
      </p:sp>
    </p:spTree>
    <p:extLst>
      <p:ext uri="{BB962C8B-B14F-4D97-AF65-F5344CB8AC3E}">
        <p14:creationId xmlns:p14="http://schemas.microsoft.com/office/powerpoint/2010/main" val="23172494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9836D-B692-452F-88DA-2A9B6B234EF7}"/>
              </a:ext>
            </a:extLst>
          </p:cNvPr>
          <p:cNvSpPr>
            <a:spLocks noGrp="1"/>
          </p:cNvSpPr>
          <p:nvPr>
            <p:ph type="title"/>
          </p:nvPr>
        </p:nvSpPr>
        <p:spPr>
          <a:xfrm>
            <a:off x="-28852" y="76200"/>
            <a:ext cx="8415177" cy="716622"/>
          </a:xfrm>
        </p:spPr>
        <p:txBody>
          <a:bodyPr/>
          <a:lstStyle/>
          <a:p>
            <a:r>
              <a:rPr lang="en-US" dirty="0"/>
              <a:t>Things to look at </a:t>
            </a:r>
          </a:p>
        </p:txBody>
      </p:sp>
      <p:sp>
        <p:nvSpPr>
          <p:cNvPr id="3" name="Content Placeholder 2">
            <a:extLst>
              <a:ext uri="{FF2B5EF4-FFF2-40B4-BE49-F238E27FC236}">
                <a16:creationId xmlns:a16="http://schemas.microsoft.com/office/drawing/2014/main" id="{675BB358-C115-4BD9-AF75-3A6EFD4FF567}"/>
              </a:ext>
            </a:extLst>
          </p:cNvPr>
          <p:cNvSpPr>
            <a:spLocks noGrp="1"/>
          </p:cNvSpPr>
          <p:nvPr>
            <p:ph idx="1"/>
          </p:nvPr>
        </p:nvSpPr>
        <p:spPr>
          <a:xfrm>
            <a:off x="100173" y="990600"/>
            <a:ext cx="8053227" cy="4936947"/>
          </a:xfrm>
        </p:spPr>
        <p:txBody>
          <a:bodyPr>
            <a:normAutofit/>
          </a:bodyPr>
          <a:lstStyle/>
          <a:p>
            <a:r>
              <a:rPr lang="en-US" dirty="0"/>
              <a:t>Does it need a feedlot permit</a:t>
            </a:r>
          </a:p>
          <a:p>
            <a:pPr lvl="1"/>
            <a:r>
              <a:rPr lang="en-US" dirty="0"/>
              <a:t>Animal feedlot means a lot or building or combination of lots and buildings intended for the confined feeding, breeding, raising, or holding of animals </a:t>
            </a:r>
          </a:p>
          <a:p>
            <a:pPr lvl="1"/>
            <a:r>
              <a:rPr lang="en-US" dirty="0"/>
              <a:t>This does not include any land used as a pasture</a:t>
            </a:r>
          </a:p>
          <a:p>
            <a:pPr marL="1028700" lvl="3" indent="0">
              <a:buNone/>
            </a:pPr>
            <a:endParaRPr lang="en-US" sz="600" dirty="0"/>
          </a:p>
          <a:p>
            <a:pPr marL="342900" lvl="1" indent="0">
              <a:buNone/>
            </a:pPr>
            <a:endParaRPr lang="en-US" sz="600" dirty="0"/>
          </a:p>
          <a:p>
            <a:r>
              <a:rPr lang="en-US" dirty="0"/>
              <a:t>Is it subject to Minnesota Pollution Control Agency oversight</a:t>
            </a:r>
          </a:p>
          <a:p>
            <a:pPr lvl="1"/>
            <a:r>
              <a:rPr lang="en-US" dirty="0"/>
              <a:t>Rules found in Chapter 7020 in MN Administrative Rules </a:t>
            </a:r>
          </a:p>
          <a:p>
            <a:endParaRPr lang="en-US" dirty="0"/>
          </a:p>
          <a:p>
            <a:r>
              <a:rPr lang="en-US" dirty="0"/>
              <a:t>Animal Units </a:t>
            </a:r>
          </a:p>
          <a:p>
            <a:pPr lvl="1"/>
            <a:r>
              <a:rPr lang="en-US" dirty="0"/>
              <a:t>Develop schedule to use to determine whether intensive</a:t>
            </a:r>
          </a:p>
          <a:p>
            <a:endParaRPr lang="en-US" dirty="0"/>
          </a:p>
          <a:p>
            <a:r>
              <a:rPr lang="en-US" dirty="0"/>
              <a:t>Assessor must verify production in the preceding year</a:t>
            </a:r>
          </a:p>
        </p:txBody>
      </p:sp>
    </p:spTree>
    <p:extLst>
      <p:ext uri="{BB962C8B-B14F-4D97-AF65-F5344CB8AC3E}">
        <p14:creationId xmlns:p14="http://schemas.microsoft.com/office/powerpoint/2010/main" val="37821541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AEB74-259F-43F1-98DF-3F76CBA8C41C}"/>
              </a:ext>
            </a:extLst>
          </p:cNvPr>
          <p:cNvSpPr>
            <a:spLocks noGrp="1"/>
          </p:cNvSpPr>
          <p:nvPr>
            <p:ph type="title"/>
          </p:nvPr>
        </p:nvSpPr>
        <p:spPr>
          <a:xfrm>
            <a:off x="0" y="-5179"/>
            <a:ext cx="9144000" cy="1986379"/>
          </a:xfrm>
        </p:spPr>
        <p:txBody>
          <a:bodyPr>
            <a:normAutofit fontScale="90000"/>
          </a:bodyPr>
          <a:lstStyle/>
          <a:p>
            <a:r>
              <a:rPr lang="en-US" dirty="0"/>
              <a:t>Less than Ten acres Exclusively used for Agricultural Purposes and no dwelling – 273.13 subd.23 (f)(1)</a:t>
            </a:r>
            <a:br>
              <a:rPr lang="en-US" dirty="0"/>
            </a:br>
            <a:endParaRPr lang="en-US" dirty="0"/>
          </a:p>
        </p:txBody>
      </p:sp>
      <p:sp>
        <p:nvSpPr>
          <p:cNvPr id="3" name="Content Placeholder 2">
            <a:extLst>
              <a:ext uri="{FF2B5EF4-FFF2-40B4-BE49-F238E27FC236}">
                <a16:creationId xmlns:a16="http://schemas.microsoft.com/office/drawing/2014/main" id="{8E1DD44E-6F68-4BD7-8F2E-CB36188CA201}"/>
              </a:ext>
            </a:extLst>
          </p:cNvPr>
          <p:cNvSpPr>
            <a:spLocks noGrp="1"/>
          </p:cNvSpPr>
          <p:nvPr>
            <p:ph idx="1"/>
          </p:nvPr>
        </p:nvSpPr>
        <p:spPr>
          <a:xfrm>
            <a:off x="161818" y="2251967"/>
            <a:ext cx="8353532" cy="3238006"/>
          </a:xfrm>
        </p:spPr>
        <p:txBody>
          <a:bodyPr/>
          <a:lstStyle/>
          <a:p>
            <a:r>
              <a:rPr lang="en-US" dirty="0"/>
              <a:t>Exclusively  - entire parcel, border to border, used for an agricultural purpose</a:t>
            </a:r>
          </a:p>
          <a:p>
            <a:pPr marL="0" indent="0">
              <a:buNone/>
            </a:pPr>
            <a:endParaRPr lang="en-US" dirty="0"/>
          </a:p>
          <a:p>
            <a:r>
              <a:rPr lang="en-US" dirty="0"/>
              <a:t>Cannot be split classed</a:t>
            </a:r>
          </a:p>
          <a:p>
            <a:endParaRPr lang="en-US" dirty="0"/>
          </a:p>
          <a:p>
            <a:r>
              <a:rPr lang="en-US" dirty="0"/>
              <a:t>Can be homestead and linked allowed by statue</a:t>
            </a:r>
          </a:p>
          <a:p>
            <a:endParaRPr lang="en-US" dirty="0"/>
          </a:p>
          <a:p>
            <a:r>
              <a:rPr lang="en-US" dirty="0"/>
              <a:t>Does not qualify for actively farming due to size</a:t>
            </a:r>
          </a:p>
        </p:txBody>
      </p:sp>
    </p:spTree>
    <p:extLst>
      <p:ext uri="{BB962C8B-B14F-4D97-AF65-F5344CB8AC3E}">
        <p14:creationId xmlns:p14="http://schemas.microsoft.com/office/powerpoint/2010/main" val="40292139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2982C1-D9E4-4345-A840-29B26C964A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7488" y="857251"/>
            <a:ext cx="6411074" cy="5101349"/>
          </a:xfrm>
          <a:prstGeom prst="rect">
            <a:avLst/>
          </a:prstGeom>
        </p:spPr>
      </p:pic>
    </p:spTree>
    <p:extLst>
      <p:ext uri="{BB962C8B-B14F-4D97-AF65-F5344CB8AC3E}">
        <p14:creationId xmlns:p14="http://schemas.microsoft.com/office/powerpoint/2010/main" val="27719450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931D8-4A6C-40D7-8DE5-5420EB66E7C0}"/>
              </a:ext>
            </a:extLst>
          </p:cNvPr>
          <p:cNvSpPr>
            <a:spLocks noGrp="1"/>
          </p:cNvSpPr>
          <p:nvPr>
            <p:ph type="title"/>
          </p:nvPr>
        </p:nvSpPr>
        <p:spPr>
          <a:xfrm>
            <a:off x="18495" y="-117510"/>
            <a:ext cx="8446000" cy="2099780"/>
          </a:xfrm>
        </p:spPr>
        <p:txBody>
          <a:bodyPr/>
          <a:lstStyle/>
          <a:p>
            <a:r>
              <a:rPr lang="en-US" sz="4400" dirty="0"/>
              <a:t>Less than 11 acres including a Dwelling – MN Statute 273.13 </a:t>
            </a:r>
            <a:r>
              <a:rPr lang="en-US" sz="4400" dirty="0" err="1"/>
              <a:t>subd</a:t>
            </a:r>
            <a:r>
              <a:rPr lang="en-US" sz="4400" dirty="0"/>
              <a:t>. 23 (f)(2)</a:t>
            </a:r>
          </a:p>
        </p:txBody>
      </p:sp>
      <p:sp>
        <p:nvSpPr>
          <p:cNvPr id="3" name="Content Placeholder 2">
            <a:extLst>
              <a:ext uri="{FF2B5EF4-FFF2-40B4-BE49-F238E27FC236}">
                <a16:creationId xmlns:a16="http://schemas.microsoft.com/office/drawing/2014/main" id="{0C60570B-E5BB-4B5E-AE10-3F5FF2005BB9}"/>
              </a:ext>
            </a:extLst>
          </p:cNvPr>
          <p:cNvSpPr>
            <a:spLocks noGrp="1"/>
          </p:cNvSpPr>
          <p:nvPr>
            <p:ph idx="1"/>
          </p:nvPr>
        </p:nvSpPr>
        <p:spPr>
          <a:xfrm>
            <a:off x="-27373" y="2133600"/>
            <a:ext cx="8305800" cy="4342330"/>
          </a:xfrm>
        </p:spPr>
        <p:txBody>
          <a:bodyPr>
            <a:normAutofit fontScale="92500"/>
          </a:bodyPr>
          <a:lstStyle/>
          <a:p>
            <a:r>
              <a:rPr lang="en-US" dirty="0"/>
              <a:t>Intensive Grain Drying, Grain Storage, Machinery or Equipment Storage</a:t>
            </a:r>
          </a:p>
          <a:p>
            <a:pPr lvl="1"/>
            <a:r>
              <a:rPr lang="en-US" dirty="0"/>
              <a:t>Requires same farm entity/ownership </a:t>
            </a:r>
          </a:p>
          <a:p>
            <a:endParaRPr lang="en-US" dirty="0"/>
          </a:p>
          <a:p>
            <a:r>
              <a:rPr lang="en-US" dirty="0"/>
              <a:t>Intensive Nursery</a:t>
            </a:r>
          </a:p>
          <a:p>
            <a:pPr lvl="1"/>
            <a:r>
              <a:rPr lang="en-US" dirty="0"/>
              <a:t>To produce nursery stock – not horticultural stock</a:t>
            </a:r>
          </a:p>
          <a:p>
            <a:endParaRPr lang="en-US" dirty="0"/>
          </a:p>
          <a:p>
            <a:r>
              <a:rPr lang="en-US" dirty="0"/>
              <a:t>Intensive Market Farming</a:t>
            </a:r>
          </a:p>
          <a:p>
            <a:pPr lvl="1"/>
            <a:r>
              <a:rPr lang="en-US" dirty="0"/>
              <a:t>Cultivation of fruits/vegetables or production of animal or other ag products</a:t>
            </a:r>
          </a:p>
          <a:p>
            <a:pPr lvl="2"/>
            <a:r>
              <a:rPr lang="en-US" dirty="0"/>
              <a:t>For sale at local markets</a:t>
            </a:r>
          </a:p>
          <a:p>
            <a:pPr lvl="2"/>
            <a:r>
              <a:rPr lang="en-US" dirty="0"/>
              <a:t>For sale by organization farmer is affiliated with to local market</a:t>
            </a:r>
          </a:p>
          <a:p>
            <a:pPr lvl="2"/>
            <a:r>
              <a:rPr lang="en-US" dirty="0"/>
              <a:t>Sell to a restaurant would not qualify</a:t>
            </a:r>
          </a:p>
        </p:txBody>
      </p:sp>
    </p:spTree>
    <p:extLst>
      <p:ext uri="{BB962C8B-B14F-4D97-AF65-F5344CB8AC3E}">
        <p14:creationId xmlns:p14="http://schemas.microsoft.com/office/powerpoint/2010/main" val="7539027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A35A29-23E2-47B4-91DC-8C246D82BE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2708" y="857250"/>
            <a:ext cx="5151222" cy="5143500"/>
          </a:xfrm>
          <a:prstGeom prst="rect">
            <a:avLst/>
          </a:prstGeom>
        </p:spPr>
      </p:pic>
    </p:spTree>
    <p:extLst>
      <p:ext uri="{BB962C8B-B14F-4D97-AF65-F5344CB8AC3E}">
        <p14:creationId xmlns:p14="http://schemas.microsoft.com/office/powerpoint/2010/main" val="22401461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BF64C5-F2F6-405C-A19C-AECA1DE14C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609600"/>
            <a:ext cx="4696480" cy="5001323"/>
          </a:xfrm>
          <a:prstGeom prst="rect">
            <a:avLst/>
          </a:prstGeom>
        </p:spPr>
      </p:pic>
    </p:spTree>
    <p:extLst>
      <p:ext uri="{BB962C8B-B14F-4D97-AF65-F5344CB8AC3E}">
        <p14:creationId xmlns:p14="http://schemas.microsoft.com/office/powerpoint/2010/main" val="3306677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593ED-573E-448F-B582-134220991FEA}"/>
              </a:ext>
            </a:extLst>
          </p:cNvPr>
          <p:cNvSpPr>
            <a:spLocks noGrp="1"/>
          </p:cNvSpPr>
          <p:nvPr>
            <p:ph type="title"/>
          </p:nvPr>
        </p:nvSpPr>
        <p:spPr>
          <a:xfrm>
            <a:off x="0" y="857251"/>
            <a:ext cx="9144000" cy="1017141"/>
          </a:xfrm>
        </p:spPr>
        <p:txBody>
          <a:bodyPr/>
          <a:lstStyle/>
          <a:p>
            <a:r>
              <a:rPr lang="en-US" dirty="0"/>
              <a:t>House / Garage and Site</a:t>
            </a:r>
          </a:p>
        </p:txBody>
      </p:sp>
      <p:sp>
        <p:nvSpPr>
          <p:cNvPr id="3" name="Content Placeholder 2">
            <a:extLst>
              <a:ext uri="{FF2B5EF4-FFF2-40B4-BE49-F238E27FC236}">
                <a16:creationId xmlns:a16="http://schemas.microsoft.com/office/drawing/2014/main" id="{98EBCE5D-F4AD-494A-8258-8FB5DE4144EC}"/>
              </a:ext>
            </a:extLst>
          </p:cNvPr>
          <p:cNvSpPr>
            <a:spLocks noGrp="1"/>
          </p:cNvSpPr>
          <p:nvPr>
            <p:ph idx="1"/>
          </p:nvPr>
        </p:nvSpPr>
        <p:spPr>
          <a:xfrm>
            <a:off x="69350" y="1712573"/>
            <a:ext cx="8907695" cy="4099389"/>
          </a:xfrm>
        </p:spPr>
        <p:txBody>
          <a:bodyPr/>
          <a:lstStyle/>
          <a:p>
            <a:r>
              <a:rPr lang="en-US" dirty="0"/>
              <a:t>Must determine and list separately -	</a:t>
            </a:r>
          </a:p>
          <a:p>
            <a:pPr marL="0" indent="0">
              <a:buNone/>
            </a:pPr>
            <a:endParaRPr lang="en-US" dirty="0"/>
          </a:p>
          <a:p>
            <a:pPr lvl="1"/>
            <a:r>
              <a:rPr lang="en-US" dirty="0"/>
              <a:t>It is important to identify </a:t>
            </a:r>
          </a:p>
          <a:p>
            <a:pPr lvl="1"/>
            <a:endParaRPr lang="en-US" dirty="0"/>
          </a:p>
          <a:p>
            <a:pPr marL="342900" lvl="1" indent="0">
              <a:buNone/>
            </a:pPr>
            <a:r>
              <a:rPr lang="en-US" dirty="0"/>
              <a:t>	Allocation of value used for state aids, referendum market values, </a:t>
            </a:r>
          </a:p>
          <a:p>
            <a:pPr marL="342900" lvl="1" indent="0">
              <a:buNone/>
            </a:pPr>
            <a:r>
              <a:rPr lang="en-US" dirty="0"/>
              <a:t>	property tax refund calculations, disabled veterans market value </a:t>
            </a:r>
          </a:p>
          <a:p>
            <a:pPr marL="342900" lvl="1" indent="0">
              <a:buNone/>
            </a:pPr>
            <a:r>
              <a:rPr lang="en-US" dirty="0"/>
              <a:t>          exclusion, etc.</a:t>
            </a:r>
          </a:p>
          <a:p>
            <a:pPr marL="342900" lvl="1" indent="0">
              <a:buNone/>
            </a:pPr>
            <a:endParaRPr lang="en-US" dirty="0"/>
          </a:p>
          <a:p>
            <a:pPr lvl="1"/>
            <a:r>
              <a:rPr lang="en-US" dirty="0"/>
              <a:t>Site Value should be uniform within taxing entity unless justifiable</a:t>
            </a:r>
          </a:p>
          <a:p>
            <a:pPr marL="0" indent="0">
              <a:buNone/>
            </a:pPr>
            <a:r>
              <a:rPr lang="en-US" dirty="0"/>
              <a:t>		</a:t>
            </a:r>
            <a:endParaRPr lang="en-US" sz="1800" dirty="0"/>
          </a:p>
          <a:p>
            <a:pPr marL="0" indent="0">
              <a:buNone/>
            </a:pPr>
            <a:endParaRPr lang="en-US" sz="1800" dirty="0"/>
          </a:p>
          <a:p>
            <a:pPr marL="0" indent="0">
              <a:buNone/>
            </a:pPr>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2223088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320B5-7E12-44EB-BC0D-ED7797B1E835}"/>
              </a:ext>
            </a:extLst>
          </p:cNvPr>
          <p:cNvSpPr>
            <a:spLocks noGrp="1"/>
          </p:cNvSpPr>
          <p:nvPr>
            <p:ph type="title"/>
          </p:nvPr>
        </p:nvSpPr>
        <p:spPr>
          <a:xfrm>
            <a:off x="-76200" y="0"/>
            <a:ext cx="8515351" cy="785972"/>
          </a:xfrm>
        </p:spPr>
        <p:txBody>
          <a:bodyPr/>
          <a:lstStyle/>
          <a:p>
            <a:r>
              <a:rPr lang="en-US" dirty="0"/>
              <a:t>Scenario	</a:t>
            </a:r>
          </a:p>
        </p:txBody>
      </p:sp>
      <p:sp>
        <p:nvSpPr>
          <p:cNvPr id="3" name="Content Placeholder 2">
            <a:extLst>
              <a:ext uri="{FF2B5EF4-FFF2-40B4-BE49-F238E27FC236}">
                <a16:creationId xmlns:a16="http://schemas.microsoft.com/office/drawing/2014/main" id="{64A2B94E-7FC9-4009-B4DF-97085A2CFA4E}"/>
              </a:ext>
            </a:extLst>
          </p:cNvPr>
          <p:cNvSpPr>
            <a:spLocks noGrp="1"/>
          </p:cNvSpPr>
          <p:nvPr>
            <p:ph idx="1"/>
          </p:nvPr>
        </p:nvSpPr>
        <p:spPr>
          <a:xfrm>
            <a:off x="204841" y="785972"/>
            <a:ext cx="8234310" cy="5462428"/>
          </a:xfrm>
        </p:spPr>
        <p:txBody>
          <a:bodyPr>
            <a:normAutofit fontScale="92500" lnSpcReduction="10000"/>
          </a:bodyPr>
          <a:lstStyle/>
          <a:p>
            <a:r>
              <a:rPr lang="en-US" dirty="0"/>
              <a:t>The parcel is 9.02 acres and contains a homesteaded residence.</a:t>
            </a:r>
          </a:p>
          <a:p>
            <a:r>
              <a:rPr lang="en-US" dirty="0"/>
              <a:t>The property consists of growing apples, plums, pears and a raspberry patch.</a:t>
            </a:r>
          </a:p>
          <a:p>
            <a:r>
              <a:rPr lang="en-US" dirty="0"/>
              <a:t>The apples, plums, pears and raspberries were donated to a food shelf as well as sold via a stand on a friend’s property.</a:t>
            </a:r>
          </a:p>
          <a:p>
            <a:r>
              <a:rPr lang="en-US" dirty="0"/>
              <a:t>They estimate their profit from selling was approximately $60.</a:t>
            </a:r>
          </a:p>
          <a:p>
            <a:r>
              <a:rPr lang="en-US" dirty="0"/>
              <a:t>They provided a receipt for the donation that indicates they donated approximately 685 pounds of fruit to the local food shelf.</a:t>
            </a:r>
          </a:p>
          <a:p>
            <a:r>
              <a:rPr lang="en-US" dirty="0"/>
              <a:t>The property owner also has future plans to grow and sell cucumbers to pickle and sell to local restaurants.</a:t>
            </a:r>
          </a:p>
          <a:p>
            <a:r>
              <a:rPr lang="en-US" dirty="0"/>
              <a:t>Approximately .63 acres are used for fruit tree production.</a:t>
            </a:r>
          </a:p>
          <a:p>
            <a:r>
              <a:rPr lang="en-US" dirty="0"/>
              <a:t>Approximately .16 acres that would likely be used for a garden patch to support their intention of growing cucumbers in the future.</a:t>
            </a:r>
          </a:p>
          <a:p>
            <a:r>
              <a:rPr lang="en-US" dirty="0"/>
              <a:t>The property was originally classified as 1a residential homestead. </a:t>
            </a:r>
          </a:p>
          <a:p>
            <a:r>
              <a:rPr lang="en-US" dirty="0"/>
              <a:t>The Local Board of Appeal and Equalization has since changed the property’s classification to 2a, agricultural. </a:t>
            </a:r>
          </a:p>
        </p:txBody>
      </p:sp>
    </p:spTree>
    <p:extLst>
      <p:ext uri="{BB962C8B-B14F-4D97-AF65-F5344CB8AC3E}">
        <p14:creationId xmlns:p14="http://schemas.microsoft.com/office/powerpoint/2010/main" val="17676057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61AAA-8A66-46E6-99B0-9681402D3E27}"/>
              </a:ext>
            </a:extLst>
          </p:cNvPr>
          <p:cNvSpPr>
            <a:spLocks noGrp="1"/>
          </p:cNvSpPr>
          <p:nvPr>
            <p:ph type="title"/>
          </p:nvPr>
        </p:nvSpPr>
        <p:spPr>
          <a:xfrm>
            <a:off x="11097" y="0"/>
            <a:ext cx="8515350" cy="1752600"/>
          </a:xfrm>
        </p:spPr>
        <p:txBody>
          <a:bodyPr/>
          <a:lstStyle/>
          <a:p>
            <a:r>
              <a:rPr lang="en-US" sz="3600" dirty="0"/>
              <a:t>Question 1 – Does this property in whole or in part qualify for the agricultural classification?</a:t>
            </a:r>
          </a:p>
        </p:txBody>
      </p:sp>
      <p:sp>
        <p:nvSpPr>
          <p:cNvPr id="3" name="Content Placeholder 2">
            <a:extLst>
              <a:ext uri="{FF2B5EF4-FFF2-40B4-BE49-F238E27FC236}">
                <a16:creationId xmlns:a16="http://schemas.microsoft.com/office/drawing/2014/main" id="{AB0875A8-C130-48F1-9613-94C061C4CF43}"/>
              </a:ext>
            </a:extLst>
          </p:cNvPr>
          <p:cNvSpPr>
            <a:spLocks noGrp="1"/>
          </p:cNvSpPr>
          <p:nvPr>
            <p:ph idx="1"/>
          </p:nvPr>
        </p:nvSpPr>
        <p:spPr>
          <a:xfrm>
            <a:off x="76200" y="1752600"/>
            <a:ext cx="8262777" cy="4462343"/>
          </a:xfrm>
        </p:spPr>
        <p:txBody>
          <a:bodyPr>
            <a:normAutofit lnSpcReduction="10000"/>
          </a:bodyPr>
          <a:lstStyle/>
          <a:p>
            <a:endParaRPr lang="en-US" dirty="0"/>
          </a:p>
          <a:p>
            <a:r>
              <a:rPr lang="en-US" dirty="0"/>
              <a:t> From the information provided, it appears the property does not qualify for the agricultural classification. </a:t>
            </a:r>
          </a:p>
          <a:p>
            <a:endParaRPr lang="en-US" dirty="0"/>
          </a:p>
          <a:p>
            <a:r>
              <a:rPr lang="en-US" dirty="0"/>
              <a:t>Typically, the property must have at least 10 contiguous acres of agricultural land that is used for an agricultural purpose to qualify for the agricultural classification. </a:t>
            </a:r>
          </a:p>
          <a:p>
            <a:pPr marL="114300" indent="0">
              <a:buNone/>
            </a:pPr>
            <a:endParaRPr lang="en-US" dirty="0"/>
          </a:p>
          <a:p>
            <a:r>
              <a:rPr lang="en-US" dirty="0"/>
              <a:t>Minnesota Statute 273.13, subdivision 23(f) provides an exception to the 10-acre minimum law for parcels that are less than 11 acres, improved with a structure, and have less than 10 acres of agricultural use. To qualify for this exception, there are specific requirements that must be met. </a:t>
            </a:r>
          </a:p>
          <a:p>
            <a:endParaRPr lang="en-US" dirty="0"/>
          </a:p>
        </p:txBody>
      </p:sp>
    </p:spTree>
    <p:extLst>
      <p:ext uri="{BB962C8B-B14F-4D97-AF65-F5344CB8AC3E}">
        <p14:creationId xmlns:p14="http://schemas.microsoft.com/office/powerpoint/2010/main" val="4871733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A7F3F9-14EF-416E-90F3-E71423FA3E89}"/>
              </a:ext>
            </a:extLst>
          </p:cNvPr>
          <p:cNvSpPr/>
          <p:nvPr/>
        </p:nvSpPr>
        <p:spPr>
          <a:xfrm>
            <a:off x="228600" y="304800"/>
            <a:ext cx="8077200" cy="5563061"/>
          </a:xfrm>
          <a:prstGeom prst="rect">
            <a:avLst/>
          </a:prstGeom>
        </p:spPr>
        <p:txBody>
          <a:bodyPr wrap="square">
            <a:spAutoFit/>
          </a:bodyPr>
          <a:lstStyle/>
          <a:p>
            <a:r>
              <a:rPr lang="en-US" dirty="0"/>
              <a:t>The first requirement is that the agricultural acres are used in the preceding year for an intensive use. </a:t>
            </a:r>
          </a:p>
          <a:p>
            <a:endParaRPr lang="en-US" dirty="0"/>
          </a:p>
          <a:p>
            <a:r>
              <a:rPr lang="en-US" dirty="0"/>
              <a:t>The three intensive uses listed in statute are: </a:t>
            </a:r>
          </a:p>
          <a:p>
            <a:endParaRPr lang="en-US" dirty="0"/>
          </a:p>
          <a:p>
            <a:endParaRPr lang="en-US" dirty="0"/>
          </a:p>
          <a:p>
            <a:r>
              <a:rPr lang="en-US" dirty="0"/>
              <a:t>1. for an intensive grain drying or storage operation, or for intensive machinery or equipment storage activities used to support agricultural activities on other parcels of property operated by the same farming entity;</a:t>
            </a:r>
          </a:p>
          <a:p>
            <a:endParaRPr lang="en-US" dirty="0"/>
          </a:p>
          <a:p>
            <a:endParaRPr lang="en-US" dirty="0"/>
          </a:p>
          <a:p>
            <a:r>
              <a:rPr lang="en-US" dirty="0"/>
              <a:t>2. as a nursery, provided that only those acres used intensively to produce nursery stock are considered agricultural land; or</a:t>
            </a:r>
          </a:p>
          <a:p>
            <a:endParaRPr lang="en-US" dirty="0"/>
          </a:p>
          <a:p>
            <a:endParaRPr lang="en-US" dirty="0"/>
          </a:p>
          <a:p>
            <a:r>
              <a:rPr lang="en-US" dirty="0"/>
              <a:t>3.  for intensive market farming; for purposes of this paragraph, "market farming" means the cultivation of one or more fruits or vegetables or production of animal or other agricultural products for sale to local markets by the farmer or an organization with which the farmer is affiliated. </a:t>
            </a:r>
            <a:endParaRPr lang="en-US" sz="1350" dirty="0"/>
          </a:p>
          <a:p>
            <a:endParaRPr lang="en-US" sz="1350" dirty="0"/>
          </a:p>
        </p:txBody>
      </p:sp>
    </p:spTree>
    <p:extLst>
      <p:ext uri="{BB962C8B-B14F-4D97-AF65-F5344CB8AC3E}">
        <p14:creationId xmlns:p14="http://schemas.microsoft.com/office/powerpoint/2010/main" val="19760681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CF65B7-FD48-4DD7-A448-03A39C2D3900}"/>
              </a:ext>
            </a:extLst>
          </p:cNvPr>
          <p:cNvSpPr/>
          <p:nvPr/>
        </p:nvSpPr>
        <p:spPr>
          <a:xfrm>
            <a:off x="169523" y="838201"/>
            <a:ext cx="8288677" cy="5078313"/>
          </a:xfrm>
          <a:prstGeom prst="rect">
            <a:avLst/>
          </a:prstGeom>
        </p:spPr>
        <p:txBody>
          <a:bodyPr wrap="square">
            <a:spAutoFit/>
          </a:bodyPr>
          <a:lstStyle/>
          <a:p>
            <a:r>
              <a:rPr lang="en-US" dirty="0">
                <a:solidFill>
                  <a:srgbClr val="000000"/>
                </a:solidFill>
                <a:latin typeface="Calibri" panose="020F0502020204030204" pitchFamily="34" charset="0"/>
              </a:rPr>
              <a:t>Based on the information provided, it appears that while agricultural products are being produced, those agricultural products are not being sold to or at local markets. </a:t>
            </a: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Additionally, the Department of Revenue has advised assessors to consider the income generated by the agricultural production and the amount of labor required to produce the product when determining whether a property meets the requirements for intensive market farming. </a:t>
            </a:r>
          </a:p>
          <a:p>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Since the agricultural products are not being sold to or at a local market and the income generated is a small amount, it appears that the statutory requirements are not met, and the property cannot be classified as agricultural. </a:t>
            </a:r>
          </a:p>
          <a:p>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Based on the primary use of the structure the correct classification of this property is residential. </a:t>
            </a: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p>
        </p:txBody>
      </p:sp>
    </p:spTree>
    <p:extLst>
      <p:ext uri="{BB962C8B-B14F-4D97-AF65-F5344CB8AC3E}">
        <p14:creationId xmlns:p14="http://schemas.microsoft.com/office/powerpoint/2010/main" val="36546015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69831-FA38-4099-B195-73280270142F}"/>
              </a:ext>
            </a:extLst>
          </p:cNvPr>
          <p:cNvSpPr>
            <a:spLocks noGrp="1"/>
          </p:cNvSpPr>
          <p:nvPr>
            <p:ph type="title"/>
          </p:nvPr>
        </p:nvSpPr>
        <p:spPr>
          <a:xfrm>
            <a:off x="0" y="228600"/>
            <a:ext cx="8515350" cy="1433244"/>
          </a:xfrm>
        </p:spPr>
        <p:txBody>
          <a:bodyPr>
            <a:normAutofit/>
          </a:bodyPr>
          <a:lstStyle/>
          <a:p>
            <a:r>
              <a:rPr lang="en-US" sz="2400" dirty="0"/>
              <a:t>Question 2 – If the entire parcel doesn’t qualify for the agricultural classification, should the county split classify the property for the portions that have an agricultural use?</a:t>
            </a:r>
          </a:p>
        </p:txBody>
      </p:sp>
      <p:sp>
        <p:nvSpPr>
          <p:cNvPr id="3" name="Content Placeholder 2">
            <a:extLst>
              <a:ext uri="{FF2B5EF4-FFF2-40B4-BE49-F238E27FC236}">
                <a16:creationId xmlns:a16="http://schemas.microsoft.com/office/drawing/2014/main" id="{DA6214F2-ED10-4B1F-AF33-4A92B36E7C1C}"/>
              </a:ext>
            </a:extLst>
          </p:cNvPr>
          <p:cNvSpPr>
            <a:spLocks noGrp="1"/>
          </p:cNvSpPr>
          <p:nvPr>
            <p:ph idx="1"/>
          </p:nvPr>
        </p:nvSpPr>
        <p:spPr>
          <a:xfrm>
            <a:off x="61645" y="2290495"/>
            <a:ext cx="8453705" cy="3199477"/>
          </a:xfrm>
        </p:spPr>
        <p:txBody>
          <a:bodyPr/>
          <a:lstStyle/>
          <a:p>
            <a:r>
              <a:rPr lang="en-US" dirty="0"/>
              <a:t>When a property has multiple uses, the assessor must split-classify the property according to those uses. Before an assessor can split classify, the property must first meet the requirements for the classifications that the assessor is considering. </a:t>
            </a:r>
          </a:p>
          <a:p>
            <a:endParaRPr lang="en-US" dirty="0"/>
          </a:p>
          <a:p>
            <a:r>
              <a:rPr lang="en-US" dirty="0"/>
              <a:t>In this scenario, the agricultural production does not meet the requirements for the agricultural classification. Therefore, a split classification would not be appropriate. </a:t>
            </a:r>
          </a:p>
        </p:txBody>
      </p:sp>
    </p:spTree>
    <p:extLst>
      <p:ext uri="{BB962C8B-B14F-4D97-AF65-F5344CB8AC3E}">
        <p14:creationId xmlns:p14="http://schemas.microsoft.com/office/powerpoint/2010/main" val="21451383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69831-FA38-4099-B195-73280270142F}"/>
              </a:ext>
            </a:extLst>
          </p:cNvPr>
          <p:cNvSpPr>
            <a:spLocks noGrp="1"/>
          </p:cNvSpPr>
          <p:nvPr>
            <p:ph type="title"/>
          </p:nvPr>
        </p:nvSpPr>
        <p:spPr>
          <a:xfrm>
            <a:off x="0" y="228600"/>
            <a:ext cx="8515350" cy="609600"/>
          </a:xfrm>
        </p:spPr>
        <p:txBody>
          <a:bodyPr>
            <a:noAutofit/>
          </a:bodyPr>
          <a:lstStyle/>
          <a:p>
            <a:r>
              <a:rPr lang="en-US" sz="4400" dirty="0"/>
              <a:t>Classification Scenarios</a:t>
            </a:r>
          </a:p>
        </p:txBody>
      </p:sp>
      <p:sp>
        <p:nvSpPr>
          <p:cNvPr id="3" name="Content Placeholder 2">
            <a:extLst>
              <a:ext uri="{FF2B5EF4-FFF2-40B4-BE49-F238E27FC236}">
                <a16:creationId xmlns:a16="http://schemas.microsoft.com/office/drawing/2014/main" id="{DA6214F2-ED10-4B1F-AF33-4A92B36E7C1C}"/>
              </a:ext>
            </a:extLst>
          </p:cNvPr>
          <p:cNvSpPr>
            <a:spLocks noGrp="1"/>
          </p:cNvSpPr>
          <p:nvPr>
            <p:ph idx="1"/>
          </p:nvPr>
        </p:nvSpPr>
        <p:spPr>
          <a:xfrm>
            <a:off x="61645" y="1066801"/>
            <a:ext cx="8453705" cy="4423172"/>
          </a:xfrm>
        </p:spPr>
        <p:txBody>
          <a:bodyPr/>
          <a:lstStyle/>
          <a:p>
            <a:pPr marL="114300" indent="0">
              <a:buNone/>
            </a:pPr>
            <a:r>
              <a:rPr lang="en-US" dirty="0"/>
              <a:t>Under 10 acres intensive Ag equipment storage. </a:t>
            </a:r>
          </a:p>
          <a:p>
            <a:endParaRPr lang="en-US" dirty="0"/>
          </a:p>
          <a:p>
            <a:r>
              <a:rPr lang="en-US" dirty="0"/>
              <a:t>Ricardo farms 1500 acres in Purple County. </a:t>
            </a:r>
          </a:p>
          <a:p>
            <a:r>
              <a:rPr lang="en-US" dirty="0"/>
              <a:t>He owns a parcel with a 6 acre site that has over 20,000 square feet of pole building area that contains well over a million dollars in Ag equipment. </a:t>
            </a:r>
          </a:p>
          <a:p>
            <a:r>
              <a:rPr lang="en-US" dirty="0"/>
              <a:t>He only rents tillable land and doesn’t own any land other than this 6 acre parcel. </a:t>
            </a:r>
          </a:p>
          <a:p>
            <a:r>
              <a:rPr lang="en-US" dirty="0"/>
              <a:t>What’s the correct class of the 6 acre parcel?</a:t>
            </a:r>
          </a:p>
        </p:txBody>
      </p:sp>
    </p:spTree>
    <p:extLst>
      <p:ext uri="{BB962C8B-B14F-4D97-AF65-F5344CB8AC3E}">
        <p14:creationId xmlns:p14="http://schemas.microsoft.com/office/powerpoint/2010/main" val="28940089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69831-FA38-4099-B195-73280270142F}"/>
              </a:ext>
            </a:extLst>
          </p:cNvPr>
          <p:cNvSpPr>
            <a:spLocks noGrp="1"/>
          </p:cNvSpPr>
          <p:nvPr>
            <p:ph type="title"/>
          </p:nvPr>
        </p:nvSpPr>
        <p:spPr>
          <a:xfrm>
            <a:off x="0" y="228599"/>
            <a:ext cx="8515350" cy="838201"/>
          </a:xfrm>
        </p:spPr>
        <p:txBody>
          <a:bodyPr>
            <a:noAutofit/>
          </a:bodyPr>
          <a:lstStyle/>
          <a:p>
            <a:r>
              <a:rPr lang="en-US" sz="4400" dirty="0"/>
              <a:t>Classification Scenarios </a:t>
            </a:r>
          </a:p>
        </p:txBody>
      </p:sp>
      <p:sp>
        <p:nvSpPr>
          <p:cNvPr id="3" name="Content Placeholder 2">
            <a:extLst>
              <a:ext uri="{FF2B5EF4-FFF2-40B4-BE49-F238E27FC236}">
                <a16:creationId xmlns:a16="http://schemas.microsoft.com/office/drawing/2014/main" id="{DA6214F2-ED10-4B1F-AF33-4A92B36E7C1C}"/>
              </a:ext>
            </a:extLst>
          </p:cNvPr>
          <p:cNvSpPr>
            <a:spLocks noGrp="1"/>
          </p:cNvSpPr>
          <p:nvPr>
            <p:ph idx="1"/>
          </p:nvPr>
        </p:nvSpPr>
        <p:spPr>
          <a:xfrm>
            <a:off x="61645" y="1066801"/>
            <a:ext cx="8453705" cy="4423172"/>
          </a:xfrm>
        </p:spPr>
        <p:txBody>
          <a:bodyPr/>
          <a:lstStyle/>
          <a:p>
            <a:r>
              <a:rPr lang="en-US" dirty="0"/>
              <a:t>A market farmer has 3.5 acres of production on a 5 acre parcel. They sell chickens grown on the property for meat and they sell produce grown in fields at a local farmers market. Their Schedule F shows $20,000 in gross income from this property last year. They are certified organic. What is the correct class? </a:t>
            </a:r>
          </a:p>
          <a:p>
            <a:endParaRPr lang="en-US" dirty="0"/>
          </a:p>
          <a:p>
            <a:r>
              <a:rPr lang="en-US" dirty="0"/>
              <a:t>What if they sell most of their product at a Twin Cities farmers market 150 miles away? </a:t>
            </a:r>
          </a:p>
          <a:p>
            <a:endParaRPr lang="en-US" dirty="0"/>
          </a:p>
          <a:p>
            <a:r>
              <a:rPr lang="en-US" dirty="0"/>
              <a:t>Does the class change if the parcel contains the homestead residence of the owner?</a:t>
            </a:r>
          </a:p>
        </p:txBody>
      </p:sp>
    </p:spTree>
    <p:extLst>
      <p:ext uri="{BB962C8B-B14F-4D97-AF65-F5344CB8AC3E}">
        <p14:creationId xmlns:p14="http://schemas.microsoft.com/office/powerpoint/2010/main" val="12033560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69831-FA38-4099-B195-73280270142F}"/>
              </a:ext>
            </a:extLst>
          </p:cNvPr>
          <p:cNvSpPr>
            <a:spLocks noGrp="1"/>
          </p:cNvSpPr>
          <p:nvPr>
            <p:ph type="title"/>
          </p:nvPr>
        </p:nvSpPr>
        <p:spPr>
          <a:xfrm>
            <a:off x="0" y="228599"/>
            <a:ext cx="8515350" cy="838201"/>
          </a:xfrm>
        </p:spPr>
        <p:txBody>
          <a:bodyPr>
            <a:noAutofit/>
          </a:bodyPr>
          <a:lstStyle/>
          <a:p>
            <a:r>
              <a:rPr lang="en-US" sz="4400" dirty="0"/>
              <a:t>Classification Scenarios</a:t>
            </a:r>
            <a:br>
              <a:rPr lang="en-US" sz="4400" dirty="0"/>
            </a:br>
            <a:br>
              <a:rPr lang="en-US" sz="4400" dirty="0"/>
            </a:br>
            <a:endParaRPr lang="en-US" sz="4400" dirty="0"/>
          </a:p>
        </p:txBody>
      </p:sp>
      <p:sp>
        <p:nvSpPr>
          <p:cNvPr id="3" name="Content Placeholder 2">
            <a:extLst>
              <a:ext uri="{FF2B5EF4-FFF2-40B4-BE49-F238E27FC236}">
                <a16:creationId xmlns:a16="http://schemas.microsoft.com/office/drawing/2014/main" id="{DA6214F2-ED10-4B1F-AF33-4A92B36E7C1C}"/>
              </a:ext>
            </a:extLst>
          </p:cNvPr>
          <p:cNvSpPr>
            <a:spLocks noGrp="1"/>
          </p:cNvSpPr>
          <p:nvPr>
            <p:ph idx="1"/>
          </p:nvPr>
        </p:nvSpPr>
        <p:spPr>
          <a:xfrm>
            <a:off x="69043" y="1447800"/>
            <a:ext cx="8453705" cy="4423172"/>
          </a:xfrm>
        </p:spPr>
        <p:txBody>
          <a:bodyPr/>
          <a:lstStyle/>
          <a:p>
            <a:r>
              <a:rPr lang="en-US" dirty="0"/>
              <a:t>A 3 acre parcel that is zoned commercial has frontage on an interstate highway interchange with a traffic count of 12,000 vehicles per day. It is completely tilled and farmed every year. </a:t>
            </a:r>
          </a:p>
          <a:p>
            <a:endParaRPr lang="en-US" dirty="0"/>
          </a:p>
          <a:p>
            <a:r>
              <a:rPr lang="en-US" dirty="0"/>
              <a:t>What is the correct class of this parcel? </a:t>
            </a:r>
          </a:p>
          <a:p>
            <a:pPr marL="0" indent="0">
              <a:buNone/>
            </a:pPr>
            <a:endParaRPr lang="en-US" dirty="0"/>
          </a:p>
          <a:p>
            <a:r>
              <a:rPr lang="en-US" dirty="0"/>
              <a:t>Does the classification of this parcel have an impact on how you would value the parcel?</a:t>
            </a:r>
          </a:p>
        </p:txBody>
      </p:sp>
    </p:spTree>
    <p:extLst>
      <p:ext uri="{BB962C8B-B14F-4D97-AF65-F5344CB8AC3E}">
        <p14:creationId xmlns:p14="http://schemas.microsoft.com/office/powerpoint/2010/main" val="13803463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69831-FA38-4099-B195-73280270142F}"/>
              </a:ext>
            </a:extLst>
          </p:cNvPr>
          <p:cNvSpPr>
            <a:spLocks noGrp="1"/>
          </p:cNvSpPr>
          <p:nvPr>
            <p:ph type="title"/>
          </p:nvPr>
        </p:nvSpPr>
        <p:spPr>
          <a:xfrm>
            <a:off x="0" y="228599"/>
            <a:ext cx="8515350" cy="838201"/>
          </a:xfrm>
        </p:spPr>
        <p:txBody>
          <a:bodyPr>
            <a:noAutofit/>
          </a:bodyPr>
          <a:lstStyle/>
          <a:p>
            <a:r>
              <a:rPr lang="en-US" sz="4400" dirty="0"/>
              <a:t>Classification Scenarios</a:t>
            </a:r>
            <a:br>
              <a:rPr lang="en-US" sz="4400" dirty="0"/>
            </a:br>
            <a:br>
              <a:rPr lang="en-US" sz="4400" dirty="0"/>
            </a:br>
            <a:endParaRPr lang="en-US" sz="4400" dirty="0"/>
          </a:p>
        </p:txBody>
      </p:sp>
      <p:sp>
        <p:nvSpPr>
          <p:cNvPr id="3" name="Content Placeholder 2">
            <a:extLst>
              <a:ext uri="{FF2B5EF4-FFF2-40B4-BE49-F238E27FC236}">
                <a16:creationId xmlns:a16="http://schemas.microsoft.com/office/drawing/2014/main" id="{DA6214F2-ED10-4B1F-AF33-4A92B36E7C1C}"/>
              </a:ext>
            </a:extLst>
          </p:cNvPr>
          <p:cNvSpPr>
            <a:spLocks noGrp="1"/>
          </p:cNvSpPr>
          <p:nvPr>
            <p:ph idx="1"/>
          </p:nvPr>
        </p:nvSpPr>
        <p:spPr>
          <a:xfrm>
            <a:off x="69043" y="1447800"/>
            <a:ext cx="8453705" cy="4423172"/>
          </a:xfrm>
        </p:spPr>
        <p:txBody>
          <a:bodyPr/>
          <a:lstStyle/>
          <a:p>
            <a:r>
              <a:rPr lang="en-US" dirty="0"/>
              <a:t>A farmer owns a grain storage facility with a storage capacity of 200,000 bushels. He also has a separate structure on this property that processes feed for the farmers own beef cattle. </a:t>
            </a:r>
          </a:p>
          <a:p>
            <a:pPr marL="0" indent="0">
              <a:buNone/>
            </a:pPr>
            <a:endParaRPr lang="en-US" dirty="0"/>
          </a:p>
          <a:p>
            <a:r>
              <a:rPr lang="en-US" dirty="0"/>
              <a:t>If the feed is only used for the farmers own cattle, should the feed mill be classed 3a commercial/industrial?</a:t>
            </a:r>
          </a:p>
        </p:txBody>
      </p:sp>
    </p:spTree>
    <p:extLst>
      <p:ext uri="{BB962C8B-B14F-4D97-AF65-F5344CB8AC3E}">
        <p14:creationId xmlns:p14="http://schemas.microsoft.com/office/powerpoint/2010/main" val="13016583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69831-FA38-4099-B195-73280270142F}"/>
              </a:ext>
            </a:extLst>
          </p:cNvPr>
          <p:cNvSpPr>
            <a:spLocks noGrp="1"/>
          </p:cNvSpPr>
          <p:nvPr>
            <p:ph type="title"/>
          </p:nvPr>
        </p:nvSpPr>
        <p:spPr>
          <a:xfrm>
            <a:off x="0" y="228599"/>
            <a:ext cx="8515350" cy="838201"/>
          </a:xfrm>
        </p:spPr>
        <p:txBody>
          <a:bodyPr>
            <a:noAutofit/>
          </a:bodyPr>
          <a:lstStyle/>
          <a:p>
            <a:r>
              <a:rPr lang="en-US" sz="4400" dirty="0"/>
              <a:t>Classification Scenarios</a:t>
            </a:r>
            <a:br>
              <a:rPr lang="en-US" sz="4400" dirty="0"/>
            </a:br>
            <a:br>
              <a:rPr lang="en-US" sz="4400" dirty="0"/>
            </a:br>
            <a:endParaRPr lang="en-US" sz="4400" dirty="0"/>
          </a:p>
        </p:txBody>
      </p:sp>
      <p:sp>
        <p:nvSpPr>
          <p:cNvPr id="3" name="Content Placeholder 2">
            <a:extLst>
              <a:ext uri="{FF2B5EF4-FFF2-40B4-BE49-F238E27FC236}">
                <a16:creationId xmlns:a16="http://schemas.microsoft.com/office/drawing/2014/main" id="{DA6214F2-ED10-4B1F-AF33-4A92B36E7C1C}"/>
              </a:ext>
            </a:extLst>
          </p:cNvPr>
          <p:cNvSpPr>
            <a:spLocks noGrp="1"/>
          </p:cNvSpPr>
          <p:nvPr>
            <p:ph idx="1"/>
          </p:nvPr>
        </p:nvSpPr>
        <p:spPr>
          <a:xfrm>
            <a:off x="7399" y="1066800"/>
            <a:ext cx="8374601" cy="5029200"/>
          </a:xfrm>
        </p:spPr>
        <p:txBody>
          <a:bodyPr/>
          <a:lstStyle/>
          <a:p>
            <a:r>
              <a:rPr lang="en-US" dirty="0"/>
              <a:t>A 27-acre parcel has 16 acres of woods, along with a building site and 8 surrounding acres containing a residential home and 3 greenhouses. </a:t>
            </a:r>
          </a:p>
          <a:p>
            <a:endParaRPr lang="en-US" dirty="0"/>
          </a:p>
          <a:p>
            <a:r>
              <a:rPr lang="en-US" dirty="0"/>
              <a:t>Annual plants and vegetables are grown in the greenhouses and sold at an offsite location. </a:t>
            </a:r>
          </a:p>
          <a:p>
            <a:endParaRPr lang="en-US" dirty="0"/>
          </a:p>
          <a:p>
            <a:r>
              <a:rPr lang="en-US" dirty="0"/>
              <a:t>The parcel also has a small apple orchard and a small plowed area for strawberry production for personal use. The greenhouses, orchard, and strawberry field total less than ten acres. </a:t>
            </a:r>
          </a:p>
          <a:p>
            <a:endParaRPr lang="en-US" dirty="0"/>
          </a:p>
          <a:p>
            <a:r>
              <a:rPr lang="en-US" dirty="0"/>
              <a:t>Does the parcel qualify for agricultural classification due to the greenhouses and other fruit production?</a:t>
            </a:r>
          </a:p>
        </p:txBody>
      </p:sp>
    </p:spTree>
    <p:extLst>
      <p:ext uri="{BB962C8B-B14F-4D97-AF65-F5344CB8AC3E}">
        <p14:creationId xmlns:p14="http://schemas.microsoft.com/office/powerpoint/2010/main" val="4150803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B69D5E-974C-46A2-B0E9-021223C6CDA8}"/>
              </a:ext>
            </a:extLst>
          </p:cNvPr>
          <p:cNvSpPr>
            <a:spLocks noGrp="1"/>
          </p:cNvSpPr>
          <p:nvPr>
            <p:ph type="title"/>
          </p:nvPr>
        </p:nvSpPr>
        <p:spPr>
          <a:xfrm>
            <a:off x="81551" y="381001"/>
            <a:ext cx="7886700" cy="838200"/>
          </a:xfrm>
        </p:spPr>
        <p:txBody>
          <a:bodyPr/>
          <a:lstStyle/>
          <a:p>
            <a:r>
              <a:rPr lang="en-US" dirty="0"/>
              <a:t>Dwelling(s) on 2a Property</a:t>
            </a:r>
          </a:p>
        </p:txBody>
      </p:sp>
      <p:sp>
        <p:nvSpPr>
          <p:cNvPr id="4" name="Content Placeholder 3">
            <a:extLst>
              <a:ext uri="{FF2B5EF4-FFF2-40B4-BE49-F238E27FC236}">
                <a16:creationId xmlns:a16="http://schemas.microsoft.com/office/drawing/2014/main" id="{4C32916B-5DD2-44F9-ADE6-87197FDE20C4}"/>
              </a:ext>
            </a:extLst>
          </p:cNvPr>
          <p:cNvSpPr>
            <a:spLocks noGrp="1"/>
          </p:cNvSpPr>
          <p:nvPr>
            <p:ph idx="1"/>
          </p:nvPr>
        </p:nvSpPr>
        <p:spPr>
          <a:xfrm>
            <a:off x="81552" y="1371601"/>
            <a:ext cx="8376648" cy="4495800"/>
          </a:xfrm>
        </p:spPr>
        <p:txBody>
          <a:bodyPr>
            <a:normAutofit/>
          </a:bodyPr>
          <a:lstStyle/>
          <a:p>
            <a:r>
              <a:rPr lang="en-US" dirty="0"/>
              <a:t>Assessors must split one acre and tie that value to the dwelling.  Four possible scenarios:</a:t>
            </a:r>
          </a:p>
          <a:p>
            <a:pPr marL="0" indent="0">
              <a:buNone/>
            </a:pPr>
            <a:endParaRPr lang="en-US" dirty="0"/>
          </a:p>
          <a:p>
            <a:pPr lvl="1"/>
            <a:r>
              <a:rPr lang="en-US" dirty="0"/>
              <a:t>Class 2a HGA (1.00% class rate) if homesteaded by the owner or a qualifying relative </a:t>
            </a:r>
          </a:p>
          <a:p>
            <a:pPr lvl="1"/>
            <a:endParaRPr lang="en-US" dirty="0"/>
          </a:p>
          <a:p>
            <a:pPr lvl="1"/>
            <a:r>
              <a:rPr lang="en-US" dirty="0"/>
              <a:t>Class 4bb(2) (1.00% class rate) non-homestead dwelling if only dwelling on parcel </a:t>
            </a:r>
          </a:p>
          <a:p>
            <a:pPr lvl="1"/>
            <a:endParaRPr lang="en-US" dirty="0"/>
          </a:p>
          <a:p>
            <a:pPr lvl="7"/>
            <a:endParaRPr lang="en-US" dirty="0"/>
          </a:p>
          <a:p>
            <a:pPr marL="114300" indent="0">
              <a:buNone/>
            </a:pPr>
            <a:endParaRPr lang="en-US" dirty="0"/>
          </a:p>
        </p:txBody>
      </p:sp>
    </p:spTree>
    <p:extLst>
      <p:ext uri="{BB962C8B-B14F-4D97-AF65-F5344CB8AC3E}">
        <p14:creationId xmlns:p14="http://schemas.microsoft.com/office/powerpoint/2010/main" val="31866922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29A536-9910-4112-B19E-1603CA8C9864}"/>
              </a:ext>
            </a:extLst>
          </p:cNvPr>
          <p:cNvSpPr>
            <a:spLocks noGrp="1"/>
          </p:cNvSpPr>
          <p:nvPr>
            <p:ph idx="1"/>
          </p:nvPr>
        </p:nvSpPr>
        <p:spPr/>
        <p:txBody>
          <a:bodyPr/>
          <a:lstStyle/>
          <a:p>
            <a:pPr marL="114300" indent="0">
              <a:buNone/>
            </a:pPr>
            <a:r>
              <a:rPr lang="en-US" b="1" dirty="0"/>
              <a:t>Answer:</a:t>
            </a:r>
          </a:p>
          <a:p>
            <a:endParaRPr lang="en-US" b="1" dirty="0"/>
          </a:p>
          <a:p>
            <a:r>
              <a:rPr lang="en-US" dirty="0"/>
              <a:t>According to MN Statute 273.13, subdivision 23, paragraph f(2)(ii), contiguous acreage that is less than 10 acres can be classified as agricultural if it was used </a:t>
            </a:r>
          </a:p>
          <a:p>
            <a:endParaRPr lang="en-US" dirty="0"/>
          </a:p>
          <a:p>
            <a:r>
              <a:rPr lang="en-US" dirty="0"/>
              <a:t>“as a nursery, provided that only those acres used intensively to produce nursery stock are considered agricultural land.” </a:t>
            </a:r>
          </a:p>
          <a:p>
            <a:endParaRPr lang="en-US" dirty="0"/>
          </a:p>
          <a:p>
            <a:r>
              <a:rPr lang="en-US" dirty="0"/>
              <a:t>This would mean that only the land that is specifically used for the greenhouses may be classified as agricultural as long as all other requirements are met, and the remaining acreage does not appear to qualify for agricultural classification.</a:t>
            </a:r>
          </a:p>
        </p:txBody>
      </p:sp>
    </p:spTree>
    <p:extLst>
      <p:ext uri="{BB962C8B-B14F-4D97-AF65-F5344CB8AC3E}">
        <p14:creationId xmlns:p14="http://schemas.microsoft.com/office/powerpoint/2010/main" val="15297032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085636-45C5-43E0-8DFF-8F128079BB40}"/>
              </a:ext>
            </a:extLst>
          </p:cNvPr>
          <p:cNvSpPr>
            <a:spLocks noGrp="1"/>
          </p:cNvSpPr>
          <p:nvPr>
            <p:ph idx="1"/>
          </p:nvPr>
        </p:nvSpPr>
        <p:spPr>
          <a:xfrm>
            <a:off x="152400" y="838200"/>
            <a:ext cx="8153400" cy="4191000"/>
          </a:xfrm>
        </p:spPr>
        <p:txBody>
          <a:bodyPr>
            <a:normAutofit/>
          </a:bodyPr>
          <a:lstStyle/>
          <a:p>
            <a:r>
              <a:rPr lang="en-US" dirty="0"/>
              <a:t>An owner of a property 120 acres in size cuts hay on 5 separate fields, each less than 10 acres in size but together total about 15 acres. The owner has no livestock of his own, no active pasture or other tillable land on the property, and he sells the hay to nearby ranchers. </a:t>
            </a:r>
          </a:p>
          <a:p>
            <a:endParaRPr lang="en-US" dirty="0"/>
          </a:p>
          <a:p>
            <a:r>
              <a:rPr lang="en-US" dirty="0"/>
              <a:t>Can the small fields of hay totaling 15 acres be combined to reach the 10-acre minimum threshold for agricultural classification?</a:t>
            </a:r>
          </a:p>
        </p:txBody>
      </p:sp>
    </p:spTree>
    <p:extLst>
      <p:ext uri="{BB962C8B-B14F-4D97-AF65-F5344CB8AC3E}">
        <p14:creationId xmlns:p14="http://schemas.microsoft.com/office/powerpoint/2010/main" val="6291894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73DDFC-B8B2-4CFC-BB8E-CFD049667AF7}"/>
              </a:ext>
            </a:extLst>
          </p:cNvPr>
          <p:cNvSpPr>
            <a:spLocks noGrp="1"/>
          </p:cNvSpPr>
          <p:nvPr>
            <p:ph idx="1"/>
          </p:nvPr>
        </p:nvSpPr>
        <p:spPr>
          <a:xfrm>
            <a:off x="304800" y="1866900"/>
            <a:ext cx="8153400" cy="3124200"/>
          </a:xfrm>
        </p:spPr>
        <p:txBody>
          <a:bodyPr/>
          <a:lstStyle/>
          <a:p>
            <a:r>
              <a:rPr lang="en-US" b="1" dirty="0"/>
              <a:t>Answer: </a:t>
            </a:r>
          </a:p>
          <a:p>
            <a:endParaRPr lang="en-US" b="1" dirty="0"/>
          </a:p>
          <a:p>
            <a:r>
              <a:rPr lang="en-US" dirty="0"/>
              <a:t>No, to qualify for the agricultural classification there must be a minimum of 10 contiguous acres used for agricultural purposes. This does not include separate fields of smaller acreage combined to equal 10 acres.</a:t>
            </a:r>
          </a:p>
          <a:p>
            <a:endParaRPr lang="en-US" dirty="0"/>
          </a:p>
        </p:txBody>
      </p:sp>
    </p:spTree>
    <p:extLst>
      <p:ext uri="{BB962C8B-B14F-4D97-AF65-F5344CB8AC3E}">
        <p14:creationId xmlns:p14="http://schemas.microsoft.com/office/powerpoint/2010/main" val="213398340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14B851-1DC4-4E50-9A34-507ED8A21D01}"/>
              </a:ext>
            </a:extLst>
          </p:cNvPr>
          <p:cNvSpPr>
            <a:spLocks noGrp="1"/>
          </p:cNvSpPr>
          <p:nvPr>
            <p:ph idx="1"/>
          </p:nvPr>
        </p:nvSpPr>
        <p:spPr/>
        <p:txBody>
          <a:bodyPr>
            <a:normAutofit/>
          </a:bodyPr>
          <a:lstStyle/>
          <a:p>
            <a:r>
              <a:rPr lang="en-US" dirty="0"/>
              <a:t>Owners live on a 5-acre property being used for market farming. Approximately 2 acres are being used to grow organic produce and another 2 acres is used as pasture for a mobile chicken coop. They raise 20 different types of produce and the chickens produce eggs for local market sale. The property owners provided a Schedule F for the past 2 years. </a:t>
            </a:r>
          </a:p>
          <a:p>
            <a:endParaRPr lang="en-US" dirty="0"/>
          </a:p>
          <a:p>
            <a:endParaRPr lang="en-US" dirty="0"/>
          </a:p>
          <a:p>
            <a:r>
              <a:rPr lang="en-US" dirty="0"/>
              <a:t>Does this property qualify for agricultural classification?</a:t>
            </a:r>
          </a:p>
        </p:txBody>
      </p:sp>
    </p:spTree>
    <p:extLst>
      <p:ext uri="{BB962C8B-B14F-4D97-AF65-F5344CB8AC3E}">
        <p14:creationId xmlns:p14="http://schemas.microsoft.com/office/powerpoint/2010/main" val="30882876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7014BC-BED3-4DB2-82E1-B6D761CA17F7}"/>
              </a:ext>
            </a:extLst>
          </p:cNvPr>
          <p:cNvSpPr/>
          <p:nvPr/>
        </p:nvSpPr>
        <p:spPr>
          <a:xfrm>
            <a:off x="304800" y="1752600"/>
            <a:ext cx="7467600" cy="2308324"/>
          </a:xfrm>
          <a:prstGeom prst="rect">
            <a:avLst/>
          </a:prstGeom>
        </p:spPr>
        <p:txBody>
          <a:bodyPr wrap="square">
            <a:spAutoFit/>
          </a:bodyPr>
          <a:lstStyle/>
          <a:p>
            <a:r>
              <a:rPr lang="en-US" b="1" dirty="0"/>
              <a:t>Answer: </a:t>
            </a:r>
          </a:p>
          <a:p>
            <a:endParaRPr lang="en-US" b="1" dirty="0"/>
          </a:p>
          <a:p>
            <a:r>
              <a:rPr lang="en-US" dirty="0"/>
              <a:t>Market farming is the cultivation of fruits or vegetables or production of animal or other agricultural products for sale to local markets by the farmer or an organization with which the farmer is affiliated. There is no minimum acreage or income requirement in statute. It appears, from the information provided, that this parcel would meet the qualifications to be considered for the agricultural classification.</a:t>
            </a:r>
          </a:p>
        </p:txBody>
      </p:sp>
    </p:spTree>
    <p:extLst>
      <p:ext uri="{BB962C8B-B14F-4D97-AF65-F5344CB8AC3E}">
        <p14:creationId xmlns:p14="http://schemas.microsoft.com/office/powerpoint/2010/main" val="28928370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FEA671-F9D9-441A-BAA9-B0A3DB76EC60}"/>
              </a:ext>
            </a:extLst>
          </p:cNvPr>
          <p:cNvSpPr/>
          <p:nvPr/>
        </p:nvSpPr>
        <p:spPr>
          <a:xfrm>
            <a:off x="381000" y="457200"/>
            <a:ext cx="7696200" cy="2585323"/>
          </a:xfrm>
          <a:prstGeom prst="rect">
            <a:avLst/>
          </a:prstGeom>
        </p:spPr>
        <p:txBody>
          <a:bodyPr wrap="square">
            <a:spAutoFit/>
          </a:bodyPr>
          <a:lstStyle/>
          <a:p>
            <a:r>
              <a:rPr lang="en-US" dirty="0">
                <a:latin typeface="Calibri" panose="020F0502020204030204" pitchFamily="34" charset="0"/>
              </a:rPr>
              <a:t>There is a 4 acre parcel of vacant land within city limits that is being marketed currently for commercial use, but currently it is tilled with alfalfa (border to border) by a local horse owner (not the owner of the land), who hays the land and uses 75% of the crop for his horses, but sells the rest to other horse or cattle owners. No rent changes hand between the owner of the land and the horse owner taking the alfalfa. </a:t>
            </a:r>
          </a:p>
          <a:p>
            <a:endParaRPr lang="en-US" dirty="0">
              <a:latin typeface="Calibri" panose="020F0502020204030204" pitchFamily="34" charset="0"/>
            </a:endParaRPr>
          </a:p>
          <a:p>
            <a:endParaRPr lang="en-US" dirty="0">
              <a:latin typeface="Calibri" panose="020F0502020204030204" pitchFamily="34" charset="0"/>
            </a:endParaRPr>
          </a:p>
          <a:p>
            <a:r>
              <a:rPr lang="en-US" dirty="0">
                <a:latin typeface="Calibri" panose="020F0502020204030204" pitchFamily="34" charset="0"/>
              </a:rPr>
              <a:t>Does this parcel qualify for the agricultural classification?</a:t>
            </a:r>
            <a:endParaRPr lang="en-US" dirty="0"/>
          </a:p>
        </p:txBody>
      </p:sp>
    </p:spTree>
    <p:extLst>
      <p:ext uri="{BB962C8B-B14F-4D97-AF65-F5344CB8AC3E}">
        <p14:creationId xmlns:p14="http://schemas.microsoft.com/office/powerpoint/2010/main" val="25080945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255749-D610-4BB6-A8FF-C1BBC393B88E}"/>
              </a:ext>
            </a:extLst>
          </p:cNvPr>
          <p:cNvSpPr/>
          <p:nvPr/>
        </p:nvSpPr>
        <p:spPr>
          <a:xfrm>
            <a:off x="304800" y="762000"/>
            <a:ext cx="8001000" cy="2862322"/>
          </a:xfrm>
          <a:prstGeom prst="rect">
            <a:avLst/>
          </a:prstGeom>
        </p:spPr>
        <p:txBody>
          <a:bodyPr wrap="square">
            <a:spAutoFit/>
          </a:bodyPr>
          <a:lstStyle/>
          <a:p>
            <a:r>
              <a:rPr lang="en-US" b="1" dirty="0">
                <a:latin typeface="Calibri-Bold"/>
              </a:rPr>
              <a:t>Answer: </a:t>
            </a:r>
          </a:p>
          <a:p>
            <a:endParaRPr lang="en-US" b="1" dirty="0">
              <a:latin typeface="Calibri-Bold"/>
            </a:endParaRPr>
          </a:p>
          <a:p>
            <a:r>
              <a:rPr lang="en-US" dirty="0">
                <a:latin typeface="Calibri" panose="020F0502020204030204" pitchFamily="34" charset="0"/>
              </a:rPr>
              <a:t>Based on the current use of the property, this parcel would qualify for the</a:t>
            </a:r>
          </a:p>
          <a:p>
            <a:r>
              <a:rPr lang="en-US" dirty="0">
                <a:latin typeface="Calibri" panose="020F0502020204030204" pitchFamily="34" charset="0"/>
              </a:rPr>
              <a:t>agricultural classification. Zoning is considered when an assessor is reviewing the highest and best use of the vacant property. Because at least some of the crop is being sold for animal feed, that satisfies the requirement that the product must be sold. </a:t>
            </a:r>
          </a:p>
          <a:p>
            <a:endParaRPr lang="en-US" dirty="0">
              <a:latin typeface="Calibri" panose="020F0502020204030204" pitchFamily="34" charset="0"/>
            </a:endParaRPr>
          </a:p>
          <a:p>
            <a:r>
              <a:rPr lang="en-US" dirty="0">
                <a:latin typeface="Calibri" panose="020F0502020204030204" pitchFamily="34" charset="0"/>
              </a:rPr>
              <a:t>If the hay was strictly used for pet horse feed for the operator and not sold, this parcel would not be Ag.</a:t>
            </a:r>
            <a:endParaRPr lang="en-US" dirty="0"/>
          </a:p>
        </p:txBody>
      </p:sp>
    </p:spTree>
    <p:extLst>
      <p:ext uri="{BB962C8B-B14F-4D97-AF65-F5344CB8AC3E}">
        <p14:creationId xmlns:p14="http://schemas.microsoft.com/office/powerpoint/2010/main" val="6525194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B99B25-30C4-44E7-BA4A-A7598B1CDE1D}"/>
              </a:ext>
            </a:extLst>
          </p:cNvPr>
          <p:cNvSpPr/>
          <p:nvPr/>
        </p:nvSpPr>
        <p:spPr>
          <a:xfrm>
            <a:off x="152400" y="1981200"/>
            <a:ext cx="8305800" cy="1200329"/>
          </a:xfrm>
          <a:prstGeom prst="rect">
            <a:avLst/>
          </a:prstGeom>
        </p:spPr>
        <p:txBody>
          <a:bodyPr wrap="square">
            <a:spAutoFit/>
          </a:bodyPr>
          <a:lstStyle/>
          <a:p>
            <a:r>
              <a:rPr lang="en-US" dirty="0">
                <a:latin typeface="Calibri" panose="020F0502020204030204" pitchFamily="34" charset="0"/>
              </a:rPr>
              <a:t>An 80 acre property is used by the owners to harvest and process forestry products,</a:t>
            </a:r>
          </a:p>
          <a:p>
            <a:r>
              <a:rPr lang="en-US" dirty="0">
                <a:latin typeface="Calibri" panose="020F0502020204030204" pitchFamily="34" charset="0"/>
              </a:rPr>
              <a:t>including firewood, logs, live edge slabs, lumber, saw logs and woodchips. The owners</a:t>
            </a:r>
          </a:p>
          <a:p>
            <a:r>
              <a:rPr lang="en-US" dirty="0">
                <a:latin typeface="Calibri" panose="020F0502020204030204" pitchFamily="34" charset="0"/>
              </a:rPr>
              <a:t>believe that this qualifies them for agricultural classification. Should this property qualify?</a:t>
            </a:r>
          </a:p>
        </p:txBody>
      </p:sp>
    </p:spTree>
    <p:extLst>
      <p:ext uri="{BB962C8B-B14F-4D97-AF65-F5344CB8AC3E}">
        <p14:creationId xmlns:p14="http://schemas.microsoft.com/office/powerpoint/2010/main" val="25730196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BB866B-2AC4-4FC3-86B0-8E7930BD03C3}"/>
              </a:ext>
            </a:extLst>
          </p:cNvPr>
          <p:cNvSpPr/>
          <p:nvPr/>
        </p:nvSpPr>
        <p:spPr>
          <a:xfrm>
            <a:off x="304800" y="381000"/>
            <a:ext cx="8001000" cy="4801314"/>
          </a:xfrm>
          <a:prstGeom prst="rect">
            <a:avLst/>
          </a:prstGeom>
        </p:spPr>
        <p:txBody>
          <a:bodyPr wrap="square">
            <a:spAutoFit/>
          </a:bodyPr>
          <a:lstStyle/>
          <a:p>
            <a:r>
              <a:rPr lang="en-US" b="1" dirty="0">
                <a:latin typeface="Calibri-Bold"/>
              </a:rPr>
              <a:t>Answer: </a:t>
            </a:r>
          </a:p>
          <a:p>
            <a:endParaRPr lang="en-US" b="1" dirty="0">
              <a:latin typeface="Calibri-Bold"/>
            </a:endParaRPr>
          </a:p>
          <a:p>
            <a:r>
              <a:rPr lang="en-US" dirty="0">
                <a:latin typeface="Calibri" panose="020F0502020204030204" pitchFamily="34" charset="0"/>
              </a:rPr>
              <a:t>Even though MN Statute 273.13 subdivision 23 mentions trees as an agricultural crop, trees are defined as “grown for sale as a crop, including short rotation woody crops, and not sold for timber, lumber, wood, or wood products…” </a:t>
            </a:r>
          </a:p>
          <a:p>
            <a:endParaRPr lang="en-US" dirty="0">
              <a:latin typeface="Calibri" panose="020F0502020204030204" pitchFamily="34" charset="0"/>
            </a:endParaRPr>
          </a:p>
          <a:p>
            <a:r>
              <a:rPr lang="en-US" dirty="0">
                <a:latin typeface="Calibri" panose="020F0502020204030204" pitchFamily="34" charset="0"/>
              </a:rPr>
              <a:t>Therefore, this parcel would not qualify for the agricultural classification, and should be split classified as commercial and either rural vacant land or managed forest land if the owner qualifies and if his/her application is approved. </a:t>
            </a:r>
          </a:p>
          <a:p>
            <a:endParaRPr lang="en-US" dirty="0">
              <a:latin typeface="Calibri" panose="020F0502020204030204" pitchFamily="34" charset="0"/>
            </a:endParaRPr>
          </a:p>
          <a:p>
            <a:endParaRPr lang="en-US" dirty="0">
              <a:latin typeface="Calibri" panose="020F0502020204030204" pitchFamily="34" charset="0"/>
            </a:endParaRPr>
          </a:p>
          <a:p>
            <a:r>
              <a:rPr lang="en-US" dirty="0">
                <a:latin typeface="Calibri" panose="020F0502020204030204" pitchFamily="34" charset="0"/>
              </a:rPr>
              <a:t>It should be noted that the commercial classification would be limited to 10 acres around the building site that includes the sawmill and/or firewood processing area.</a:t>
            </a:r>
          </a:p>
          <a:p>
            <a:endParaRPr lang="en-US" dirty="0">
              <a:latin typeface="Calibri" panose="020F0502020204030204" pitchFamily="34" charset="0"/>
            </a:endParaRPr>
          </a:p>
          <a:p>
            <a:r>
              <a:rPr lang="en-US" dirty="0">
                <a:latin typeface="Calibri" panose="020F0502020204030204" pitchFamily="34" charset="0"/>
              </a:rPr>
              <a:t>As with any commercial or industrial split classification in a rural setting, care must be taken to identify the amount of income producing activity and if that meets the threshold of a commercial or industrial property tax classification in your county. </a:t>
            </a:r>
            <a:endParaRPr lang="en-US" dirty="0"/>
          </a:p>
        </p:txBody>
      </p:sp>
    </p:spTree>
    <p:extLst>
      <p:ext uri="{BB962C8B-B14F-4D97-AF65-F5344CB8AC3E}">
        <p14:creationId xmlns:p14="http://schemas.microsoft.com/office/powerpoint/2010/main" val="61270267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E9FACD-D206-4192-BEF3-9098D8A32243}"/>
              </a:ext>
            </a:extLst>
          </p:cNvPr>
          <p:cNvSpPr/>
          <p:nvPr/>
        </p:nvSpPr>
        <p:spPr>
          <a:xfrm>
            <a:off x="381000" y="1143001"/>
            <a:ext cx="7924800" cy="2862322"/>
          </a:xfrm>
          <a:prstGeom prst="rect">
            <a:avLst/>
          </a:prstGeom>
        </p:spPr>
        <p:txBody>
          <a:bodyPr wrap="square">
            <a:spAutoFit/>
          </a:bodyPr>
          <a:lstStyle/>
          <a:p>
            <a:r>
              <a:rPr lang="en-US" dirty="0">
                <a:latin typeface="Calibri" panose="020F0502020204030204" pitchFamily="34" charset="0"/>
              </a:rPr>
              <a:t>Swine confinement barns are owned by a person who does not own the livestock, which contain both nursery and finishing hogs. The owner of the hog barn is considered the caretaker and a custom feeder, for which the livestock owner compensates her. She is raising the nursery and finishing hogs to market weights, when they will be delivered to slaughter plants. </a:t>
            </a: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r>
              <a:rPr lang="en-US" dirty="0">
                <a:latin typeface="Calibri" panose="020F0502020204030204" pitchFamily="34" charset="0"/>
              </a:rPr>
              <a:t>What is the classification of the swine confinement barns, given that the owner does not own the livestock?</a:t>
            </a:r>
            <a:endParaRPr lang="en-US" dirty="0"/>
          </a:p>
        </p:txBody>
      </p:sp>
    </p:spTree>
    <p:extLst>
      <p:ext uri="{BB962C8B-B14F-4D97-AF65-F5344CB8AC3E}">
        <p14:creationId xmlns:p14="http://schemas.microsoft.com/office/powerpoint/2010/main" val="2408452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B69D5E-974C-46A2-B0E9-021223C6CDA8}"/>
              </a:ext>
            </a:extLst>
          </p:cNvPr>
          <p:cNvSpPr>
            <a:spLocks noGrp="1"/>
          </p:cNvSpPr>
          <p:nvPr>
            <p:ph type="title"/>
          </p:nvPr>
        </p:nvSpPr>
        <p:spPr>
          <a:xfrm>
            <a:off x="81551" y="381001"/>
            <a:ext cx="7886700" cy="838200"/>
          </a:xfrm>
        </p:spPr>
        <p:txBody>
          <a:bodyPr/>
          <a:lstStyle/>
          <a:p>
            <a:r>
              <a:rPr lang="en-US" dirty="0"/>
              <a:t>Dwelling(s) on 2a Property</a:t>
            </a:r>
          </a:p>
        </p:txBody>
      </p:sp>
      <p:sp>
        <p:nvSpPr>
          <p:cNvPr id="4" name="Content Placeholder 3">
            <a:extLst>
              <a:ext uri="{FF2B5EF4-FFF2-40B4-BE49-F238E27FC236}">
                <a16:creationId xmlns:a16="http://schemas.microsoft.com/office/drawing/2014/main" id="{4C32916B-5DD2-44F9-ADE6-87197FDE20C4}"/>
              </a:ext>
            </a:extLst>
          </p:cNvPr>
          <p:cNvSpPr>
            <a:spLocks noGrp="1"/>
          </p:cNvSpPr>
          <p:nvPr>
            <p:ph idx="1"/>
          </p:nvPr>
        </p:nvSpPr>
        <p:spPr>
          <a:xfrm>
            <a:off x="81552" y="1371601"/>
            <a:ext cx="8376648" cy="4495800"/>
          </a:xfrm>
        </p:spPr>
        <p:txBody>
          <a:bodyPr>
            <a:normAutofit/>
          </a:bodyPr>
          <a:lstStyle/>
          <a:p>
            <a:pPr marL="0" indent="0">
              <a:buNone/>
            </a:pPr>
            <a:endParaRPr lang="en-US" dirty="0"/>
          </a:p>
          <a:p>
            <a:pPr lvl="1"/>
            <a:r>
              <a:rPr lang="en-US" dirty="0"/>
              <a:t>Class 4b(3) (1.25% class rate) non-homestead dwelling on parcel containing two or three residential units </a:t>
            </a:r>
          </a:p>
          <a:p>
            <a:pPr lvl="3"/>
            <a:r>
              <a:rPr lang="en-US" dirty="0"/>
              <a:t>Two or more houses on one parcel</a:t>
            </a:r>
          </a:p>
          <a:p>
            <a:pPr lvl="1"/>
            <a:endParaRPr lang="en-US" dirty="0"/>
          </a:p>
          <a:p>
            <a:pPr lvl="1"/>
            <a:r>
              <a:rPr lang="en-US" dirty="0"/>
              <a:t>Class 4c(12) (1.00% class rate) Seasonal Recreational use dwelling</a:t>
            </a:r>
          </a:p>
          <a:p>
            <a:pPr marL="457200" lvl="1" indent="0">
              <a:buNone/>
            </a:pPr>
            <a:endParaRPr lang="en-US" dirty="0"/>
          </a:p>
          <a:p>
            <a:r>
              <a:rPr lang="en-US" dirty="0"/>
              <a:t>Remember any </a:t>
            </a:r>
            <a:r>
              <a:rPr lang="en-US" b="1" dirty="0"/>
              <a:t>farm</a:t>
            </a:r>
            <a:r>
              <a:rPr lang="en-US" dirty="0"/>
              <a:t> buildings located on the one-acre site area should </a:t>
            </a:r>
            <a:r>
              <a:rPr lang="en-US" u="sng" dirty="0"/>
              <a:t>not</a:t>
            </a:r>
            <a:r>
              <a:rPr lang="en-US" dirty="0"/>
              <a:t> be included in the HGA.</a:t>
            </a:r>
            <a:br>
              <a:rPr lang="en-US" dirty="0"/>
            </a:br>
            <a:endParaRPr lang="en-US" dirty="0"/>
          </a:p>
          <a:p>
            <a:endParaRPr lang="en-US" dirty="0"/>
          </a:p>
        </p:txBody>
      </p:sp>
    </p:spTree>
    <p:extLst>
      <p:ext uri="{BB962C8B-B14F-4D97-AF65-F5344CB8AC3E}">
        <p14:creationId xmlns:p14="http://schemas.microsoft.com/office/powerpoint/2010/main" val="74325550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0BC800-33DD-44E2-A2EC-D6F0FA6FEBF5}"/>
              </a:ext>
            </a:extLst>
          </p:cNvPr>
          <p:cNvSpPr/>
          <p:nvPr/>
        </p:nvSpPr>
        <p:spPr>
          <a:xfrm>
            <a:off x="152400" y="762001"/>
            <a:ext cx="7848600" cy="2862322"/>
          </a:xfrm>
          <a:prstGeom prst="rect">
            <a:avLst/>
          </a:prstGeom>
        </p:spPr>
        <p:txBody>
          <a:bodyPr wrap="square">
            <a:spAutoFit/>
          </a:bodyPr>
          <a:lstStyle/>
          <a:p>
            <a:r>
              <a:rPr lang="en-US" b="1" dirty="0">
                <a:latin typeface="Calibri-Bold"/>
              </a:rPr>
              <a:t>Answer:</a:t>
            </a:r>
          </a:p>
          <a:p>
            <a:endParaRPr lang="en-US" b="1" dirty="0">
              <a:latin typeface="Calibri-Bold"/>
            </a:endParaRPr>
          </a:p>
          <a:p>
            <a:r>
              <a:rPr lang="en-US" dirty="0">
                <a:latin typeface="Calibri" panose="020F0502020204030204" pitchFamily="34" charset="0"/>
              </a:rPr>
              <a:t>It appears the swine confinement barns should be classified as agricultural. Swine confinement would appear to be a part of raising an agricultural product, which would then qualify it as an agricultural purpose, per MN Statute 273.13, subdivision 23(</a:t>
            </a:r>
            <a:r>
              <a:rPr lang="en-US" dirty="0" err="1">
                <a:latin typeface="Calibri" panose="020F0502020204030204" pitchFamily="34" charset="0"/>
              </a:rPr>
              <a:t>i</a:t>
            </a:r>
            <a:r>
              <a:rPr lang="en-US" dirty="0">
                <a:latin typeface="Calibri" panose="020F0502020204030204" pitchFamily="34" charset="0"/>
              </a:rPr>
              <a:t>). </a:t>
            </a:r>
          </a:p>
          <a:p>
            <a:endParaRPr lang="en-US" dirty="0">
              <a:latin typeface="Calibri" panose="020F0502020204030204" pitchFamily="34" charset="0"/>
            </a:endParaRPr>
          </a:p>
          <a:p>
            <a:endParaRPr lang="en-US" dirty="0">
              <a:latin typeface="Calibri" panose="020F0502020204030204" pitchFamily="34" charset="0"/>
            </a:endParaRPr>
          </a:p>
          <a:p>
            <a:r>
              <a:rPr lang="en-US" dirty="0">
                <a:latin typeface="Calibri" panose="020F0502020204030204" pitchFamily="34" charset="0"/>
              </a:rPr>
              <a:t>Statute restricts the origins of production when an agricultural product is stored or dried, however swine confinement would not appear to be defined as storage. </a:t>
            </a:r>
            <a:endParaRPr lang="en-US" dirty="0"/>
          </a:p>
        </p:txBody>
      </p:sp>
    </p:spTree>
    <p:extLst>
      <p:ext uri="{BB962C8B-B14F-4D97-AF65-F5344CB8AC3E}">
        <p14:creationId xmlns:p14="http://schemas.microsoft.com/office/powerpoint/2010/main" val="6886462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0AC700-C3F3-4818-A12F-B1503A153224}"/>
              </a:ext>
            </a:extLst>
          </p:cNvPr>
          <p:cNvSpPr/>
          <p:nvPr/>
        </p:nvSpPr>
        <p:spPr>
          <a:xfrm>
            <a:off x="152400" y="1219200"/>
            <a:ext cx="8229600" cy="2585323"/>
          </a:xfrm>
          <a:prstGeom prst="rect">
            <a:avLst/>
          </a:prstGeom>
        </p:spPr>
        <p:txBody>
          <a:bodyPr wrap="square">
            <a:spAutoFit/>
          </a:bodyPr>
          <a:lstStyle/>
          <a:p>
            <a:r>
              <a:rPr lang="en-US" dirty="0">
                <a:latin typeface="Calibri" panose="020F0502020204030204" pitchFamily="34" charset="0"/>
              </a:rPr>
              <a:t>A property owner resides on a 25 acre parcel. 10 acres are classified as residential</a:t>
            </a:r>
          </a:p>
          <a:p>
            <a:r>
              <a:rPr lang="en-US" dirty="0">
                <a:latin typeface="Calibri" panose="020F0502020204030204" pitchFamily="34" charset="0"/>
              </a:rPr>
              <a:t>homestead and 15 acres are classified presently as rural vacant land. All of the land is used to tap maple trees to produce sap for maple syrup, and the owner has a wholesale food processing license from the Minnesota Department of Agriculture. </a:t>
            </a: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r>
              <a:rPr lang="en-US" dirty="0">
                <a:latin typeface="Calibri" panose="020F0502020204030204" pitchFamily="34" charset="0"/>
              </a:rPr>
              <a:t>Should the owner’s property be classified as agriculture?</a:t>
            </a:r>
            <a:endParaRPr lang="en-US" dirty="0"/>
          </a:p>
        </p:txBody>
      </p:sp>
    </p:spTree>
    <p:extLst>
      <p:ext uri="{BB962C8B-B14F-4D97-AF65-F5344CB8AC3E}">
        <p14:creationId xmlns:p14="http://schemas.microsoft.com/office/powerpoint/2010/main" val="131552898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DE06EC-795E-4862-9F6A-03640B0BAAC6}"/>
              </a:ext>
            </a:extLst>
          </p:cNvPr>
          <p:cNvSpPr/>
          <p:nvPr/>
        </p:nvSpPr>
        <p:spPr>
          <a:xfrm>
            <a:off x="228600" y="609601"/>
            <a:ext cx="8153400" cy="4247317"/>
          </a:xfrm>
          <a:prstGeom prst="rect">
            <a:avLst/>
          </a:prstGeom>
        </p:spPr>
        <p:txBody>
          <a:bodyPr wrap="square">
            <a:spAutoFit/>
          </a:bodyPr>
          <a:lstStyle/>
          <a:p>
            <a:r>
              <a:rPr lang="en-US" b="1" dirty="0">
                <a:latin typeface="Calibri-Bold"/>
              </a:rPr>
              <a:t>Answer: </a:t>
            </a:r>
          </a:p>
          <a:p>
            <a:endParaRPr lang="en-US" b="1" dirty="0">
              <a:latin typeface="Calibri-Bold"/>
            </a:endParaRPr>
          </a:p>
          <a:p>
            <a:r>
              <a:rPr lang="en-US" dirty="0">
                <a:latin typeface="Calibri" panose="020F0502020204030204" pitchFamily="34" charset="0"/>
              </a:rPr>
              <a:t>For any property used to produce maple syrup to qualify for the agricultural</a:t>
            </a:r>
          </a:p>
          <a:p>
            <a:r>
              <a:rPr lang="en-US" dirty="0">
                <a:latin typeface="Calibri" panose="020F0502020204030204" pitchFamily="34" charset="0"/>
              </a:rPr>
              <a:t>classification under MN Statute 273.13, there must be 10 contiguous acres or more used during the preceding year for production for sale of an agricultural product. </a:t>
            </a:r>
          </a:p>
          <a:p>
            <a:endParaRPr lang="en-US" dirty="0">
              <a:latin typeface="Calibri" panose="020F0502020204030204" pitchFamily="34" charset="0"/>
            </a:endParaRPr>
          </a:p>
          <a:p>
            <a:r>
              <a:rPr lang="en-US" dirty="0">
                <a:latin typeface="Calibri" panose="020F0502020204030204" pitchFamily="34" charset="0"/>
              </a:rPr>
              <a:t>To be an agricultural product, maple syrup must be “taken from trees grown by a person licensed by the Minnesota Department of Agriculture under chapter 28A as a food processor.” </a:t>
            </a:r>
          </a:p>
          <a:p>
            <a:endParaRPr lang="en-US" dirty="0">
              <a:latin typeface="Calibri" panose="020F0502020204030204" pitchFamily="34" charset="0"/>
            </a:endParaRPr>
          </a:p>
          <a:p>
            <a:r>
              <a:rPr lang="en-US" dirty="0">
                <a:latin typeface="Calibri" panose="020F0502020204030204" pitchFamily="34" charset="0"/>
              </a:rPr>
              <a:t>Since both qualifications are met, the property qualifies for agricultural classification. Keep in mind that a commercial split classification may be necessary if the processing and bottling of the syrup occurs on the property. In some areas, the sap may be hauled miles on trucks to a larger scale processing facility that may take in sap from other producers.</a:t>
            </a:r>
            <a:endParaRPr lang="en-US" dirty="0"/>
          </a:p>
        </p:txBody>
      </p:sp>
    </p:spTree>
    <p:extLst>
      <p:ext uri="{BB962C8B-B14F-4D97-AF65-F5344CB8AC3E}">
        <p14:creationId xmlns:p14="http://schemas.microsoft.com/office/powerpoint/2010/main" val="147327684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232D9-BB36-4DFB-A511-2C22C51DFE7F}"/>
              </a:ext>
            </a:extLst>
          </p:cNvPr>
          <p:cNvSpPr>
            <a:spLocks noGrp="1"/>
          </p:cNvSpPr>
          <p:nvPr>
            <p:ph type="title"/>
          </p:nvPr>
        </p:nvSpPr>
        <p:spPr>
          <a:xfrm>
            <a:off x="628650" y="1131094"/>
            <a:ext cx="7886700" cy="4241749"/>
          </a:xfrm>
        </p:spPr>
        <p:txBody>
          <a:bodyPr/>
          <a:lstStyle/>
          <a:p>
            <a:pPr algn="ctr"/>
            <a:r>
              <a:rPr lang="en-US" dirty="0"/>
              <a:t>Questions?</a:t>
            </a:r>
          </a:p>
        </p:txBody>
      </p:sp>
    </p:spTree>
    <p:extLst>
      <p:ext uri="{BB962C8B-B14F-4D97-AF65-F5344CB8AC3E}">
        <p14:creationId xmlns:p14="http://schemas.microsoft.com/office/powerpoint/2010/main" val="309890823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232D9-BB36-4DFB-A511-2C22C51DFE7F}"/>
              </a:ext>
            </a:extLst>
          </p:cNvPr>
          <p:cNvSpPr>
            <a:spLocks noGrp="1"/>
          </p:cNvSpPr>
          <p:nvPr>
            <p:ph type="title"/>
          </p:nvPr>
        </p:nvSpPr>
        <p:spPr>
          <a:xfrm>
            <a:off x="628650" y="1131095"/>
            <a:ext cx="7219950" cy="2526506"/>
          </a:xfrm>
        </p:spPr>
        <p:txBody>
          <a:bodyPr/>
          <a:lstStyle/>
          <a:p>
            <a:pPr algn="ctr"/>
            <a:r>
              <a:rPr lang="en-US" sz="6600" dirty="0"/>
              <a:t>Agricultural</a:t>
            </a:r>
            <a:br>
              <a:rPr lang="en-US" sz="6600" dirty="0"/>
            </a:br>
            <a:r>
              <a:rPr lang="en-US" sz="6600" dirty="0"/>
              <a:t>Homestead</a:t>
            </a:r>
            <a:br>
              <a:rPr lang="en-US" dirty="0"/>
            </a:br>
            <a:endParaRPr lang="en-US" dirty="0"/>
          </a:p>
        </p:txBody>
      </p:sp>
    </p:spTree>
    <p:extLst>
      <p:ext uri="{BB962C8B-B14F-4D97-AF65-F5344CB8AC3E}">
        <p14:creationId xmlns:p14="http://schemas.microsoft.com/office/powerpoint/2010/main" val="357315560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56FD04-1392-438A-9DBD-F2F6C8C5A15C}"/>
              </a:ext>
            </a:extLst>
          </p:cNvPr>
          <p:cNvSpPr>
            <a:spLocks noGrp="1"/>
          </p:cNvSpPr>
          <p:nvPr>
            <p:ph idx="1"/>
          </p:nvPr>
        </p:nvSpPr>
        <p:spPr/>
        <p:txBody>
          <a:bodyPr/>
          <a:lstStyle/>
          <a:p>
            <a:pPr marL="114300" indent="0">
              <a:buNone/>
            </a:pPr>
            <a:r>
              <a:rPr lang="en-US" sz="2800" b="1" dirty="0"/>
              <a:t>Ownership</a:t>
            </a:r>
          </a:p>
          <a:p>
            <a:pPr marL="114300" indent="0">
              <a:buNone/>
            </a:pPr>
            <a:endParaRPr lang="en-US" dirty="0"/>
          </a:p>
          <a:p>
            <a:pPr>
              <a:spcAft>
                <a:spcPts val="1200"/>
              </a:spcAft>
            </a:pPr>
            <a:r>
              <a:rPr lang="en-US" dirty="0"/>
              <a:t>The first element to determining whether a property qualifies for homestead.</a:t>
            </a:r>
          </a:p>
          <a:p>
            <a:pPr>
              <a:spcAft>
                <a:spcPts val="1200"/>
              </a:spcAft>
            </a:pPr>
            <a:r>
              <a:rPr lang="en-US" dirty="0"/>
              <a:t>Multiple owners </a:t>
            </a:r>
          </a:p>
          <a:p>
            <a:pPr>
              <a:spcAft>
                <a:spcPts val="1200"/>
              </a:spcAft>
            </a:pPr>
            <a:r>
              <a:rPr lang="en-US" dirty="0"/>
              <a:t>Multiple types of ownership options</a:t>
            </a:r>
          </a:p>
        </p:txBody>
      </p:sp>
      <p:sp>
        <p:nvSpPr>
          <p:cNvPr id="4" name="TextBox 3">
            <a:extLst>
              <a:ext uri="{FF2B5EF4-FFF2-40B4-BE49-F238E27FC236}">
                <a16:creationId xmlns:a16="http://schemas.microsoft.com/office/drawing/2014/main" id="{D049F0CD-BB08-4D91-A53E-D747B82F2756}"/>
              </a:ext>
            </a:extLst>
          </p:cNvPr>
          <p:cNvSpPr txBox="1"/>
          <p:nvPr/>
        </p:nvSpPr>
        <p:spPr>
          <a:xfrm>
            <a:off x="8619392" y="381000"/>
            <a:ext cx="381000" cy="5016758"/>
          </a:xfrm>
          <a:prstGeom prst="rect">
            <a:avLst/>
          </a:prstGeom>
          <a:noFill/>
        </p:spPr>
        <p:txBody>
          <a:bodyPr wrap="square" rtlCol="0">
            <a:spAutoFit/>
          </a:bodyPr>
          <a:lstStyle/>
          <a:p>
            <a:pPr algn="ctr"/>
            <a:r>
              <a:rPr lang="en-US" sz="3200" b="1" dirty="0">
                <a:solidFill>
                  <a:schemeClr val="bg1"/>
                </a:solidFill>
              </a:rPr>
              <a:t>T</a:t>
            </a:r>
          </a:p>
          <a:p>
            <a:pPr algn="ctr"/>
            <a:r>
              <a:rPr lang="en-US" sz="3200" b="1" dirty="0">
                <a:solidFill>
                  <a:schemeClr val="bg1"/>
                </a:solidFill>
              </a:rPr>
              <a:t>H</a:t>
            </a:r>
          </a:p>
          <a:p>
            <a:pPr algn="ctr"/>
            <a:r>
              <a:rPr lang="en-US" sz="3200" b="1" dirty="0">
                <a:solidFill>
                  <a:schemeClr val="bg1"/>
                </a:solidFill>
              </a:rPr>
              <a:t>E</a:t>
            </a:r>
          </a:p>
          <a:p>
            <a:pPr algn="ctr"/>
            <a:endParaRPr lang="en-US" sz="3200" b="1" dirty="0">
              <a:solidFill>
                <a:schemeClr val="bg1"/>
              </a:solidFill>
            </a:endParaRPr>
          </a:p>
          <a:p>
            <a:pPr algn="ctr"/>
            <a:r>
              <a:rPr lang="en-US" sz="3200" b="1" dirty="0">
                <a:solidFill>
                  <a:schemeClr val="bg1"/>
                </a:solidFill>
              </a:rPr>
              <a:t>B</a:t>
            </a:r>
          </a:p>
          <a:p>
            <a:pPr algn="ctr"/>
            <a:r>
              <a:rPr lang="en-US" sz="3200" b="1" dirty="0">
                <a:solidFill>
                  <a:schemeClr val="bg1"/>
                </a:solidFill>
              </a:rPr>
              <a:t>A</a:t>
            </a:r>
          </a:p>
          <a:p>
            <a:pPr algn="ctr"/>
            <a:r>
              <a:rPr lang="en-US" sz="3200" b="1" dirty="0">
                <a:solidFill>
                  <a:schemeClr val="bg1"/>
                </a:solidFill>
              </a:rPr>
              <a:t>S</a:t>
            </a:r>
          </a:p>
          <a:p>
            <a:pPr algn="ctr"/>
            <a:r>
              <a:rPr lang="en-US" sz="3200" b="1" dirty="0">
                <a:solidFill>
                  <a:schemeClr val="bg1"/>
                </a:solidFill>
              </a:rPr>
              <a:t>I</a:t>
            </a:r>
          </a:p>
          <a:p>
            <a:pPr algn="ctr"/>
            <a:r>
              <a:rPr lang="en-US" sz="3200" b="1" dirty="0">
                <a:solidFill>
                  <a:schemeClr val="bg1"/>
                </a:solidFill>
              </a:rPr>
              <a:t>C</a:t>
            </a:r>
          </a:p>
          <a:p>
            <a:pPr algn="ctr"/>
            <a:r>
              <a:rPr lang="en-US" sz="3200" b="1" dirty="0">
                <a:solidFill>
                  <a:schemeClr val="bg1"/>
                </a:solidFill>
              </a:rPr>
              <a:t>S</a:t>
            </a:r>
          </a:p>
        </p:txBody>
      </p:sp>
    </p:spTree>
    <p:extLst>
      <p:ext uri="{BB962C8B-B14F-4D97-AF65-F5344CB8AC3E}">
        <p14:creationId xmlns:p14="http://schemas.microsoft.com/office/powerpoint/2010/main" val="39416723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6F585B67-8EF0-4E52-96D3-FF487B439A86}"/>
              </a:ext>
            </a:extLst>
          </p:cNvPr>
          <p:cNvGraphicFramePr>
            <a:graphicFrameLocks noGrp="1"/>
          </p:cNvGraphicFramePr>
          <p:nvPr>
            <p:ph idx="1"/>
            <p:extLst/>
          </p:nvPr>
        </p:nvGraphicFramePr>
        <p:xfrm>
          <a:off x="137746" y="609600"/>
          <a:ext cx="74676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3A2C08EF-B9B8-49D8-BEDB-A8D022455015}"/>
              </a:ext>
            </a:extLst>
          </p:cNvPr>
          <p:cNvSpPr txBox="1"/>
          <p:nvPr/>
        </p:nvSpPr>
        <p:spPr>
          <a:xfrm>
            <a:off x="1022838" y="5115561"/>
            <a:ext cx="2819400" cy="646331"/>
          </a:xfrm>
          <a:prstGeom prst="rect">
            <a:avLst/>
          </a:prstGeom>
          <a:noFill/>
        </p:spPr>
        <p:txBody>
          <a:bodyPr wrap="square" rtlCol="0">
            <a:spAutoFit/>
          </a:bodyPr>
          <a:lstStyle/>
          <a:p>
            <a:r>
              <a:rPr lang="en-US" sz="3600" b="1" dirty="0">
                <a:solidFill>
                  <a:schemeClr val="bg1"/>
                </a:solidFill>
              </a:rPr>
              <a:t>Ownership</a:t>
            </a:r>
          </a:p>
        </p:txBody>
      </p:sp>
    </p:spTree>
    <p:extLst>
      <p:ext uri="{BB962C8B-B14F-4D97-AF65-F5344CB8AC3E}">
        <p14:creationId xmlns:p14="http://schemas.microsoft.com/office/powerpoint/2010/main" val="209753695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6F585B67-8EF0-4E52-96D3-FF487B439A86}"/>
              </a:ext>
            </a:extLst>
          </p:cNvPr>
          <p:cNvGraphicFramePr>
            <a:graphicFrameLocks noGrp="1"/>
          </p:cNvGraphicFramePr>
          <p:nvPr>
            <p:ph idx="1"/>
            <p:extLst/>
          </p:nvPr>
        </p:nvGraphicFramePr>
        <p:xfrm>
          <a:off x="137746" y="609600"/>
          <a:ext cx="7983416"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3A2C08EF-B9B8-49D8-BEDB-A8D022455015}"/>
              </a:ext>
            </a:extLst>
          </p:cNvPr>
          <p:cNvSpPr txBox="1"/>
          <p:nvPr/>
        </p:nvSpPr>
        <p:spPr>
          <a:xfrm>
            <a:off x="1022838" y="5115561"/>
            <a:ext cx="2819400" cy="646331"/>
          </a:xfrm>
          <a:prstGeom prst="rect">
            <a:avLst/>
          </a:prstGeom>
          <a:noFill/>
        </p:spPr>
        <p:txBody>
          <a:bodyPr wrap="square" rtlCol="0">
            <a:spAutoFit/>
          </a:bodyPr>
          <a:lstStyle/>
          <a:p>
            <a:r>
              <a:rPr lang="en-US" sz="3600" b="1" dirty="0">
                <a:solidFill>
                  <a:schemeClr val="bg1"/>
                </a:solidFill>
              </a:rPr>
              <a:t>Ownership</a:t>
            </a:r>
          </a:p>
        </p:txBody>
      </p:sp>
    </p:spTree>
    <p:extLst>
      <p:ext uri="{BB962C8B-B14F-4D97-AF65-F5344CB8AC3E}">
        <p14:creationId xmlns:p14="http://schemas.microsoft.com/office/powerpoint/2010/main" val="56391194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6F585B67-8EF0-4E52-96D3-FF487B439A86}"/>
              </a:ext>
            </a:extLst>
          </p:cNvPr>
          <p:cNvGraphicFramePr>
            <a:graphicFrameLocks noGrp="1"/>
          </p:cNvGraphicFramePr>
          <p:nvPr>
            <p:ph idx="1"/>
            <p:extLst/>
          </p:nvPr>
        </p:nvGraphicFramePr>
        <p:xfrm>
          <a:off x="137746" y="609600"/>
          <a:ext cx="7983416"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3A2C08EF-B9B8-49D8-BEDB-A8D022455015}"/>
              </a:ext>
            </a:extLst>
          </p:cNvPr>
          <p:cNvSpPr txBox="1"/>
          <p:nvPr/>
        </p:nvSpPr>
        <p:spPr>
          <a:xfrm>
            <a:off x="1321777" y="5141938"/>
            <a:ext cx="2819400" cy="646331"/>
          </a:xfrm>
          <a:prstGeom prst="rect">
            <a:avLst/>
          </a:prstGeom>
          <a:noFill/>
        </p:spPr>
        <p:txBody>
          <a:bodyPr wrap="square" rtlCol="0">
            <a:spAutoFit/>
          </a:bodyPr>
          <a:lstStyle/>
          <a:p>
            <a:r>
              <a:rPr lang="en-US" sz="3600" b="1" dirty="0">
                <a:solidFill>
                  <a:schemeClr val="bg1"/>
                </a:solidFill>
              </a:rPr>
              <a:t>Ownership</a:t>
            </a:r>
          </a:p>
        </p:txBody>
      </p:sp>
    </p:spTree>
    <p:extLst>
      <p:ext uri="{BB962C8B-B14F-4D97-AF65-F5344CB8AC3E}">
        <p14:creationId xmlns:p14="http://schemas.microsoft.com/office/powerpoint/2010/main" val="1282643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A2C08EF-B9B8-49D8-BEDB-A8D022455015}"/>
              </a:ext>
            </a:extLst>
          </p:cNvPr>
          <p:cNvSpPr txBox="1"/>
          <p:nvPr/>
        </p:nvSpPr>
        <p:spPr>
          <a:xfrm>
            <a:off x="1321777" y="5141938"/>
            <a:ext cx="2819400" cy="646331"/>
          </a:xfrm>
          <a:prstGeom prst="rect">
            <a:avLst/>
          </a:prstGeom>
          <a:noFill/>
        </p:spPr>
        <p:txBody>
          <a:bodyPr wrap="square" rtlCol="0">
            <a:spAutoFit/>
          </a:bodyPr>
          <a:lstStyle/>
          <a:p>
            <a:r>
              <a:rPr lang="en-US" sz="3600" b="1" dirty="0">
                <a:solidFill>
                  <a:schemeClr val="bg1"/>
                </a:solidFill>
              </a:rPr>
              <a:t>Ownership</a:t>
            </a:r>
          </a:p>
        </p:txBody>
      </p:sp>
      <p:pic>
        <p:nvPicPr>
          <p:cNvPr id="3" name="Picture 2">
            <a:extLst>
              <a:ext uri="{FF2B5EF4-FFF2-40B4-BE49-F238E27FC236}">
                <a16:creationId xmlns:a16="http://schemas.microsoft.com/office/drawing/2014/main" id="{AC57085B-460E-465B-8BC4-E44CBB2A8555}"/>
              </a:ext>
            </a:extLst>
          </p:cNvPr>
          <p:cNvPicPr>
            <a:picLocks noChangeAspect="1"/>
          </p:cNvPicPr>
          <p:nvPr/>
        </p:nvPicPr>
        <p:blipFill>
          <a:blip r:embed="rId2"/>
          <a:stretch>
            <a:fillRect/>
          </a:stretch>
        </p:blipFill>
        <p:spPr>
          <a:xfrm>
            <a:off x="228600" y="1600200"/>
            <a:ext cx="8202910" cy="23885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44556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58AA77-EC82-4781-B516-CA81E93726EE}"/>
              </a:ext>
            </a:extLst>
          </p:cNvPr>
          <p:cNvSpPr/>
          <p:nvPr/>
        </p:nvSpPr>
        <p:spPr>
          <a:xfrm>
            <a:off x="1" y="838200"/>
            <a:ext cx="8001000" cy="3970318"/>
          </a:xfrm>
          <a:prstGeom prst="rect">
            <a:avLst/>
          </a:prstGeom>
        </p:spPr>
        <p:txBody>
          <a:bodyPr wrap="square">
            <a:spAutoFit/>
          </a:bodyPr>
          <a:lstStyle/>
          <a:p>
            <a:r>
              <a:rPr lang="en-US" sz="2100" b="1" dirty="0">
                <a:latin typeface="Calibri-Bold"/>
              </a:rPr>
              <a:t>Example 1</a:t>
            </a:r>
            <a:r>
              <a:rPr lang="en-US" sz="2100" dirty="0">
                <a:latin typeface="Calibri" panose="020F0502020204030204" pitchFamily="34" charset="0"/>
              </a:rPr>
              <a:t>: </a:t>
            </a:r>
          </a:p>
          <a:p>
            <a:endParaRPr lang="en-US" sz="2100" dirty="0">
              <a:latin typeface="Calibri" panose="020F0502020204030204" pitchFamily="34" charset="0"/>
            </a:endParaRPr>
          </a:p>
          <a:p>
            <a:r>
              <a:rPr lang="en-US" sz="2100" dirty="0">
                <a:latin typeface="Calibri" panose="020F0502020204030204" pitchFamily="34" charset="0"/>
              </a:rPr>
              <a:t>Howard has a house with attached garage where he parks his car. These buildings are located on Howard’s agricultural homestead property. </a:t>
            </a:r>
          </a:p>
          <a:p>
            <a:endParaRPr lang="en-US" sz="2100" dirty="0">
              <a:latin typeface="Calibri" panose="020F0502020204030204" pitchFamily="34" charset="0"/>
            </a:endParaRPr>
          </a:p>
          <a:p>
            <a:endParaRPr lang="en-US" sz="2100" dirty="0">
              <a:latin typeface="Calibri" panose="020F0502020204030204" pitchFamily="34" charset="0"/>
            </a:endParaRPr>
          </a:p>
          <a:p>
            <a:endParaRPr lang="en-US" sz="2100" dirty="0">
              <a:latin typeface="Calibri" panose="020F0502020204030204" pitchFamily="34" charset="0"/>
            </a:endParaRPr>
          </a:p>
          <a:p>
            <a:r>
              <a:rPr lang="en-US" sz="2100" dirty="0">
                <a:latin typeface="Calibri" panose="020F0502020204030204" pitchFamily="34" charset="0"/>
              </a:rPr>
              <a:t>There are two other detached garages on the property. </a:t>
            </a:r>
          </a:p>
          <a:p>
            <a:endParaRPr lang="en-US" sz="2100" dirty="0">
              <a:latin typeface="Calibri" panose="020F0502020204030204" pitchFamily="34" charset="0"/>
            </a:endParaRPr>
          </a:p>
          <a:p>
            <a:r>
              <a:rPr lang="en-US" sz="2100" dirty="0">
                <a:latin typeface="Calibri" panose="020F0502020204030204" pitchFamily="34" charset="0"/>
              </a:rPr>
              <a:t>One is used for farm equipment storage and the other houses Howard’s boats, ATV’s and lawn equipment. </a:t>
            </a:r>
          </a:p>
          <a:p>
            <a:endParaRPr lang="en-US" sz="2100" dirty="0">
              <a:latin typeface="Calibri" panose="020F0502020204030204" pitchFamily="34" charset="0"/>
            </a:endParaRPr>
          </a:p>
        </p:txBody>
      </p:sp>
    </p:spTree>
    <p:extLst>
      <p:ext uri="{BB962C8B-B14F-4D97-AF65-F5344CB8AC3E}">
        <p14:creationId xmlns:p14="http://schemas.microsoft.com/office/powerpoint/2010/main" val="33013253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6F585B67-8EF0-4E52-96D3-FF487B439A86}"/>
              </a:ext>
            </a:extLst>
          </p:cNvPr>
          <p:cNvGraphicFramePr>
            <a:graphicFrameLocks noGrp="1"/>
          </p:cNvGraphicFramePr>
          <p:nvPr>
            <p:ph idx="1"/>
            <p:extLst/>
          </p:nvPr>
        </p:nvGraphicFramePr>
        <p:xfrm>
          <a:off x="137746" y="609600"/>
          <a:ext cx="7983416"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3A2C08EF-B9B8-49D8-BEDB-A8D022455015}"/>
              </a:ext>
            </a:extLst>
          </p:cNvPr>
          <p:cNvSpPr txBox="1"/>
          <p:nvPr/>
        </p:nvSpPr>
        <p:spPr>
          <a:xfrm>
            <a:off x="1022838" y="5115561"/>
            <a:ext cx="2819400" cy="646331"/>
          </a:xfrm>
          <a:prstGeom prst="rect">
            <a:avLst/>
          </a:prstGeom>
          <a:noFill/>
        </p:spPr>
        <p:txBody>
          <a:bodyPr wrap="square" rtlCol="0">
            <a:spAutoFit/>
          </a:bodyPr>
          <a:lstStyle/>
          <a:p>
            <a:r>
              <a:rPr lang="en-US" sz="3600" b="1" dirty="0">
                <a:solidFill>
                  <a:schemeClr val="bg1"/>
                </a:solidFill>
              </a:rPr>
              <a:t>Ownership</a:t>
            </a:r>
          </a:p>
        </p:txBody>
      </p:sp>
    </p:spTree>
    <p:extLst>
      <p:ext uri="{BB962C8B-B14F-4D97-AF65-F5344CB8AC3E}">
        <p14:creationId xmlns:p14="http://schemas.microsoft.com/office/powerpoint/2010/main" val="256574478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1D6DDA02-8BED-466B-A983-EB1DD74840FA}"/>
              </a:ext>
            </a:extLst>
          </p:cNvPr>
          <p:cNvGraphicFramePr>
            <a:graphicFrameLocks noGrp="1"/>
          </p:cNvGraphicFramePr>
          <p:nvPr>
            <p:ph idx="1"/>
            <p:extLst/>
          </p:nvPr>
        </p:nvGraphicFramePr>
        <p:xfrm>
          <a:off x="76200" y="457200"/>
          <a:ext cx="81534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B78C6523-2E88-4618-A353-11442AE3EEC7}"/>
              </a:ext>
            </a:extLst>
          </p:cNvPr>
          <p:cNvSpPr txBox="1"/>
          <p:nvPr/>
        </p:nvSpPr>
        <p:spPr>
          <a:xfrm>
            <a:off x="1219200" y="5461392"/>
            <a:ext cx="2819400" cy="646331"/>
          </a:xfrm>
          <a:prstGeom prst="rect">
            <a:avLst/>
          </a:prstGeom>
          <a:noFill/>
        </p:spPr>
        <p:txBody>
          <a:bodyPr wrap="square" rtlCol="0">
            <a:spAutoFit/>
          </a:bodyPr>
          <a:lstStyle/>
          <a:p>
            <a:r>
              <a:rPr lang="en-US" sz="3600" b="1" dirty="0">
                <a:solidFill>
                  <a:schemeClr val="bg1"/>
                </a:solidFill>
              </a:rPr>
              <a:t>Occupancy</a:t>
            </a:r>
          </a:p>
        </p:txBody>
      </p:sp>
    </p:spTree>
    <p:extLst>
      <p:ext uri="{BB962C8B-B14F-4D97-AF65-F5344CB8AC3E}">
        <p14:creationId xmlns:p14="http://schemas.microsoft.com/office/powerpoint/2010/main" val="37721057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56FD04-1392-438A-9DBD-F2F6C8C5A15C}"/>
              </a:ext>
            </a:extLst>
          </p:cNvPr>
          <p:cNvSpPr>
            <a:spLocks noGrp="1"/>
          </p:cNvSpPr>
          <p:nvPr>
            <p:ph idx="1"/>
          </p:nvPr>
        </p:nvSpPr>
        <p:spPr>
          <a:xfrm>
            <a:off x="0" y="152400"/>
            <a:ext cx="8305800" cy="6172200"/>
          </a:xfrm>
        </p:spPr>
        <p:txBody>
          <a:bodyPr>
            <a:normAutofit/>
          </a:bodyPr>
          <a:lstStyle/>
          <a:p>
            <a:pPr marL="114300" indent="0">
              <a:buNone/>
            </a:pPr>
            <a:r>
              <a:rPr lang="en-US" sz="2800" b="1" dirty="0"/>
              <a:t>Linkage</a:t>
            </a:r>
          </a:p>
          <a:p>
            <a:pPr marL="114300" indent="0">
              <a:buNone/>
            </a:pPr>
            <a:endParaRPr lang="en-US" dirty="0"/>
          </a:p>
          <a:p>
            <a:pPr>
              <a:spcAft>
                <a:spcPts val="1200"/>
              </a:spcAft>
            </a:pPr>
            <a:r>
              <a:rPr lang="en-US" dirty="0"/>
              <a:t>Starts at the home – base parcel</a:t>
            </a:r>
          </a:p>
          <a:p>
            <a:pPr>
              <a:spcAft>
                <a:spcPts val="1200"/>
              </a:spcAft>
            </a:pPr>
            <a:r>
              <a:rPr lang="en-US" dirty="0"/>
              <a:t>Closest parcel should be linked first</a:t>
            </a:r>
          </a:p>
          <a:p>
            <a:pPr>
              <a:spcAft>
                <a:spcPts val="1200"/>
              </a:spcAft>
            </a:pPr>
            <a:r>
              <a:rPr lang="en-US" dirty="0"/>
              <a:t>All parcels need to be within 4 township/cities of the base parcel</a:t>
            </a:r>
          </a:p>
          <a:p>
            <a:pPr>
              <a:spcAft>
                <a:spcPts val="1200"/>
              </a:spcAft>
            </a:pPr>
            <a:r>
              <a:rPr lang="en-US" dirty="0"/>
              <a:t>Multiple owners – watch percentages on deed</a:t>
            </a:r>
          </a:p>
          <a:p>
            <a:pPr>
              <a:spcAft>
                <a:spcPts val="1200"/>
              </a:spcAft>
            </a:pPr>
            <a:r>
              <a:rPr lang="en-US" dirty="0"/>
              <a:t>Multiple types of ownership options – not all can be linked</a:t>
            </a:r>
          </a:p>
          <a:p>
            <a:pPr lvl="1">
              <a:spcAft>
                <a:spcPts val="1200"/>
              </a:spcAft>
            </a:pPr>
            <a:r>
              <a:rPr lang="en-US" dirty="0"/>
              <a:t>Example – if base parcel in corporations, LLC, LLLP, </a:t>
            </a:r>
            <a:r>
              <a:rPr lang="en-US" dirty="0" err="1"/>
              <a:t>ect</a:t>
            </a:r>
            <a:r>
              <a:rPr lang="en-US" dirty="0"/>
              <a:t>. it cannot be linked to property in their own name</a:t>
            </a:r>
          </a:p>
          <a:p>
            <a:pPr lvl="1">
              <a:spcAft>
                <a:spcPts val="1200"/>
              </a:spcAft>
            </a:pPr>
            <a:r>
              <a:rPr lang="en-US" dirty="0"/>
              <a:t>If base parcel is in their own name can be linked to parcels in corporations, LLC, LLLP, </a:t>
            </a:r>
            <a:r>
              <a:rPr lang="en-US" dirty="0" err="1"/>
              <a:t>ect</a:t>
            </a:r>
            <a:r>
              <a:rPr lang="en-US" dirty="0"/>
              <a:t>. up to the tier limit</a:t>
            </a:r>
          </a:p>
          <a:p>
            <a:pPr lvl="2">
              <a:spcAft>
                <a:spcPts val="1200"/>
              </a:spcAft>
            </a:pPr>
            <a:r>
              <a:rPr lang="en-US" dirty="0"/>
              <a:t>Base parcel ownership must be shareholder in the corporations, LLC, LLLP etc.</a:t>
            </a:r>
          </a:p>
        </p:txBody>
      </p:sp>
    </p:spTree>
    <p:extLst>
      <p:ext uri="{BB962C8B-B14F-4D97-AF65-F5344CB8AC3E}">
        <p14:creationId xmlns:p14="http://schemas.microsoft.com/office/powerpoint/2010/main" val="28269811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5CB2D868BC1104688411AEC45087DD6" ma:contentTypeVersion="0" ma:contentTypeDescription="Create a new document." ma:contentTypeScope="" ma:versionID="25095bef5bf12a6c389b4ccb53522623">
  <xsd:schema xmlns:xsd="http://www.w3.org/2001/XMLSchema" xmlns:xs="http://www.w3.org/2001/XMLSchema" xmlns:p="http://schemas.microsoft.com/office/2006/metadata/properties" targetNamespace="http://schemas.microsoft.com/office/2006/metadata/properties" ma:root="true" ma:fieldsID="479a3d61c0333de7709766ae72c7e6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77C74F-37A3-4C32-BE5A-DDD8E086CD6B}">
  <ds:schemaRefs>
    <ds:schemaRef ds:uri="http://schemas.microsoft.com/sharepoint/v3/contenttype/forms"/>
  </ds:schemaRefs>
</ds:datastoreItem>
</file>

<file path=customXml/itemProps2.xml><?xml version="1.0" encoding="utf-8"?>
<ds:datastoreItem xmlns:ds="http://schemas.openxmlformats.org/officeDocument/2006/customXml" ds:itemID="{10FEA539-268C-414C-91E1-366D3FCED660}">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www.w3.org/XML/1998/namespace"/>
  </ds:schemaRefs>
</ds:datastoreItem>
</file>

<file path=customXml/itemProps3.xml><?xml version="1.0" encoding="utf-8"?>
<ds:datastoreItem xmlns:ds="http://schemas.openxmlformats.org/officeDocument/2006/customXml" ds:itemID="{E2B25A4F-6068-498C-A059-981F2C84DE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Adjacency</Template>
  <TotalTime>3063</TotalTime>
  <Words>6231</Words>
  <Application>Microsoft Office PowerPoint</Application>
  <PresentationFormat>On-screen Show (4:3)</PresentationFormat>
  <Paragraphs>711</Paragraphs>
  <Slides>92</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92</vt:i4>
      </vt:variant>
    </vt:vector>
  </HeadingPairs>
  <TitlesOfParts>
    <vt:vector size="97" baseType="lpstr">
      <vt:lpstr>Arial</vt:lpstr>
      <vt:lpstr>Calibri</vt:lpstr>
      <vt:lpstr>Calibri-Bold</vt:lpstr>
      <vt:lpstr>Cambria</vt:lpstr>
      <vt:lpstr>Adjacency</vt:lpstr>
      <vt:lpstr>Module 1 – Classification</vt:lpstr>
      <vt:lpstr>Statutory reference is the basis of your classification decision.</vt:lpstr>
      <vt:lpstr>Class 2a –   agricultural land consists of parcels of property, or portions thereof, that are agricultural land and buildings.  Class 2a –   land may be homestead or non-homestead depending on ownership, occupancy and active farming scenarios.  Split class –   Ex. Cell tower on an agricultural property would create a split class  part agricultural and part commercial</vt:lpstr>
      <vt:lpstr>Agricultural Production </vt:lpstr>
      <vt:lpstr>What qualifies for the agricultural classification?</vt:lpstr>
      <vt:lpstr>House / Garage and Site</vt:lpstr>
      <vt:lpstr>Dwelling(s) on 2a Property</vt:lpstr>
      <vt:lpstr>Dwelling(s) on 2a Property</vt:lpstr>
      <vt:lpstr>PowerPoint Presentation</vt:lpstr>
      <vt:lpstr>PowerPoint Presentation</vt:lpstr>
      <vt:lpstr>PowerPoint Presentation</vt:lpstr>
      <vt:lpstr>PowerPoint Presentation</vt:lpstr>
      <vt:lpstr>PowerPoint Presentation</vt:lpstr>
      <vt:lpstr>Split Class – When Commercial</vt:lpstr>
      <vt:lpstr>County Policy on Agricultural Classification</vt:lpstr>
      <vt:lpstr>Resources to help determine if agricultural</vt:lpstr>
      <vt:lpstr>What the survey can help you discover</vt:lpstr>
      <vt:lpstr>Contiguous Definition</vt:lpstr>
      <vt:lpstr>Contiguous </vt:lpstr>
      <vt:lpstr>3 Broad Groups </vt:lpstr>
      <vt:lpstr>Apparent Production Use</vt:lpstr>
      <vt:lpstr>2a Class can be Summarized into Four Statutory Categories: </vt:lpstr>
      <vt:lpstr>Acreage Makers</vt:lpstr>
      <vt:lpstr>Acreage Makers</vt:lpstr>
      <vt:lpstr>Acreage Makers</vt:lpstr>
      <vt:lpstr>PowerPoint Presentation</vt:lpstr>
      <vt:lpstr>Land less than 10 acres </vt:lpstr>
      <vt:lpstr>PowerPoint Presentation</vt:lpstr>
      <vt:lpstr>Tweeners</vt:lpstr>
      <vt:lpstr>Horticultural and Nursery Stock</vt:lpstr>
      <vt:lpstr>PowerPoint Presentation</vt:lpstr>
      <vt:lpstr>Exception Takers</vt:lpstr>
      <vt:lpstr>Exception Takers</vt:lpstr>
      <vt:lpstr>Exception Takers continued …</vt:lpstr>
      <vt:lpstr>Exception Takers continued …</vt:lpstr>
      <vt:lpstr>PowerPoint Presentation</vt:lpstr>
      <vt:lpstr>Conservation Programs</vt:lpstr>
      <vt:lpstr>PowerPoint Presentation</vt:lpstr>
      <vt:lpstr>PowerPoint Presentation</vt:lpstr>
      <vt:lpstr>Local Conservation Programs</vt:lpstr>
      <vt:lpstr>Scenario</vt:lpstr>
      <vt:lpstr>Question – Does parcel A still qualify for the agricultural classification? If not, what should it be classified as?</vt:lpstr>
      <vt:lpstr>PowerPoint Presentation</vt:lpstr>
      <vt:lpstr>PowerPoint Presentation</vt:lpstr>
      <vt:lpstr>Non-production agricultural land – 2b</vt:lpstr>
      <vt:lpstr>PowerPoint Presentation</vt:lpstr>
      <vt:lpstr>Impractical to separate – Example 1</vt:lpstr>
      <vt:lpstr>PowerPoint Presentation</vt:lpstr>
      <vt:lpstr>Impractical to separate – Example 2</vt:lpstr>
      <vt:lpstr>PowerPoint Presentation</vt:lpstr>
      <vt:lpstr>PowerPoint Presentation</vt:lpstr>
      <vt:lpstr>Impractical to separate – Example 3</vt:lpstr>
      <vt:lpstr>Intensive Confinement (Subd. 23. Class 2 (e)</vt:lpstr>
      <vt:lpstr>Things to look at </vt:lpstr>
      <vt:lpstr>Less than Ten acres Exclusively used for Agricultural Purposes and no dwelling – 273.13 subd.23 (f)(1) </vt:lpstr>
      <vt:lpstr>PowerPoint Presentation</vt:lpstr>
      <vt:lpstr>Less than 11 acres including a Dwelling – MN Statute 273.13 subd. 23 (f)(2)</vt:lpstr>
      <vt:lpstr>PowerPoint Presentation</vt:lpstr>
      <vt:lpstr>PowerPoint Presentation</vt:lpstr>
      <vt:lpstr>Scenario </vt:lpstr>
      <vt:lpstr>Question 1 – Does this property in whole or in part qualify for the agricultural classification?</vt:lpstr>
      <vt:lpstr>PowerPoint Presentation</vt:lpstr>
      <vt:lpstr>PowerPoint Presentation</vt:lpstr>
      <vt:lpstr>Question 2 – If the entire parcel doesn’t qualify for the agricultural classification, should the county split classify the property for the portions that have an agricultural use?</vt:lpstr>
      <vt:lpstr>Classification Scenarios</vt:lpstr>
      <vt:lpstr>Classification Scenarios </vt:lpstr>
      <vt:lpstr>Classification Scenarios  </vt:lpstr>
      <vt:lpstr>Classification Scenarios  </vt:lpstr>
      <vt:lpstr>Classification Scenarios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Agricultural Homestead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Minnesota Department of Revenue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jglancey</dc:creator>
  <cp:lastModifiedBy>Sue Schulz</cp:lastModifiedBy>
  <cp:revision>164</cp:revision>
  <dcterms:created xsi:type="dcterms:W3CDTF">2012-10-24T19:38:42Z</dcterms:created>
  <dcterms:modified xsi:type="dcterms:W3CDTF">2022-05-19T16:41:40Z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0x010100A5CB2D868BC1104688411AEC45087DD6</vt:lpwstr>
  </property>
  <property fmtid="{D5CDD505-2E9C-101B-9397-08002B2CF9AE}" pid="3" name="xd_Signature">
    <vt:bool>false</vt:bool>
  </property>
  <property fmtid="{D5CDD505-2E9C-101B-9397-08002B2CF9AE}" pid="4" name="xd_ProgID">
    <vt:lpwstr/>
  </property>
  <property fmtid="{D5CDD505-2E9C-101B-9397-08002B2CF9AE}" pid="5" name="TemplateUrl">
    <vt:lpwstr/>
  </property>
</Properties>
</file>