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54"/>
  </p:notesMasterIdLst>
  <p:sldIdLst>
    <p:sldId id="623" r:id="rId5"/>
    <p:sldId id="263" r:id="rId6"/>
    <p:sldId id="264" r:id="rId7"/>
    <p:sldId id="633" r:id="rId8"/>
    <p:sldId id="265" r:id="rId9"/>
    <p:sldId id="268" r:id="rId10"/>
    <p:sldId id="266" r:id="rId11"/>
    <p:sldId id="267" r:id="rId12"/>
    <p:sldId id="634" r:id="rId13"/>
    <p:sldId id="269" r:id="rId14"/>
    <p:sldId id="635" r:id="rId15"/>
    <p:sldId id="271" r:id="rId16"/>
    <p:sldId id="272" r:id="rId17"/>
    <p:sldId id="273" r:id="rId18"/>
    <p:sldId id="274" r:id="rId19"/>
    <p:sldId id="624" r:id="rId20"/>
    <p:sldId id="283" r:id="rId21"/>
    <p:sldId id="275" r:id="rId22"/>
    <p:sldId id="276" r:id="rId23"/>
    <p:sldId id="626" r:id="rId24"/>
    <p:sldId id="627" r:id="rId25"/>
    <p:sldId id="629" r:id="rId26"/>
    <p:sldId id="630" r:id="rId27"/>
    <p:sldId id="640" r:id="rId28"/>
    <p:sldId id="641" r:id="rId29"/>
    <p:sldId id="632" r:id="rId30"/>
    <p:sldId id="637" r:id="rId31"/>
    <p:sldId id="639" r:id="rId32"/>
    <p:sldId id="288" r:id="rId33"/>
    <p:sldId id="290" r:id="rId34"/>
    <p:sldId id="289" r:id="rId35"/>
    <p:sldId id="291" r:id="rId36"/>
    <p:sldId id="292" r:id="rId37"/>
    <p:sldId id="293" r:id="rId38"/>
    <p:sldId id="294" r:id="rId39"/>
    <p:sldId id="295" r:id="rId40"/>
    <p:sldId id="298" r:id="rId41"/>
    <p:sldId id="299" r:id="rId42"/>
    <p:sldId id="645" r:id="rId43"/>
    <p:sldId id="644" r:id="rId44"/>
    <p:sldId id="308" r:id="rId45"/>
    <p:sldId id="300" r:id="rId46"/>
    <p:sldId id="648" r:id="rId47"/>
    <p:sldId id="301" r:id="rId48"/>
    <p:sldId id="302" r:id="rId49"/>
    <p:sldId id="650" r:id="rId50"/>
    <p:sldId id="649" r:id="rId51"/>
    <p:sldId id="651" r:id="rId52"/>
    <p:sldId id="652" r:id="rId5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16" autoAdjust="0"/>
    <p:restoredTop sz="83158" autoAdjust="0"/>
  </p:normalViewPr>
  <p:slideViewPr>
    <p:cSldViewPr>
      <p:cViewPr varScale="1">
        <p:scale>
          <a:sx n="78" d="100"/>
          <a:sy n="78" d="100"/>
        </p:scale>
        <p:origin x="110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80F01BC-92E6-4FC7-A5A5-F8183A54C4EC}" type="doc">
      <dgm:prSet loTypeId="urn:microsoft.com/office/officeart/2005/8/layout/lProcess1" loCatId="process" qsTypeId="urn:microsoft.com/office/officeart/2005/8/quickstyle/simple1" qsCatId="simple" csTypeId="urn:microsoft.com/office/officeart/2005/8/colors/accent2_4" csCatId="accent2" phldr="1"/>
      <dgm:spPr/>
      <dgm:t>
        <a:bodyPr/>
        <a:lstStyle/>
        <a:p>
          <a:endParaRPr lang="en-US"/>
        </a:p>
      </dgm:t>
    </dgm:pt>
    <dgm:pt modelId="{44B4728E-FD03-4597-BAD8-7EF8DEE71899}">
      <dgm:prSet phldrT="[Text]" custT="1"/>
      <dgm:spPr/>
      <dgm:t>
        <a:bodyPr/>
        <a:lstStyle/>
        <a:p>
          <a:r>
            <a:rPr lang="en-US" sz="2000" b="1" dirty="0"/>
            <a:t>Actively Farming</a:t>
          </a:r>
        </a:p>
      </dgm:t>
    </dgm:pt>
    <dgm:pt modelId="{23D7E226-B742-4C6B-8F6D-934E323C2D2E}" type="parTrans" cxnId="{E2323A93-66D7-4D27-988C-1C5650CA60C5}">
      <dgm:prSet/>
      <dgm:spPr/>
      <dgm:t>
        <a:bodyPr/>
        <a:lstStyle/>
        <a:p>
          <a:endParaRPr lang="en-US"/>
        </a:p>
      </dgm:t>
    </dgm:pt>
    <dgm:pt modelId="{2151DF23-5C99-4A9A-852E-7E1E2F619C65}" type="sibTrans" cxnId="{E2323A93-66D7-4D27-988C-1C5650CA60C5}">
      <dgm:prSet/>
      <dgm:spPr/>
      <dgm:t>
        <a:bodyPr/>
        <a:lstStyle/>
        <a:p>
          <a:endParaRPr lang="en-US"/>
        </a:p>
      </dgm:t>
    </dgm:pt>
    <dgm:pt modelId="{DCF66C62-BA56-4F06-9E09-3E9ABC2EE635}">
      <dgm:prSet phldrT="[Text]" custT="1"/>
      <dgm:spPr/>
      <dgm:t>
        <a:bodyPr/>
        <a:lstStyle/>
        <a:p>
          <a:r>
            <a:rPr lang="en-US" sz="2000" dirty="0"/>
            <a:t>273.124 sub 14</a:t>
          </a:r>
        </a:p>
      </dgm:t>
    </dgm:pt>
    <dgm:pt modelId="{16C16C96-89A6-47F4-BD18-475E4E013C9D}" type="parTrans" cxnId="{977B8822-8140-4513-907F-F04CC81FCC4E}">
      <dgm:prSet/>
      <dgm:spPr/>
      <dgm:t>
        <a:bodyPr/>
        <a:lstStyle/>
        <a:p>
          <a:endParaRPr lang="en-US"/>
        </a:p>
      </dgm:t>
    </dgm:pt>
    <dgm:pt modelId="{5FC71B30-B056-4CDB-8083-CCBDF811C971}" type="sibTrans" cxnId="{977B8822-8140-4513-907F-F04CC81FCC4E}">
      <dgm:prSet/>
      <dgm:spPr/>
      <dgm:t>
        <a:bodyPr/>
        <a:lstStyle/>
        <a:p>
          <a:endParaRPr lang="en-US"/>
        </a:p>
      </dgm:t>
    </dgm:pt>
    <dgm:pt modelId="{4B26CCBF-AB5D-478A-BE13-D8443B1FD2BF}">
      <dgm:prSet phldrT="[Text]" custT="1"/>
      <dgm:spPr/>
      <dgm:t>
        <a:bodyPr/>
        <a:lstStyle/>
        <a:p>
          <a:r>
            <a:rPr lang="en-US" sz="2000" dirty="0"/>
            <a:t>Full Participation</a:t>
          </a:r>
        </a:p>
      </dgm:t>
    </dgm:pt>
    <dgm:pt modelId="{5FBF0481-5DCF-453B-B5AC-D48E00A019D7}" type="parTrans" cxnId="{DA5883EA-903F-4E91-912A-470E375D2AB5}">
      <dgm:prSet/>
      <dgm:spPr/>
      <dgm:t>
        <a:bodyPr/>
        <a:lstStyle/>
        <a:p>
          <a:endParaRPr lang="en-US"/>
        </a:p>
      </dgm:t>
    </dgm:pt>
    <dgm:pt modelId="{33E2F2E6-3FC7-4779-B765-5814EA383A5F}" type="sibTrans" cxnId="{DA5883EA-903F-4E91-912A-470E375D2AB5}">
      <dgm:prSet/>
      <dgm:spPr/>
      <dgm:t>
        <a:bodyPr/>
        <a:lstStyle/>
        <a:p>
          <a:endParaRPr lang="en-US"/>
        </a:p>
      </dgm:t>
    </dgm:pt>
    <dgm:pt modelId="{15652B17-4856-4786-B9AE-6B62311D91DA}">
      <dgm:prSet phldrT="[Text]" custT="1"/>
      <dgm:spPr>
        <a:solidFill>
          <a:schemeClr val="accent2">
            <a:lumMod val="75000"/>
          </a:schemeClr>
        </a:solidFill>
      </dgm:spPr>
      <dgm:t>
        <a:bodyPr/>
        <a:lstStyle/>
        <a:p>
          <a:r>
            <a:rPr lang="en-US" sz="2000" b="1" dirty="0"/>
            <a:t>Actively Engaged in Farming</a:t>
          </a:r>
        </a:p>
      </dgm:t>
    </dgm:pt>
    <dgm:pt modelId="{DD98020F-EFA3-4507-BF91-339A5032D503}" type="parTrans" cxnId="{A60D5F30-7AD6-495B-BE36-12A81A4CBC0D}">
      <dgm:prSet/>
      <dgm:spPr/>
      <dgm:t>
        <a:bodyPr/>
        <a:lstStyle/>
        <a:p>
          <a:endParaRPr lang="en-US"/>
        </a:p>
      </dgm:t>
    </dgm:pt>
    <dgm:pt modelId="{718CCE87-968E-4E42-8536-BAD41B4E183D}" type="sibTrans" cxnId="{A60D5F30-7AD6-495B-BE36-12A81A4CBC0D}">
      <dgm:prSet/>
      <dgm:spPr/>
      <dgm:t>
        <a:bodyPr/>
        <a:lstStyle/>
        <a:p>
          <a:endParaRPr lang="en-US"/>
        </a:p>
      </dgm:t>
    </dgm:pt>
    <dgm:pt modelId="{3CF80A17-D829-475D-9D00-C5AC79D9B335}">
      <dgm:prSet phldrT="[Text]" custT="1"/>
      <dgm:spPr/>
      <dgm:t>
        <a:bodyPr/>
        <a:lstStyle/>
        <a:p>
          <a:r>
            <a:rPr lang="en-US" sz="2000" dirty="0"/>
            <a:t>273.124 sub 8</a:t>
          </a:r>
        </a:p>
      </dgm:t>
    </dgm:pt>
    <dgm:pt modelId="{44CD45B2-6B4F-454F-AB59-9E442F276255}" type="parTrans" cxnId="{4F378B75-98B9-49F4-9B42-180F3798BEC0}">
      <dgm:prSet/>
      <dgm:spPr/>
      <dgm:t>
        <a:bodyPr/>
        <a:lstStyle/>
        <a:p>
          <a:endParaRPr lang="en-US"/>
        </a:p>
      </dgm:t>
    </dgm:pt>
    <dgm:pt modelId="{BCEF746E-3B6A-4FC1-A260-6FB8B90B7394}" type="sibTrans" cxnId="{4F378B75-98B9-49F4-9B42-180F3798BEC0}">
      <dgm:prSet/>
      <dgm:spPr/>
      <dgm:t>
        <a:bodyPr/>
        <a:lstStyle/>
        <a:p>
          <a:endParaRPr lang="en-US"/>
        </a:p>
      </dgm:t>
    </dgm:pt>
    <dgm:pt modelId="{1C2614E1-8A8D-41B8-A258-EE744DE01BD2}">
      <dgm:prSet phldrT="[Text]" custT="1"/>
      <dgm:spPr/>
      <dgm:t>
        <a:bodyPr/>
        <a:lstStyle/>
        <a:p>
          <a:r>
            <a:rPr lang="en-US" sz="2000" b="1" dirty="0"/>
            <a:t>Entity owned and occupied</a:t>
          </a:r>
        </a:p>
      </dgm:t>
    </dgm:pt>
    <dgm:pt modelId="{6EDC08FD-D440-4566-96EE-25D77E2AF099}" type="parTrans" cxnId="{D3E6DC4C-67AC-4430-B5A8-8F300DF9AAB9}">
      <dgm:prSet/>
      <dgm:spPr/>
      <dgm:t>
        <a:bodyPr/>
        <a:lstStyle/>
        <a:p>
          <a:endParaRPr lang="en-US"/>
        </a:p>
      </dgm:t>
    </dgm:pt>
    <dgm:pt modelId="{04D276CD-7BF1-40EC-8569-56D7A849D691}" type="sibTrans" cxnId="{D3E6DC4C-67AC-4430-B5A8-8F300DF9AAB9}">
      <dgm:prSet/>
      <dgm:spPr/>
      <dgm:t>
        <a:bodyPr/>
        <a:lstStyle/>
        <a:p>
          <a:endParaRPr lang="en-US"/>
        </a:p>
      </dgm:t>
    </dgm:pt>
    <dgm:pt modelId="{A4C0203C-83F5-4E93-BEBE-62BE1196F2CD}">
      <dgm:prSet phldrT="[Text]" custT="1"/>
      <dgm:spPr/>
      <dgm:t>
        <a:bodyPr/>
        <a:lstStyle/>
        <a:p>
          <a:r>
            <a:rPr lang="en-US" sz="2000" dirty="0"/>
            <a:t>Day to Day Decisions</a:t>
          </a:r>
        </a:p>
      </dgm:t>
    </dgm:pt>
    <dgm:pt modelId="{AF5EC170-2C17-4935-95D8-44174A8C1D02}" type="parTrans" cxnId="{8D70BDB1-78DA-49B6-A4A0-F419760DEA66}">
      <dgm:prSet/>
      <dgm:spPr/>
      <dgm:t>
        <a:bodyPr/>
        <a:lstStyle/>
        <a:p>
          <a:endParaRPr lang="en-US"/>
        </a:p>
      </dgm:t>
    </dgm:pt>
    <dgm:pt modelId="{065181E7-7E9B-4335-896A-0BE62504E119}" type="sibTrans" cxnId="{8D70BDB1-78DA-49B6-A4A0-F419760DEA66}">
      <dgm:prSet/>
      <dgm:spPr/>
      <dgm:t>
        <a:bodyPr/>
        <a:lstStyle/>
        <a:p>
          <a:endParaRPr lang="en-US"/>
        </a:p>
      </dgm:t>
    </dgm:pt>
    <dgm:pt modelId="{2B09B39C-5626-4A93-B33C-71A02A2839C6}">
      <dgm:prSet phldrT="[Text]" custT="1"/>
      <dgm:spPr/>
      <dgm:t>
        <a:bodyPr/>
        <a:lstStyle/>
        <a:p>
          <a:r>
            <a:rPr lang="en-US" sz="2000" dirty="0"/>
            <a:t>Labor</a:t>
          </a:r>
        </a:p>
      </dgm:t>
    </dgm:pt>
    <dgm:pt modelId="{6E7C5052-0F8A-4771-811C-FA27B4B91A3C}" type="parTrans" cxnId="{6ECB742B-E7D7-427F-87F3-B4E278A5FE39}">
      <dgm:prSet/>
      <dgm:spPr/>
      <dgm:t>
        <a:bodyPr/>
        <a:lstStyle/>
        <a:p>
          <a:endParaRPr lang="en-US"/>
        </a:p>
      </dgm:t>
    </dgm:pt>
    <dgm:pt modelId="{D94E710E-DB82-44A4-AE3E-82F2EFF9E648}" type="sibTrans" cxnId="{6ECB742B-E7D7-427F-87F3-B4E278A5FE39}">
      <dgm:prSet/>
      <dgm:spPr/>
      <dgm:t>
        <a:bodyPr/>
        <a:lstStyle/>
        <a:p>
          <a:endParaRPr lang="en-US"/>
        </a:p>
      </dgm:t>
    </dgm:pt>
    <dgm:pt modelId="{53290757-5EF8-4D45-8917-57A4670DB525}">
      <dgm:prSet phldrT="[Text]" custT="1"/>
      <dgm:spPr/>
      <dgm:t>
        <a:bodyPr/>
        <a:lstStyle/>
        <a:p>
          <a:r>
            <a:rPr lang="en-US" sz="2000" dirty="0"/>
            <a:t>Administration and Management</a:t>
          </a:r>
        </a:p>
      </dgm:t>
    </dgm:pt>
    <dgm:pt modelId="{18A67C79-935F-4A11-9417-6E1790804639}" type="parTrans" cxnId="{ABB90C75-E281-4585-9AD1-AC4312BAA843}">
      <dgm:prSet/>
      <dgm:spPr/>
      <dgm:t>
        <a:bodyPr/>
        <a:lstStyle/>
        <a:p>
          <a:endParaRPr lang="en-US"/>
        </a:p>
      </dgm:t>
    </dgm:pt>
    <dgm:pt modelId="{98DC82A8-313C-4DE5-A791-649595606B6F}" type="sibTrans" cxnId="{ABB90C75-E281-4585-9AD1-AC4312BAA843}">
      <dgm:prSet/>
      <dgm:spPr/>
      <dgm:t>
        <a:bodyPr/>
        <a:lstStyle/>
        <a:p>
          <a:endParaRPr lang="en-US"/>
        </a:p>
      </dgm:t>
    </dgm:pt>
    <dgm:pt modelId="{19A91414-A7B3-4CB5-84EB-19EFE3AEFC53}">
      <dgm:prSet phldrT="[Text]" custT="1"/>
      <dgm:spPr/>
      <dgm:t>
        <a:bodyPr/>
        <a:lstStyle/>
        <a:p>
          <a:r>
            <a:rPr lang="en-US" sz="2000" dirty="0"/>
            <a:t>Financial Risk</a:t>
          </a:r>
        </a:p>
      </dgm:t>
    </dgm:pt>
    <dgm:pt modelId="{9A78BCD1-3925-4204-A4A7-227D591B525D}" type="parTrans" cxnId="{4F8CE362-46BF-46ED-A3ED-A5929D66E353}">
      <dgm:prSet/>
      <dgm:spPr/>
      <dgm:t>
        <a:bodyPr/>
        <a:lstStyle/>
        <a:p>
          <a:endParaRPr lang="en-US"/>
        </a:p>
      </dgm:t>
    </dgm:pt>
    <dgm:pt modelId="{88FC3F15-8D7C-4C53-A961-9875F496C25E}" type="sibTrans" cxnId="{4F8CE362-46BF-46ED-A3ED-A5929D66E353}">
      <dgm:prSet/>
      <dgm:spPr/>
      <dgm:t>
        <a:bodyPr/>
        <a:lstStyle/>
        <a:p>
          <a:endParaRPr lang="en-US"/>
        </a:p>
      </dgm:t>
    </dgm:pt>
    <dgm:pt modelId="{D6BFEF53-A731-4D3A-910E-458A88694CD2}">
      <dgm:prSet phldrT="[Text]" custT="1"/>
      <dgm:spPr/>
      <dgm:t>
        <a:bodyPr/>
        <a:lstStyle/>
        <a:p>
          <a:r>
            <a:rPr lang="en-US" sz="2000" dirty="0"/>
            <a:t>Less participation</a:t>
          </a:r>
        </a:p>
      </dgm:t>
    </dgm:pt>
    <dgm:pt modelId="{123A05E6-7E44-44E1-B2F1-F3F320E49A8A}" type="parTrans" cxnId="{CA728AD8-7FAF-4CA9-9356-6AFD142EFC3B}">
      <dgm:prSet/>
      <dgm:spPr/>
      <dgm:t>
        <a:bodyPr/>
        <a:lstStyle/>
        <a:p>
          <a:endParaRPr lang="en-US"/>
        </a:p>
      </dgm:t>
    </dgm:pt>
    <dgm:pt modelId="{6468C0F5-5790-430A-AA4E-C43835BEC68F}" type="sibTrans" cxnId="{CA728AD8-7FAF-4CA9-9356-6AFD142EFC3B}">
      <dgm:prSet/>
      <dgm:spPr/>
      <dgm:t>
        <a:bodyPr/>
        <a:lstStyle/>
        <a:p>
          <a:endParaRPr lang="en-US"/>
        </a:p>
      </dgm:t>
    </dgm:pt>
    <dgm:pt modelId="{ED6E88F6-F1CE-4807-B6AD-F83611601A58}">
      <dgm:prSet phldrT="[Text]" custT="1"/>
      <dgm:spPr/>
      <dgm:t>
        <a:bodyPr/>
        <a:lstStyle/>
        <a:p>
          <a:r>
            <a:rPr lang="en-US" sz="2000" dirty="0"/>
            <a:t>Decision making</a:t>
          </a:r>
        </a:p>
      </dgm:t>
    </dgm:pt>
    <dgm:pt modelId="{F388798C-2233-42C2-8654-BAC646EA7463}" type="parTrans" cxnId="{F538343C-DACC-43DC-91B4-C20FBA513ACE}">
      <dgm:prSet/>
      <dgm:spPr/>
      <dgm:t>
        <a:bodyPr/>
        <a:lstStyle/>
        <a:p>
          <a:endParaRPr lang="en-US"/>
        </a:p>
      </dgm:t>
    </dgm:pt>
    <dgm:pt modelId="{16912FC4-B9DC-4578-B285-899427C54B19}" type="sibTrans" cxnId="{F538343C-DACC-43DC-91B4-C20FBA513ACE}">
      <dgm:prSet/>
      <dgm:spPr/>
      <dgm:t>
        <a:bodyPr/>
        <a:lstStyle/>
        <a:p>
          <a:endParaRPr lang="en-US"/>
        </a:p>
      </dgm:t>
    </dgm:pt>
    <dgm:pt modelId="{7F857F47-BFD9-4A8D-AF40-001098113672}">
      <dgm:prSet phldrT="[Text]" custT="1"/>
      <dgm:spPr/>
      <dgm:t>
        <a:bodyPr/>
        <a:lstStyle/>
        <a:p>
          <a:r>
            <a:rPr lang="en-US" sz="2000" dirty="0"/>
            <a:t>Administration and Management</a:t>
          </a:r>
        </a:p>
      </dgm:t>
    </dgm:pt>
    <dgm:pt modelId="{E2C0DE1E-BBED-4F8F-A4B5-9834AC71B0BD}" type="parTrans" cxnId="{B133F716-4909-45A9-8751-41F9D9132D3C}">
      <dgm:prSet/>
      <dgm:spPr/>
      <dgm:t>
        <a:bodyPr/>
        <a:lstStyle/>
        <a:p>
          <a:endParaRPr lang="en-US"/>
        </a:p>
      </dgm:t>
    </dgm:pt>
    <dgm:pt modelId="{0234D091-E8C3-498C-A8AE-64153EE0B07D}" type="sibTrans" cxnId="{B133F716-4909-45A9-8751-41F9D9132D3C}">
      <dgm:prSet/>
      <dgm:spPr/>
      <dgm:t>
        <a:bodyPr/>
        <a:lstStyle/>
        <a:p>
          <a:endParaRPr lang="en-US"/>
        </a:p>
      </dgm:t>
    </dgm:pt>
    <dgm:pt modelId="{57ADA452-EEE0-43D9-A2B0-CBAC8B23AA1A}">
      <dgm:prSet phldrT="[Text]" custT="1"/>
      <dgm:spPr/>
      <dgm:t>
        <a:bodyPr/>
        <a:lstStyle/>
        <a:p>
          <a:r>
            <a:rPr lang="en-US" sz="2000" dirty="0"/>
            <a:t>Some labor</a:t>
          </a:r>
        </a:p>
      </dgm:t>
    </dgm:pt>
    <dgm:pt modelId="{3EF1A9F8-ECCC-46B8-A736-1B0681D898B4}" type="parTrans" cxnId="{B735195A-E0F9-4CB5-B098-B599F6619F9E}">
      <dgm:prSet/>
      <dgm:spPr/>
      <dgm:t>
        <a:bodyPr/>
        <a:lstStyle/>
        <a:p>
          <a:endParaRPr lang="en-US"/>
        </a:p>
      </dgm:t>
    </dgm:pt>
    <dgm:pt modelId="{4BEC6236-008C-4BCB-9BC6-85C1CC2A387E}" type="sibTrans" cxnId="{B735195A-E0F9-4CB5-B098-B599F6619F9E}">
      <dgm:prSet/>
      <dgm:spPr/>
      <dgm:t>
        <a:bodyPr/>
        <a:lstStyle/>
        <a:p>
          <a:endParaRPr lang="en-US"/>
        </a:p>
      </dgm:t>
    </dgm:pt>
    <dgm:pt modelId="{14761437-85BB-4103-8367-7AD39FCA87FA}" type="pres">
      <dgm:prSet presAssocID="{680F01BC-92E6-4FC7-A5A5-F8183A54C4EC}" presName="Name0" presStyleCnt="0">
        <dgm:presLayoutVars>
          <dgm:dir/>
          <dgm:animLvl val="lvl"/>
          <dgm:resizeHandles val="exact"/>
        </dgm:presLayoutVars>
      </dgm:prSet>
      <dgm:spPr/>
    </dgm:pt>
    <dgm:pt modelId="{41B861C9-9BDC-4602-843F-54A511B755D1}" type="pres">
      <dgm:prSet presAssocID="{44B4728E-FD03-4597-BAD8-7EF8DEE71899}" presName="vertFlow" presStyleCnt="0"/>
      <dgm:spPr/>
    </dgm:pt>
    <dgm:pt modelId="{102A03F8-2C26-4192-AF8D-1CD13A54A8B1}" type="pres">
      <dgm:prSet presAssocID="{44B4728E-FD03-4597-BAD8-7EF8DEE71899}" presName="header" presStyleLbl="node1" presStyleIdx="0" presStyleCnt="2" custScaleX="119753"/>
      <dgm:spPr/>
    </dgm:pt>
    <dgm:pt modelId="{58FE8B41-B767-423C-ADD7-DD513E2233AF}" type="pres">
      <dgm:prSet presAssocID="{16C16C96-89A6-47F4-BD18-475E4E013C9D}" presName="parTrans" presStyleLbl="sibTrans2D1" presStyleIdx="0" presStyleCnt="12"/>
      <dgm:spPr/>
    </dgm:pt>
    <dgm:pt modelId="{B17855B5-AC66-4DF6-A9D8-81CC23769806}" type="pres">
      <dgm:prSet presAssocID="{DCF66C62-BA56-4F06-9E09-3E9ABC2EE635}" presName="child" presStyleLbl="alignAccFollowNode1" presStyleIdx="0" presStyleCnt="12" custLinFactNeighborX="1363" custLinFactNeighborY="-1623">
        <dgm:presLayoutVars>
          <dgm:chMax val="0"/>
          <dgm:bulletEnabled val="1"/>
        </dgm:presLayoutVars>
      </dgm:prSet>
      <dgm:spPr/>
    </dgm:pt>
    <dgm:pt modelId="{92FD4B01-7BA2-4A58-9D87-3106642C7434}" type="pres">
      <dgm:prSet presAssocID="{5FC71B30-B056-4CDB-8083-CCBDF811C971}" presName="sibTrans" presStyleLbl="sibTrans2D1" presStyleIdx="1" presStyleCnt="12"/>
      <dgm:spPr/>
    </dgm:pt>
    <dgm:pt modelId="{95453EF4-D06D-4B7C-AC40-5AF987AFC088}" type="pres">
      <dgm:prSet presAssocID="{4B26CCBF-AB5D-478A-BE13-D8443B1FD2BF}" presName="child" presStyleLbl="alignAccFollowNode1" presStyleIdx="1" presStyleCnt="12" custLinFactNeighborX="1363" custLinFactNeighborY="-1623">
        <dgm:presLayoutVars>
          <dgm:chMax val="0"/>
          <dgm:bulletEnabled val="1"/>
        </dgm:presLayoutVars>
      </dgm:prSet>
      <dgm:spPr/>
    </dgm:pt>
    <dgm:pt modelId="{0113CB10-5F3D-40B1-8CBB-999C30FBE8A7}" type="pres">
      <dgm:prSet presAssocID="{33E2F2E6-3FC7-4779-B765-5814EA383A5F}" presName="sibTrans" presStyleLbl="sibTrans2D1" presStyleIdx="2" presStyleCnt="12"/>
      <dgm:spPr/>
    </dgm:pt>
    <dgm:pt modelId="{23E0CF53-B08A-469B-A6B3-ACADB0CA256E}" type="pres">
      <dgm:prSet presAssocID="{A4C0203C-83F5-4E93-BEBE-62BE1196F2CD}" presName="child" presStyleLbl="alignAccFollowNode1" presStyleIdx="2" presStyleCnt="12" custLinFactNeighborX="1363" custLinFactNeighborY="-1623">
        <dgm:presLayoutVars>
          <dgm:chMax val="0"/>
          <dgm:bulletEnabled val="1"/>
        </dgm:presLayoutVars>
      </dgm:prSet>
      <dgm:spPr/>
    </dgm:pt>
    <dgm:pt modelId="{C7F3580F-C7DF-46C2-BE6D-B8A50BFB8451}" type="pres">
      <dgm:prSet presAssocID="{065181E7-7E9B-4335-896A-0BE62504E119}" presName="sibTrans" presStyleLbl="sibTrans2D1" presStyleIdx="3" presStyleCnt="12"/>
      <dgm:spPr/>
    </dgm:pt>
    <dgm:pt modelId="{6B1D4349-9CB8-4E8D-A8D1-149A138D27ED}" type="pres">
      <dgm:prSet presAssocID="{2B09B39C-5626-4A93-B33C-71A02A2839C6}" presName="child" presStyleLbl="alignAccFollowNode1" presStyleIdx="3" presStyleCnt="12">
        <dgm:presLayoutVars>
          <dgm:chMax val="0"/>
          <dgm:bulletEnabled val="1"/>
        </dgm:presLayoutVars>
      </dgm:prSet>
      <dgm:spPr/>
    </dgm:pt>
    <dgm:pt modelId="{80165EA9-7B15-44D3-9E0E-FE1724CBC1B7}" type="pres">
      <dgm:prSet presAssocID="{D94E710E-DB82-44A4-AE3E-82F2EFF9E648}" presName="sibTrans" presStyleLbl="sibTrans2D1" presStyleIdx="4" presStyleCnt="12"/>
      <dgm:spPr/>
    </dgm:pt>
    <dgm:pt modelId="{516DC2B1-F844-42DC-9A27-3883A14A8FAA}" type="pres">
      <dgm:prSet presAssocID="{53290757-5EF8-4D45-8917-57A4670DB525}" presName="child" presStyleLbl="alignAccFollowNode1" presStyleIdx="4" presStyleCnt="12">
        <dgm:presLayoutVars>
          <dgm:chMax val="0"/>
          <dgm:bulletEnabled val="1"/>
        </dgm:presLayoutVars>
      </dgm:prSet>
      <dgm:spPr/>
    </dgm:pt>
    <dgm:pt modelId="{D054721D-58DC-4887-A096-E87F34C3A9E4}" type="pres">
      <dgm:prSet presAssocID="{98DC82A8-313C-4DE5-A791-649595606B6F}" presName="sibTrans" presStyleLbl="sibTrans2D1" presStyleIdx="5" presStyleCnt="12"/>
      <dgm:spPr/>
    </dgm:pt>
    <dgm:pt modelId="{265209AB-A1C0-450F-A19A-E2574A967B8C}" type="pres">
      <dgm:prSet presAssocID="{19A91414-A7B3-4CB5-84EB-19EFE3AEFC53}" presName="child" presStyleLbl="alignAccFollowNode1" presStyleIdx="5" presStyleCnt="12">
        <dgm:presLayoutVars>
          <dgm:chMax val="0"/>
          <dgm:bulletEnabled val="1"/>
        </dgm:presLayoutVars>
      </dgm:prSet>
      <dgm:spPr/>
    </dgm:pt>
    <dgm:pt modelId="{393F08BE-1674-481E-938F-EE72AF57DF6A}" type="pres">
      <dgm:prSet presAssocID="{44B4728E-FD03-4597-BAD8-7EF8DEE71899}" presName="hSp" presStyleCnt="0"/>
      <dgm:spPr/>
    </dgm:pt>
    <dgm:pt modelId="{EA7EBF95-FE0D-40C5-9962-93BF5DC7707F}" type="pres">
      <dgm:prSet presAssocID="{15652B17-4856-4786-B9AE-6B62311D91DA}" presName="vertFlow" presStyleCnt="0"/>
      <dgm:spPr/>
    </dgm:pt>
    <dgm:pt modelId="{C6930EA0-9335-440B-AEB5-9FBD0BB7E0BA}" type="pres">
      <dgm:prSet presAssocID="{15652B17-4856-4786-B9AE-6B62311D91DA}" presName="header" presStyleLbl="node1" presStyleIdx="1" presStyleCnt="2" custScaleX="116321"/>
      <dgm:spPr/>
    </dgm:pt>
    <dgm:pt modelId="{D175AEAA-7D88-4269-BE06-96A4FC40AECD}" type="pres">
      <dgm:prSet presAssocID="{44CD45B2-6B4F-454F-AB59-9E442F276255}" presName="parTrans" presStyleLbl="sibTrans2D1" presStyleIdx="6" presStyleCnt="12"/>
      <dgm:spPr/>
    </dgm:pt>
    <dgm:pt modelId="{15437C9E-690C-4A53-ACAE-B6F17AA9F813}" type="pres">
      <dgm:prSet presAssocID="{3CF80A17-D829-475D-9D00-C5AC79D9B335}" presName="child" presStyleLbl="alignAccFollowNode1" presStyleIdx="6" presStyleCnt="12" custLinFactNeighborX="1363" custLinFactNeighborY="-1623">
        <dgm:presLayoutVars>
          <dgm:chMax val="0"/>
          <dgm:bulletEnabled val="1"/>
        </dgm:presLayoutVars>
      </dgm:prSet>
      <dgm:spPr/>
    </dgm:pt>
    <dgm:pt modelId="{1A15D6B3-3318-4117-937B-FED28E54E069}" type="pres">
      <dgm:prSet presAssocID="{BCEF746E-3B6A-4FC1-A260-6FB8B90B7394}" presName="sibTrans" presStyleLbl="sibTrans2D1" presStyleIdx="7" presStyleCnt="12"/>
      <dgm:spPr/>
    </dgm:pt>
    <dgm:pt modelId="{E1BAF576-8FD3-4D2A-AEDA-0D59F3EA69A8}" type="pres">
      <dgm:prSet presAssocID="{1C2614E1-8A8D-41B8-A258-EE744DE01BD2}" presName="child" presStyleLbl="alignAccFollowNode1" presStyleIdx="7" presStyleCnt="12" custLinFactNeighborX="1363" custLinFactNeighborY="-1623">
        <dgm:presLayoutVars>
          <dgm:chMax val="0"/>
          <dgm:bulletEnabled val="1"/>
        </dgm:presLayoutVars>
      </dgm:prSet>
      <dgm:spPr/>
    </dgm:pt>
    <dgm:pt modelId="{2A461262-E95A-4352-B462-00CAB8CAAC93}" type="pres">
      <dgm:prSet presAssocID="{04D276CD-7BF1-40EC-8569-56D7A849D691}" presName="sibTrans" presStyleLbl="sibTrans2D1" presStyleIdx="8" presStyleCnt="12"/>
      <dgm:spPr/>
    </dgm:pt>
    <dgm:pt modelId="{789A692D-AD41-4114-940E-6AB446853E88}" type="pres">
      <dgm:prSet presAssocID="{D6BFEF53-A731-4D3A-910E-458A88694CD2}" presName="child" presStyleLbl="alignAccFollowNode1" presStyleIdx="8" presStyleCnt="12" custLinFactNeighborX="1363" custLinFactNeighborY="-1623">
        <dgm:presLayoutVars>
          <dgm:chMax val="0"/>
          <dgm:bulletEnabled val="1"/>
        </dgm:presLayoutVars>
      </dgm:prSet>
      <dgm:spPr/>
    </dgm:pt>
    <dgm:pt modelId="{E07FC13C-0CAC-4967-827A-678AF00AE944}" type="pres">
      <dgm:prSet presAssocID="{6468C0F5-5790-430A-AA4E-C43835BEC68F}" presName="sibTrans" presStyleLbl="sibTrans2D1" presStyleIdx="9" presStyleCnt="12"/>
      <dgm:spPr/>
    </dgm:pt>
    <dgm:pt modelId="{82A1519A-9255-4005-8839-AD00693B8FF1}" type="pres">
      <dgm:prSet presAssocID="{ED6E88F6-F1CE-4807-B6AD-F83611601A58}" presName="child" presStyleLbl="alignAccFollowNode1" presStyleIdx="9" presStyleCnt="12">
        <dgm:presLayoutVars>
          <dgm:chMax val="0"/>
          <dgm:bulletEnabled val="1"/>
        </dgm:presLayoutVars>
      </dgm:prSet>
      <dgm:spPr/>
    </dgm:pt>
    <dgm:pt modelId="{B754BCAC-BCD7-46BF-B592-93621CFD5864}" type="pres">
      <dgm:prSet presAssocID="{16912FC4-B9DC-4578-B285-899427C54B19}" presName="sibTrans" presStyleLbl="sibTrans2D1" presStyleIdx="10" presStyleCnt="12"/>
      <dgm:spPr/>
    </dgm:pt>
    <dgm:pt modelId="{67CF23CF-D8CE-4954-852D-2EFE90C8D788}" type="pres">
      <dgm:prSet presAssocID="{7F857F47-BFD9-4A8D-AF40-001098113672}" presName="child" presStyleLbl="alignAccFollowNode1" presStyleIdx="10" presStyleCnt="12">
        <dgm:presLayoutVars>
          <dgm:chMax val="0"/>
          <dgm:bulletEnabled val="1"/>
        </dgm:presLayoutVars>
      </dgm:prSet>
      <dgm:spPr/>
    </dgm:pt>
    <dgm:pt modelId="{F4837334-98A8-456F-9697-1B0B9A4D3183}" type="pres">
      <dgm:prSet presAssocID="{0234D091-E8C3-498C-A8AE-64153EE0B07D}" presName="sibTrans" presStyleLbl="sibTrans2D1" presStyleIdx="11" presStyleCnt="12"/>
      <dgm:spPr/>
    </dgm:pt>
    <dgm:pt modelId="{DB477B01-CF25-43BD-B588-09B8060123B8}" type="pres">
      <dgm:prSet presAssocID="{57ADA452-EEE0-43D9-A2B0-CBAC8B23AA1A}" presName="child" presStyleLbl="alignAccFollowNode1" presStyleIdx="11" presStyleCnt="12">
        <dgm:presLayoutVars>
          <dgm:chMax val="0"/>
          <dgm:bulletEnabled val="1"/>
        </dgm:presLayoutVars>
      </dgm:prSet>
      <dgm:spPr/>
    </dgm:pt>
  </dgm:ptLst>
  <dgm:cxnLst>
    <dgm:cxn modelId="{05F1630F-E5FA-487F-8CD5-C627023CF68A}" type="presOf" srcId="{680F01BC-92E6-4FC7-A5A5-F8183A54C4EC}" destId="{14761437-85BB-4103-8367-7AD39FCA87FA}" srcOrd="0" destOrd="0" presId="urn:microsoft.com/office/officeart/2005/8/layout/lProcess1"/>
    <dgm:cxn modelId="{14123313-0B6D-4026-8DFE-E16687C23A96}" type="presOf" srcId="{04D276CD-7BF1-40EC-8569-56D7A849D691}" destId="{2A461262-E95A-4352-B462-00CAB8CAAC93}" srcOrd="0" destOrd="0" presId="urn:microsoft.com/office/officeart/2005/8/layout/lProcess1"/>
    <dgm:cxn modelId="{B133F716-4909-45A9-8751-41F9D9132D3C}" srcId="{15652B17-4856-4786-B9AE-6B62311D91DA}" destId="{7F857F47-BFD9-4A8D-AF40-001098113672}" srcOrd="4" destOrd="0" parTransId="{E2C0DE1E-BBED-4F8F-A4B5-9834AC71B0BD}" sibTransId="{0234D091-E8C3-498C-A8AE-64153EE0B07D}"/>
    <dgm:cxn modelId="{A71D8017-1A6D-4CA6-8C80-B82CD556F8F6}" type="presOf" srcId="{19A91414-A7B3-4CB5-84EB-19EFE3AEFC53}" destId="{265209AB-A1C0-450F-A19A-E2574A967B8C}" srcOrd="0" destOrd="0" presId="urn:microsoft.com/office/officeart/2005/8/layout/lProcess1"/>
    <dgm:cxn modelId="{977B8822-8140-4513-907F-F04CC81FCC4E}" srcId="{44B4728E-FD03-4597-BAD8-7EF8DEE71899}" destId="{DCF66C62-BA56-4F06-9E09-3E9ABC2EE635}" srcOrd="0" destOrd="0" parTransId="{16C16C96-89A6-47F4-BD18-475E4E013C9D}" sibTransId="{5FC71B30-B056-4CDB-8083-CCBDF811C971}"/>
    <dgm:cxn modelId="{BCCE4D26-E96D-4FCC-AF21-C194FC9AF04F}" type="presOf" srcId="{33E2F2E6-3FC7-4779-B765-5814EA383A5F}" destId="{0113CB10-5F3D-40B1-8CBB-999C30FBE8A7}" srcOrd="0" destOrd="0" presId="urn:microsoft.com/office/officeart/2005/8/layout/lProcess1"/>
    <dgm:cxn modelId="{59734727-A7FE-4ECC-BCCB-401ECABAD80C}" type="presOf" srcId="{4B26CCBF-AB5D-478A-BE13-D8443B1FD2BF}" destId="{95453EF4-D06D-4B7C-AC40-5AF987AFC088}" srcOrd="0" destOrd="0" presId="urn:microsoft.com/office/officeart/2005/8/layout/lProcess1"/>
    <dgm:cxn modelId="{6ECB742B-E7D7-427F-87F3-B4E278A5FE39}" srcId="{44B4728E-FD03-4597-BAD8-7EF8DEE71899}" destId="{2B09B39C-5626-4A93-B33C-71A02A2839C6}" srcOrd="3" destOrd="0" parTransId="{6E7C5052-0F8A-4771-811C-FA27B4B91A3C}" sibTransId="{D94E710E-DB82-44A4-AE3E-82F2EFF9E648}"/>
    <dgm:cxn modelId="{A60D5F30-7AD6-495B-BE36-12A81A4CBC0D}" srcId="{680F01BC-92E6-4FC7-A5A5-F8183A54C4EC}" destId="{15652B17-4856-4786-B9AE-6B62311D91DA}" srcOrd="1" destOrd="0" parTransId="{DD98020F-EFA3-4507-BF91-339A5032D503}" sibTransId="{718CCE87-968E-4E42-8536-BAD41B4E183D}"/>
    <dgm:cxn modelId="{9B92FE30-BE24-49C8-A3E9-8223238F9D6A}" type="presOf" srcId="{1C2614E1-8A8D-41B8-A258-EE744DE01BD2}" destId="{E1BAF576-8FD3-4D2A-AEDA-0D59F3EA69A8}" srcOrd="0" destOrd="0" presId="urn:microsoft.com/office/officeart/2005/8/layout/lProcess1"/>
    <dgm:cxn modelId="{5CC6FA3A-0121-4773-A2A7-08FE13EA0BC2}" type="presOf" srcId="{16C16C96-89A6-47F4-BD18-475E4E013C9D}" destId="{58FE8B41-B767-423C-ADD7-DD513E2233AF}" srcOrd="0" destOrd="0" presId="urn:microsoft.com/office/officeart/2005/8/layout/lProcess1"/>
    <dgm:cxn modelId="{F538343C-DACC-43DC-91B4-C20FBA513ACE}" srcId="{15652B17-4856-4786-B9AE-6B62311D91DA}" destId="{ED6E88F6-F1CE-4807-B6AD-F83611601A58}" srcOrd="3" destOrd="0" parTransId="{F388798C-2233-42C2-8654-BAC646EA7463}" sibTransId="{16912FC4-B9DC-4578-B285-899427C54B19}"/>
    <dgm:cxn modelId="{5760BA5D-8EEC-4287-BBA5-9CB59A09B2CE}" type="presOf" srcId="{44CD45B2-6B4F-454F-AB59-9E442F276255}" destId="{D175AEAA-7D88-4269-BE06-96A4FC40AECD}" srcOrd="0" destOrd="0" presId="urn:microsoft.com/office/officeart/2005/8/layout/lProcess1"/>
    <dgm:cxn modelId="{4F8CE362-46BF-46ED-A3ED-A5929D66E353}" srcId="{44B4728E-FD03-4597-BAD8-7EF8DEE71899}" destId="{19A91414-A7B3-4CB5-84EB-19EFE3AEFC53}" srcOrd="5" destOrd="0" parTransId="{9A78BCD1-3925-4204-A4A7-227D591B525D}" sibTransId="{88FC3F15-8D7C-4C53-A961-9875F496C25E}"/>
    <dgm:cxn modelId="{14E0EA62-F555-4975-B984-58EE18C68D53}" type="presOf" srcId="{5FC71B30-B056-4CDB-8083-CCBDF811C971}" destId="{92FD4B01-7BA2-4A58-9D87-3106642C7434}" srcOrd="0" destOrd="0" presId="urn:microsoft.com/office/officeart/2005/8/layout/lProcess1"/>
    <dgm:cxn modelId="{A7AE7243-591E-41E9-957C-6A8E6299C04A}" type="presOf" srcId="{44B4728E-FD03-4597-BAD8-7EF8DEE71899}" destId="{102A03F8-2C26-4192-AF8D-1CD13A54A8B1}" srcOrd="0" destOrd="0" presId="urn:microsoft.com/office/officeart/2005/8/layout/lProcess1"/>
    <dgm:cxn modelId="{03391C6B-CBC4-4BE0-B170-F2BA841A4EE6}" type="presOf" srcId="{ED6E88F6-F1CE-4807-B6AD-F83611601A58}" destId="{82A1519A-9255-4005-8839-AD00693B8FF1}" srcOrd="0" destOrd="0" presId="urn:microsoft.com/office/officeart/2005/8/layout/lProcess1"/>
    <dgm:cxn modelId="{D3E6DC4C-67AC-4430-B5A8-8F300DF9AAB9}" srcId="{15652B17-4856-4786-B9AE-6B62311D91DA}" destId="{1C2614E1-8A8D-41B8-A258-EE744DE01BD2}" srcOrd="1" destOrd="0" parTransId="{6EDC08FD-D440-4566-96EE-25D77E2AF099}" sibTransId="{04D276CD-7BF1-40EC-8569-56D7A849D691}"/>
    <dgm:cxn modelId="{9498EF6C-1941-4B57-844E-F7874790AEF9}" type="presOf" srcId="{57ADA452-EEE0-43D9-A2B0-CBAC8B23AA1A}" destId="{DB477B01-CF25-43BD-B588-09B8060123B8}" srcOrd="0" destOrd="0" presId="urn:microsoft.com/office/officeart/2005/8/layout/lProcess1"/>
    <dgm:cxn modelId="{46E5C072-B6F3-45E1-93C0-CEB18ED50D30}" type="presOf" srcId="{16912FC4-B9DC-4578-B285-899427C54B19}" destId="{B754BCAC-BCD7-46BF-B592-93621CFD5864}" srcOrd="0" destOrd="0" presId="urn:microsoft.com/office/officeart/2005/8/layout/lProcess1"/>
    <dgm:cxn modelId="{ABB90C75-E281-4585-9AD1-AC4312BAA843}" srcId="{44B4728E-FD03-4597-BAD8-7EF8DEE71899}" destId="{53290757-5EF8-4D45-8917-57A4670DB525}" srcOrd="4" destOrd="0" parTransId="{18A67C79-935F-4A11-9417-6E1790804639}" sibTransId="{98DC82A8-313C-4DE5-A791-649595606B6F}"/>
    <dgm:cxn modelId="{4F378B75-98B9-49F4-9B42-180F3798BEC0}" srcId="{15652B17-4856-4786-B9AE-6B62311D91DA}" destId="{3CF80A17-D829-475D-9D00-C5AC79D9B335}" srcOrd="0" destOrd="0" parTransId="{44CD45B2-6B4F-454F-AB59-9E442F276255}" sibTransId="{BCEF746E-3B6A-4FC1-A260-6FB8B90B7394}"/>
    <dgm:cxn modelId="{3C48EC76-7770-4DE4-83BC-8A5AADE5D6EB}" type="presOf" srcId="{BCEF746E-3B6A-4FC1-A260-6FB8B90B7394}" destId="{1A15D6B3-3318-4117-937B-FED28E54E069}" srcOrd="0" destOrd="0" presId="urn:microsoft.com/office/officeart/2005/8/layout/lProcess1"/>
    <dgm:cxn modelId="{B735195A-E0F9-4CB5-B098-B599F6619F9E}" srcId="{15652B17-4856-4786-B9AE-6B62311D91DA}" destId="{57ADA452-EEE0-43D9-A2B0-CBAC8B23AA1A}" srcOrd="5" destOrd="0" parTransId="{3EF1A9F8-ECCC-46B8-A736-1B0681D898B4}" sibTransId="{4BEC6236-008C-4BCB-9BC6-85C1CC2A387E}"/>
    <dgm:cxn modelId="{E2323A93-66D7-4D27-988C-1C5650CA60C5}" srcId="{680F01BC-92E6-4FC7-A5A5-F8183A54C4EC}" destId="{44B4728E-FD03-4597-BAD8-7EF8DEE71899}" srcOrd="0" destOrd="0" parTransId="{23D7E226-B742-4C6B-8F6D-934E323C2D2E}" sibTransId="{2151DF23-5C99-4A9A-852E-7E1E2F619C65}"/>
    <dgm:cxn modelId="{D5444E97-625F-4D91-8C86-D8119500CF21}" type="presOf" srcId="{D94E710E-DB82-44A4-AE3E-82F2EFF9E648}" destId="{80165EA9-7B15-44D3-9E0E-FE1724CBC1B7}" srcOrd="0" destOrd="0" presId="urn:microsoft.com/office/officeart/2005/8/layout/lProcess1"/>
    <dgm:cxn modelId="{E14A1A98-CB0C-4E46-8B50-94A9A6720EFA}" type="presOf" srcId="{0234D091-E8C3-498C-A8AE-64153EE0B07D}" destId="{F4837334-98A8-456F-9697-1B0B9A4D3183}" srcOrd="0" destOrd="0" presId="urn:microsoft.com/office/officeart/2005/8/layout/lProcess1"/>
    <dgm:cxn modelId="{B5B908AC-27C1-4171-9616-1EF542D71F32}" type="presOf" srcId="{A4C0203C-83F5-4E93-BEBE-62BE1196F2CD}" destId="{23E0CF53-B08A-469B-A6B3-ACADB0CA256E}" srcOrd="0" destOrd="0" presId="urn:microsoft.com/office/officeart/2005/8/layout/lProcess1"/>
    <dgm:cxn modelId="{8D70BDB1-78DA-49B6-A4A0-F419760DEA66}" srcId="{44B4728E-FD03-4597-BAD8-7EF8DEE71899}" destId="{A4C0203C-83F5-4E93-BEBE-62BE1196F2CD}" srcOrd="2" destOrd="0" parTransId="{AF5EC170-2C17-4935-95D8-44174A8C1D02}" sibTransId="{065181E7-7E9B-4335-896A-0BE62504E119}"/>
    <dgm:cxn modelId="{DF771BB4-B472-429D-B5D4-5A05557CAAC5}" type="presOf" srcId="{DCF66C62-BA56-4F06-9E09-3E9ABC2EE635}" destId="{B17855B5-AC66-4DF6-A9D8-81CC23769806}" srcOrd="0" destOrd="0" presId="urn:microsoft.com/office/officeart/2005/8/layout/lProcess1"/>
    <dgm:cxn modelId="{8424E2C1-5DDE-49FA-AE3A-D35AFA230556}" type="presOf" srcId="{3CF80A17-D829-475D-9D00-C5AC79D9B335}" destId="{15437C9E-690C-4A53-ACAE-B6F17AA9F813}" srcOrd="0" destOrd="0" presId="urn:microsoft.com/office/officeart/2005/8/layout/lProcess1"/>
    <dgm:cxn modelId="{B0B159D3-8BC3-496A-8437-ABDE00C9499A}" type="presOf" srcId="{2B09B39C-5626-4A93-B33C-71A02A2839C6}" destId="{6B1D4349-9CB8-4E8D-A8D1-149A138D27ED}" srcOrd="0" destOrd="0" presId="urn:microsoft.com/office/officeart/2005/8/layout/lProcess1"/>
    <dgm:cxn modelId="{D2DDADD6-65F5-4E89-83EA-C0182204DBF3}" type="presOf" srcId="{15652B17-4856-4786-B9AE-6B62311D91DA}" destId="{C6930EA0-9335-440B-AEB5-9FBD0BB7E0BA}" srcOrd="0" destOrd="0" presId="urn:microsoft.com/office/officeart/2005/8/layout/lProcess1"/>
    <dgm:cxn modelId="{CA728AD8-7FAF-4CA9-9356-6AFD142EFC3B}" srcId="{15652B17-4856-4786-B9AE-6B62311D91DA}" destId="{D6BFEF53-A731-4D3A-910E-458A88694CD2}" srcOrd="2" destOrd="0" parTransId="{123A05E6-7E44-44E1-B2F1-F3F320E49A8A}" sibTransId="{6468C0F5-5790-430A-AA4E-C43835BEC68F}"/>
    <dgm:cxn modelId="{E7DD00EA-E23B-4E4A-A0EB-CB6498AF5392}" type="presOf" srcId="{53290757-5EF8-4D45-8917-57A4670DB525}" destId="{516DC2B1-F844-42DC-9A27-3883A14A8FAA}" srcOrd="0" destOrd="0" presId="urn:microsoft.com/office/officeart/2005/8/layout/lProcess1"/>
    <dgm:cxn modelId="{83894CEA-98D5-408F-8AC6-FB5E4829F4F8}" type="presOf" srcId="{065181E7-7E9B-4335-896A-0BE62504E119}" destId="{C7F3580F-C7DF-46C2-BE6D-B8A50BFB8451}" srcOrd="0" destOrd="0" presId="urn:microsoft.com/office/officeart/2005/8/layout/lProcess1"/>
    <dgm:cxn modelId="{64FC4DEA-80E9-4059-9CD3-7211B2DF0BCD}" type="presOf" srcId="{7F857F47-BFD9-4A8D-AF40-001098113672}" destId="{67CF23CF-D8CE-4954-852D-2EFE90C8D788}" srcOrd="0" destOrd="0" presId="urn:microsoft.com/office/officeart/2005/8/layout/lProcess1"/>
    <dgm:cxn modelId="{DA5883EA-903F-4E91-912A-470E375D2AB5}" srcId="{44B4728E-FD03-4597-BAD8-7EF8DEE71899}" destId="{4B26CCBF-AB5D-478A-BE13-D8443B1FD2BF}" srcOrd="1" destOrd="0" parTransId="{5FBF0481-5DCF-453B-B5AC-D48E00A019D7}" sibTransId="{33E2F2E6-3FC7-4779-B765-5814EA383A5F}"/>
    <dgm:cxn modelId="{FB58F9F2-C5BF-44C2-BFF5-CB134F0F6820}" type="presOf" srcId="{6468C0F5-5790-430A-AA4E-C43835BEC68F}" destId="{E07FC13C-0CAC-4967-827A-678AF00AE944}" srcOrd="0" destOrd="0" presId="urn:microsoft.com/office/officeart/2005/8/layout/lProcess1"/>
    <dgm:cxn modelId="{219584FB-644B-4438-B5FB-7EA642497A94}" type="presOf" srcId="{D6BFEF53-A731-4D3A-910E-458A88694CD2}" destId="{789A692D-AD41-4114-940E-6AB446853E88}" srcOrd="0" destOrd="0" presId="urn:microsoft.com/office/officeart/2005/8/layout/lProcess1"/>
    <dgm:cxn modelId="{4DC344FC-3463-42C3-AB21-92EE38A4049F}" type="presOf" srcId="{98DC82A8-313C-4DE5-A791-649595606B6F}" destId="{D054721D-58DC-4887-A096-E87F34C3A9E4}" srcOrd="0" destOrd="0" presId="urn:microsoft.com/office/officeart/2005/8/layout/lProcess1"/>
    <dgm:cxn modelId="{8072D8E7-F027-4B53-BC25-813B4834842F}" type="presParOf" srcId="{14761437-85BB-4103-8367-7AD39FCA87FA}" destId="{41B861C9-9BDC-4602-843F-54A511B755D1}" srcOrd="0" destOrd="0" presId="urn:microsoft.com/office/officeart/2005/8/layout/lProcess1"/>
    <dgm:cxn modelId="{4E5C8B9A-9719-400E-9C9E-F0B3D2071B24}" type="presParOf" srcId="{41B861C9-9BDC-4602-843F-54A511B755D1}" destId="{102A03F8-2C26-4192-AF8D-1CD13A54A8B1}" srcOrd="0" destOrd="0" presId="urn:microsoft.com/office/officeart/2005/8/layout/lProcess1"/>
    <dgm:cxn modelId="{5B9BB1C4-A8D8-48E4-8AC2-3750EFB824E2}" type="presParOf" srcId="{41B861C9-9BDC-4602-843F-54A511B755D1}" destId="{58FE8B41-B767-423C-ADD7-DD513E2233AF}" srcOrd="1" destOrd="0" presId="urn:microsoft.com/office/officeart/2005/8/layout/lProcess1"/>
    <dgm:cxn modelId="{70C73E5B-D012-42AD-9153-B18426E9339B}" type="presParOf" srcId="{41B861C9-9BDC-4602-843F-54A511B755D1}" destId="{B17855B5-AC66-4DF6-A9D8-81CC23769806}" srcOrd="2" destOrd="0" presId="urn:microsoft.com/office/officeart/2005/8/layout/lProcess1"/>
    <dgm:cxn modelId="{FA76C8A5-A9CA-4462-B6E8-C2200EB9065F}" type="presParOf" srcId="{41B861C9-9BDC-4602-843F-54A511B755D1}" destId="{92FD4B01-7BA2-4A58-9D87-3106642C7434}" srcOrd="3" destOrd="0" presId="urn:microsoft.com/office/officeart/2005/8/layout/lProcess1"/>
    <dgm:cxn modelId="{11C6353E-8CCA-44AA-BD52-A3E79AC9B114}" type="presParOf" srcId="{41B861C9-9BDC-4602-843F-54A511B755D1}" destId="{95453EF4-D06D-4B7C-AC40-5AF987AFC088}" srcOrd="4" destOrd="0" presId="urn:microsoft.com/office/officeart/2005/8/layout/lProcess1"/>
    <dgm:cxn modelId="{F305A6C9-2704-4935-A9DD-DEE994A9CEEE}" type="presParOf" srcId="{41B861C9-9BDC-4602-843F-54A511B755D1}" destId="{0113CB10-5F3D-40B1-8CBB-999C30FBE8A7}" srcOrd="5" destOrd="0" presId="urn:microsoft.com/office/officeart/2005/8/layout/lProcess1"/>
    <dgm:cxn modelId="{5CE11750-C8C5-42BA-A84C-4574F216E2F0}" type="presParOf" srcId="{41B861C9-9BDC-4602-843F-54A511B755D1}" destId="{23E0CF53-B08A-469B-A6B3-ACADB0CA256E}" srcOrd="6" destOrd="0" presId="urn:microsoft.com/office/officeart/2005/8/layout/lProcess1"/>
    <dgm:cxn modelId="{FBC079BA-A909-4CC2-AD32-B9021C25414D}" type="presParOf" srcId="{41B861C9-9BDC-4602-843F-54A511B755D1}" destId="{C7F3580F-C7DF-46C2-BE6D-B8A50BFB8451}" srcOrd="7" destOrd="0" presId="urn:microsoft.com/office/officeart/2005/8/layout/lProcess1"/>
    <dgm:cxn modelId="{DB86B2E1-6C83-4032-8A13-C5DBAF1A3F42}" type="presParOf" srcId="{41B861C9-9BDC-4602-843F-54A511B755D1}" destId="{6B1D4349-9CB8-4E8D-A8D1-149A138D27ED}" srcOrd="8" destOrd="0" presId="urn:microsoft.com/office/officeart/2005/8/layout/lProcess1"/>
    <dgm:cxn modelId="{D14D9433-E603-49E3-A14D-0826E14636E2}" type="presParOf" srcId="{41B861C9-9BDC-4602-843F-54A511B755D1}" destId="{80165EA9-7B15-44D3-9E0E-FE1724CBC1B7}" srcOrd="9" destOrd="0" presId="urn:microsoft.com/office/officeart/2005/8/layout/lProcess1"/>
    <dgm:cxn modelId="{34008E4B-157D-4684-AE50-4AE0BC31FC82}" type="presParOf" srcId="{41B861C9-9BDC-4602-843F-54A511B755D1}" destId="{516DC2B1-F844-42DC-9A27-3883A14A8FAA}" srcOrd="10" destOrd="0" presId="urn:microsoft.com/office/officeart/2005/8/layout/lProcess1"/>
    <dgm:cxn modelId="{B486ACD0-758A-4BA8-8B62-2FD87325FCDF}" type="presParOf" srcId="{41B861C9-9BDC-4602-843F-54A511B755D1}" destId="{D054721D-58DC-4887-A096-E87F34C3A9E4}" srcOrd="11" destOrd="0" presId="urn:microsoft.com/office/officeart/2005/8/layout/lProcess1"/>
    <dgm:cxn modelId="{C70F5792-6B5A-4F98-A0DC-FC495534778A}" type="presParOf" srcId="{41B861C9-9BDC-4602-843F-54A511B755D1}" destId="{265209AB-A1C0-450F-A19A-E2574A967B8C}" srcOrd="12" destOrd="0" presId="urn:microsoft.com/office/officeart/2005/8/layout/lProcess1"/>
    <dgm:cxn modelId="{502695B7-61F0-4A26-A839-DDEEAD4C3E0A}" type="presParOf" srcId="{14761437-85BB-4103-8367-7AD39FCA87FA}" destId="{393F08BE-1674-481E-938F-EE72AF57DF6A}" srcOrd="1" destOrd="0" presId="urn:microsoft.com/office/officeart/2005/8/layout/lProcess1"/>
    <dgm:cxn modelId="{62432115-5A17-4BC0-92BE-63B5AFE923FF}" type="presParOf" srcId="{14761437-85BB-4103-8367-7AD39FCA87FA}" destId="{EA7EBF95-FE0D-40C5-9962-93BF5DC7707F}" srcOrd="2" destOrd="0" presId="urn:microsoft.com/office/officeart/2005/8/layout/lProcess1"/>
    <dgm:cxn modelId="{DC1746E1-51D8-4616-AE3C-8A100C863C18}" type="presParOf" srcId="{EA7EBF95-FE0D-40C5-9962-93BF5DC7707F}" destId="{C6930EA0-9335-440B-AEB5-9FBD0BB7E0BA}" srcOrd="0" destOrd="0" presId="urn:microsoft.com/office/officeart/2005/8/layout/lProcess1"/>
    <dgm:cxn modelId="{2BC42A2E-3C29-4E57-A3AD-B51C6E2422D8}" type="presParOf" srcId="{EA7EBF95-FE0D-40C5-9962-93BF5DC7707F}" destId="{D175AEAA-7D88-4269-BE06-96A4FC40AECD}" srcOrd="1" destOrd="0" presId="urn:microsoft.com/office/officeart/2005/8/layout/lProcess1"/>
    <dgm:cxn modelId="{724E084C-20FD-46FD-86CA-9C55E20C5856}" type="presParOf" srcId="{EA7EBF95-FE0D-40C5-9962-93BF5DC7707F}" destId="{15437C9E-690C-4A53-ACAE-B6F17AA9F813}" srcOrd="2" destOrd="0" presId="urn:microsoft.com/office/officeart/2005/8/layout/lProcess1"/>
    <dgm:cxn modelId="{977B9642-3E17-4A88-9688-B4099D489052}" type="presParOf" srcId="{EA7EBF95-FE0D-40C5-9962-93BF5DC7707F}" destId="{1A15D6B3-3318-4117-937B-FED28E54E069}" srcOrd="3" destOrd="0" presId="urn:microsoft.com/office/officeart/2005/8/layout/lProcess1"/>
    <dgm:cxn modelId="{58D79E68-B0C4-48ED-A76E-E6B9C9DDF240}" type="presParOf" srcId="{EA7EBF95-FE0D-40C5-9962-93BF5DC7707F}" destId="{E1BAF576-8FD3-4D2A-AEDA-0D59F3EA69A8}" srcOrd="4" destOrd="0" presId="urn:microsoft.com/office/officeart/2005/8/layout/lProcess1"/>
    <dgm:cxn modelId="{6B4AE134-3156-46E4-8364-C344639D705F}" type="presParOf" srcId="{EA7EBF95-FE0D-40C5-9962-93BF5DC7707F}" destId="{2A461262-E95A-4352-B462-00CAB8CAAC93}" srcOrd="5" destOrd="0" presId="urn:microsoft.com/office/officeart/2005/8/layout/lProcess1"/>
    <dgm:cxn modelId="{2D278A16-07E2-4EFC-9A76-CBA1F0D5149E}" type="presParOf" srcId="{EA7EBF95-FE0D-40C5-9962-93BF5DC7707F}" destId="{789A692D-AD41-4114-940E-6AB446853E88}" srcOrd="6" destOrd="0" presId="urn:microsoft.com/office/officeart/2005/8/layout/lProcess1"/>
    <dgm:cxn modelId="{A1D5AF67-FD74-4DAB-91F2-ACDCA1A1539E}" type="presParOf" srcId="{EA7EBF95-FE0D-40C5-9962-93BF5DC7707F}" destId="{E07FC13C-0CAC-4967-827A-678AF00AE944}" srcOrd="7" destOrd="0" presId="urn:microsoft.com/office/officeart/2005/8/layout/lProcess1"/>
    <dgm:cxn modelId="{14883321-0B61-481D-9CA8-FDCE0C2C551A}" type="presParOf" srcId="{EA7EBF95-FE0D-40C5-9962-93BF5DC7707F}" destId="{82A1519A-9255-4005-8839-AD00693B8FF1}" srcOrd="8" destOrd="0" presId="urn:microsoft.com/office/officeart/2005/8/layout/lProcess1"/>
    <dgm:cxn modelId="{F20D1ABC-B616-45F8-8743-F411F055EF6A}" type="presParOf" srcId="{EA7EBF95-FE0D-40C5-9962-93BF5DC7707F}" destId="{B754BCAC-BCD7-46BF-B592-93621CFD5864}" srcOrd="9" destOrd="0" presId="urn:microsoft.com/office/officeart/2005/8/layout/lProcess1"/>
    <dgm:cxn modelId="{B010F088-C51F-431C-88BE-D370C0DF8AB8}" type="presParOf" srcId="{EA7EBF95-FE0D-40C5-9962-93BF5DC7707F}" destId="{67CF23CF-D8CE-4954-852D-2EFE90C8D788}" srcOrd="10" destOrd="0" presId="urn:microsoft.com/office/officeart/2005/8/layout/lProcess1"/>
    <dgm:cxn modelId="{14AE6144-41F3-4B7D-8892-BAFF99A01F18}" type="presParOf" srcId="{EA7EBF95-FE0D-40C5-9962-93BF5DC7707F}" destId="{F4837334-98A8-456F-9697-1B0B9A4D3183}" srcOrd="11" destOrd="0" presId="urn:microsoft.com/office/officeart/2005/8/layout/lProcess1"/>
    <dgm:cxn modelId="{1D6E5B0F-8AB7-4E96-A2AB-DA18BA432471}" type="presParOf" srcId="{EA7EBF95-FE0D-40C5-9962-93BF5DC7707F}" destId="{DB477B01-CF25-43BD-B588-09B8060123B8}" srcOrd="12" destOrd="0" presId="urn:microsoft.com/office/officeart/2005/8/layout/l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DE1B35B-EFA8-4150-8F6F-F30D3F644F1D}" type="doc">
      <dgm:prSet loTypeId="urn:microsoft.com/office/officeart/2005/8/layout/hProcess9" loCatId="process" qsTypeId="urn:microsoft.com/office/officeart/2005/8/quickstyle/simple1" qsCatId="simple" csTypeId="urn:microsoft.com/office/officeart/2005/8/colors/colorful1" csCatId="colorful" phldr="1"/>
      <dgm:spPr/>
      <dgm:t>
        <a:bodyPr/>
        <a:lstStyle/>
        <a:p>
          <a:endParaRPr lang="en-US"/>
        </a:p>
      </dgm:t>
    </dgm:pt>
    <dgm:pt modelId="{E569E1B1-8238-4DBA-BE81-62E6C28BFEF6}">
      <dgm:prSet custT="1"/>
      <dgm:spPr/>
      <dgm:t>
        <a:bodyPr/>
        <a:lstStyle/>
        <a:p>
          <a:r>
            <a:rPr lang="en-US" sz="2000" b="1" dirty="0"/>
            <a:t>Extending homestead benefits from the EMP to non-contiguous ag parcels</a:t>
          </a:r>
        </a:p>
      </dgm:t>
    </dgm:pt>
    <dgm:pt modelId="{DA741568-6BD8-4583-BDDA-D04698D8A5AA}" type="parTrans" cxnId="{C5C28280-EBB2-4724-BFAE-EA418058B2AD}">
      <dgm:prSet/>
      <dgm:spPr/>
      <dgm:t>
        <a:bodyPr/>
        <a:lstStyle/>
        <a:p>
          <a:endParaRPr lang="en-US"/>
        </a:p>
      </dgm:t>
    </dgm:pt>
    <dgm:pt modelId="{E8807E79-AE06-45C1-B034-38F96FA21C65}" type="sibTrans" cxnId="{C5C28280-EBB2-4724-BFAE-EA418058B2AD}">
      <dgm:prSet/>
      <dgm:spPr/>
      <dgm:t>
        <a:bodyPr/>
        <a:lstStyle/>
        <a:p>
          <a:endParaRPr lang="en-US"/>
        </a:p>
      </dgm:t>
    </dgm:pt>
    <dgm:pt modelId="{200002E7-527E-4321-9396-ABF0E25DA90A}">
      <dgm:prSet custT="1"/>
      <dgm:spPr/>
      <dgm:t>
        <a:bodyPr/>
        <a:lstStyle/>
        <a:p>
          <a:r>
            <a:rPr lang="en-US" sz="2400" b="1" dirty="0"/>
            <a:t>Ownership is important!</a:t>
          </a:r>
        </a:p>
      </dgm:t>
    </dgm:pt>
    <dgm:pt modelId="{FBFE3D2A-399D-4A18-A5BF-771F6D6C16D2}" type="parTrans" cxnId="{85AA6EAB-9EF3-4FEF-81E6-7A47DAB3885D}">
      <dgm:prSet/>
      <dgm:spPr/>
      <dgm:t>
        <a:bodyPr/>
        <a:lstStyle/>
        <a:p>
          <a:endParaRPr lang="en-US"/>
        </a:p>
      </dgm:t>
    </dgm:pt>
    <dgm:pt modelId="{6528E78E-30C7-483D-8D85-45D2105CA3F8}" type="sibTrans" cxnId="{85AA6EAB-9EF3-4FEF-81E6-7A47DAB3885D}">
      <dgm:prSet/>
      <dgm:spPr/>
      <dgm:t>
        <a:bodyPr/>
        <a:lstStyle/>
        <a:p>
          <a:endParaRPr lang="en-US"/>
        </a:p>
      </dgm:t>
    </dgm:pt>
    <dgm:pt modelId="{1F430C5B-44B9-4C9E-967B-01E416E7262E}">
      <dgm:prSet custT="1"/>
      <dgm:spPr/>
      <dgm:t>
        <a:bodyPr/>
        <a:lstStyle/>
        <a:p>
          <a:r>
            <a:rPr lang="en-US" sz="2000" b="1" dirty="0"/>
            <a:t>Cannot link EMP to parcels with different ownership*</a:t>
          </a:r>
        </a:p>
      </dgm:t>
    </dgm:pt>
    <dgm:pt modelId="{BE85EAF5-7FE4-486E-90E4-BEB901EFE706}" type="parTrans" cxnId="{0D1CA486-00EF-4998-8E47-8F78721D8D04}">
      <dgm:prSet/>
      <dgm:spPr/>
      <dgm:t>
        <a:bodyPr/>
        <a:lstStyle/>
        <a:p>
          <a:endParaRPr lang="en-US"/>
        </a:p>
      </dgm:t>
    </dgm:pt>
    <dgm:pt modelId="{57040BD9-99E1-406E-AC81-4127DA3D7665}" type="sibTrans" cxnId="{0D1CA486-00EF-4998-8E47-8F78721D8D04}">
      <dgm:prSet/>
      <dgm:spPr/>
      <dgm:t>
        <a:bodyPr/>
        <a:lstStyle/>
        <a:p>
          <a:endParaRPr lang="en-US"/>
        </a:p>
      </dgm:t>
    </dgm:pt>
    <dgm:pt modelId="{11846B3C-C02A-4D52-A89D-CE310679DDA5}">
      <dgm:prSet custT="1"/>
      <dgm:spPr/>
      <dgm:t>
        <a:bodyPr/>
        <a:lstStyle/>
        <a:p>
          <a:r>
            <a:rPr lang="en-US" sz="2000" b="1" dirty="0"/>
            <a:t>Must qualify for the agricultural classification before linking</a:t>
          </a:r>
        </a:p>
      </dgm:t>
    </dgm:pt>
    <dgm:pt modelId="{58312D10-F5BB-4286-9F35-6437C5DE6FD5}" type="parTrans" cxnId="{8B146312-2B88-4B9A-8D45-389E943D0A5A}">
      <dgm:prSet/>
      <dgm:spPr/>
      <dgm:t>
        <a:bodyPr/>
        <a:lstStyle/>
        <a:p>
          <a:endParaRPr lang="en-US"/>
        </a:p>
      </dgm:t>
    </dgm:pt>
    <dgm:pt modelId="{52B79CE8-C3FE-4C80-BD18-A175981ABA22}" type="sibTrans" cxnId="{8B146312-2B88-4B9A-8D45-389E943D0A5A}">
      <dgm:prSet/>
      <dgm:spPr/>
      <dgm:t>
        <a:bodyPr/>
        <a:lstStyle/>
        <a:p>
          <a:endParaRPr lang="en-US"/>
        </a:p>
      </dgm:t>
    </dgm:pt>
    <dgm:pt modelId="{2C7555C4-BE04-4D01-BC5E-2E5E33ABE155}" type="pres">
      <dgm:prSet presAssocID="{1DE1B35B-EFA8-4150-8F6F-F30D3F644F1D}" presName="CompostProcess" presStyleCnt="0">
        <dgm:presLayoutVars>
          <dgm:dir/>
          <dgm:resizeHandles val="exact"/>
        </dgm:presLayoutVars>
      </dgm:prSet>
      <dgm:spPr/>
    </dgm:pt>
    <dgm:pt modelId="{7B4E72CC-9621-4D1B-8E98-C7F1C971DACB}" type="pres">
      <dgm:prSet presAssocID="{1DE1B35B-EFA8-4150-8F6F-F30D3F644F1D}" presName="arrow" presStyleLbl="bgShp" presStyleIdx="0" presStyleCnt="1"/>
      <dgm:spPr/>
    </dgm:pt>
    <dgm:pt modelId="{C047C962-34A7-470F-ABBB-67C6045B4332}" type="pres">
      <dgm:prSet presAssocID="{1DE1B35B-EFA8-4150-8F6F-F30D3F644F1D}" presName="linearProcess" presStyleCnt="0"/>
      <dgm:spPr/>
    </dgm:pt>
    <dgm:pt modelId="{9D711737-E3B1-4036-A383-A5DF8B222457}" type="pres">
      <dgm:prSet presAssocID="{E569E1B1-8238-4DBA-BE81-62E6C28BFEF6}" presName="textNode" presStyleLbl="node1" presStyleIdx="0" presStyleCnt="4" custScaleX="128961">
        <dgm:presLayoutVars>
          <dgm:bulletEnabled val="1"/>
        </dgm:presLayoutVars>
      </dgm:prSet>
      <dgm:spPr/>
    </dgm:pt>
    <dgm:pt modelId="{AD31BB6E-5B75-4EBC-86E0-F1849979F535}" type="pres">
      <dgm:prSet presAssocID="{E8807E79-AE06-45C1-B034-38F96FA21C65}" presName="sibTrans" presStyleCnt="0"/>
      <dgm:spPr/>
    </dgm:pt>
    <dgm:pt modelId="{A0DE340B-3416-4A8C-A8EC-06C0F356FE50}" type="pres">
      <dgm:prSet presAssocID="{11846B3C-C02A-4D52-A89D-CE310679DDA5}" presName="textNode" presStyleLbl="node1" presStyleIdx="1" presStyleCnt="4" custScaleX="112458">
        <dgm:presLayoutVars>
          <dgm:bulletEnabled val="1"/>
        </dgm:presLayoutVars>
      </dgm:prSet>
      <dgm:spPr/>
    </dgm:pt>
    <dgm:pt modelId="{34BF80CA-56DC-4628-B9CE-C507C63A0DE5}" type="pres">
      <dgm:prSet presAssocID="{52B79CE8-C3FE-4C80-BD18-A175981ABA22}" presName="sibTrans" presStyleCnt="0"/>
      <dgm:spPr/>
    </dgm:pt>
    <dgm:pt modelId="{CE6B7664-D4E2-40DB-B964-45676377F8D3}" type="pres">
      <dgm:prSet presAssocID="{200002E7-527E-4321-9396-ABF0E25DA90A}" presName="textNode" presStyleLbl="node1" presStyleIdx="2" presStyleCnt="4" custScaleX="112458">
        <dgm:presLayoutVars>
          <dgm:bulletEnabled val="1"/>
        </dgm:presLayoutVars>
      </dgm:prSet>
      <dgm:spPr/>
    </dgm:pt>
    <dgm:pt modelId="{217642C4-2F7A-4E28-B70D-074BCF1D81F8}" type="pres">
      <dgm:prSet presAssocID="{6528E78E-30C7-483D-8D85-45D2105CA3F8}" presName="sibTrans" presStyleCnt="0"/>
      <dgm:spPr/>
    </dgm:pt>
    <dgm:pt modelId="{3AD1756A-0A43-49C5-BAB9-4C8E7D5BD842}" type="pres">
      <dgm:prSet presAssocID="{1F430C5B-44B9-4C9E-967B-01E416E7262E}" presName="textNode" presStyleLbl="node1" presStyleIdx="3" presStyleCnt="4" custScaleX="112458">
        <dgm:presLayoutVars>
          <dgm:bulletEnabled val="1"/>
        </dgm:presLayoutVars>
      </dgm:prSet>
      <dgm:spPr/>
    </dgm:pt>
  </dgm:ptLst>
  <dgm:cxnLst>
    <dgm:cxn modelId="{50815606-A25B-4A10-BF7D-F27E322C95CB}" type="presOf" srcId="{1F430C5B-44B9-4C9E-967B-01E416E7262E}" destId="{3AD1756A-0A43-49C5-BAB9-4C8E7D5BD842}" srcOrd="0" destOrd="0" presId="urn:microsoft.com/office/officeart/2005/8/layout/hProcess9"/>
    <dgm:cxn modelId="{8B146312-2B88-4B9A-8D45-389E943D0A5A}" srcId="{1DE1B35B-EFA8-4150-8F6F-F30D3F644F1D}" destId="{11846B3C-C02A-4D52-A89D-CE310679DDA5}" srcOrd="1" destOrd="0" parTransId="{58312D10-F5BB-4286-9F35-6437C5DE6FD5}" sibTransId="{52B79CE8-C3FE-4C80-BD18-A175981ABA22}"/>
    <dgm:cxn modelId="{EEEBB719-9532-4C6D-929C-D8F13B08056E}" type="presOf" srcId="{E569E1B1-8238-4DBA-BE81-62E6C28BFEF6}" destId="{9D711737-E3B1-4036-A383-A5DF8B222457}" srcOrd="0" destOrd="0" presId="urn:microsoft.com/office/officeart/2005/8/layout/hProcess9"/>
    <dgm:cxn modelId="{9DFF8E3A-DD79-4AA5-BB6A-F0427A9C9BDE}" type="presOf" srcId="{11846B3C-C02A-4D52-A89D-CE310679DDA5}" destId="{A0DE340B-3416-4A8C-A8EC-06C0F356FE50}" srcOrd="0" destOrd="0" presId="urn:microsoft.com/office/officeart/2005/8/layout/hProcess9"/>
    <dgm:cxn modelId="{C5C28280-EBB2-4724-BFAE-EA418058B2AD}" srcId="{1DE1B35B-EFA8-4150-8F6F-F30D3F644F1D}" destId="{E569E1B1-8238-4DBA-BE81-62E6C28BFEF6}" srcOrd="0" destOrd="0" parTransId="{DA741568-6BD8-4583-BDDA-D04698D8A5AA}" sibTransId="{E8807E79-AE06-45C1-B034-38F96FA21C65}"/>
    <dgm:cxn modelId="{CE343586-58D0-4161-9897-C84D43FE0F75}" type="presOf" srcId="{1DE1B35B-EFA8-4150-8F6F-F30D3F644F1D}" destId="{2C7555C4-BE04-4D01-BC5E-2E5E33ABE155}" srcOrd="0" destOrd="0" presId="urn:microsoft.com/office/officeart/2005/8/layout/hProcess9"/>
    <dgm:cxn modelId="{0D1CA486-00EF-4998-8E47-8F78721D8D04}" srcId="{1DE1B35B-EFA8-4150-8F6F-F30D3F644F1D}" destId="{1F430C5B-44B9-4C9E-967B-01E416E7262E}" srcOrd="3" destOrd="0" parTransId="{BE85EAF5-7FE4-486E-90E4-BEB901EFE706}" sibTransId="{57040BD9-99E1-406E-AC81-4127DA3D7665}"/>
    <dgm:cxn modelId="{85AA6EAB-9EF3-4FEF-81E6-7A47DAB3885D}" srcId="{1DE1B35B-EFA8-4150-8F6F-F30D3F644F1D}" destId="{200002E7-527E-4321-9396-ABF0E25DA90A}" srcOrd="2" destOrd="0" parTransId="{FBFE3D2A-399D-4A18-A5BF-771F6D6C16D2}" sibTransId="{6528E78E-30C7-483D-8D85-45D2105CA3F8}"/>
    <dgm:cxn modelId="{CEDE58ED-6F7D-490D-B171-AD6F2C9869EE}" type="presOf" srcId="{200002E7-527E-4321-9396-ABF0E25DA90A}" destId="{CE6B7664-D4E2-40DB-B964-45676377F8D3}" srcOrd="0" destOrd="0" presId="urn:microsoft.com/office/officeart/2005/8/layout/hProcess9"/>
    <dgm:cxn modelId="{939E5032-59DE-4868-8B41-67124F0CC575}" type="presParOf" srcId="{2C7555C4-BE04-4D01-BC5E-2E5E33ABE155}" destId="{7B4E72CC-9621-4D1B-8E98-C7F1C971DACB}" srcOrd="0" destOrd="0" presId="urn:microsoft.com/office/officeart/2005/8/layout/hProcess9"/>
    <dgm:cxn modelId="{36441254-ED41-412E-8AA2-32092B99935B}" type="presParOf" srcId="{2C7555C4-BE04-4D01-BC5E-2E5E33ABE155}" destId="{C047C962-34A7-470F-ABBB-67C6045B4332}" srcOrd="1" destOrd="0" presId="urn:microsoft.com/office/officeart/2005/8/layout/hProcess9"/>
    <dgm:cxn modelId="{5151ABD5-A07E-4FE8-94EB-0728AC4E7672}" type="presParOf" srcId="{C047C962-34A7-470F-ABBB-67C6045B4332}" destId="{9D711737-E3B1-4036-A383-A5DF8B222457}" srcOrd="0" destOrd="0" presId="urn:microsoft.com/office/officeart/2005/8/layout/hProcess9"/>
    <dgm:cxn modelId="{9596AC55-B9EA-431F-A9E8-20E8868457B1}" type="presParOf" srcId="{C047C962-34A7-470F-ABBB-67C6045B4332}" destId="{AD31BB6E-5B75-4EBC-86E0-F1849979F535}" srcOrd="1" destOrd="0" presId="urn:microsoft.com/office/officeart/2005/8/layout/hProcess9"/>
    <dgm:cxn modelId="{634CB7C4-71AB-451B-90FD-71AEC81F81B9}" type="presParOf" srcId="{C047C962-34A7-470F-ABBB-67C6045B4332}" destId="{A0DE340B-3416-4A8C-A8EC-06C0F356FE50}" srcOrd="2" destOrd="0" presId="urn:microsoft.com/office/officeart/2005/8/layout/hProcess9"/>
    <dgm:cxn modelId="{C2E96E13-075D-44FE-B314-FA90F442DA5D}" type="presParOf" srcId="{C047C962-34A7-470F-ABBB-67C6045B4332}" destId="{34BF80CA-56DC-4628-B9CE-C507C63A0DE5}" srcOrd="3" destOrd="0" presId="urn:microsoft.com/office/officeart/2005/8/layout/hProcess9"/>
    <dgm:cxn modelId="{D6EEE19A-F241-4EE5-8831-8E3221C4DF35}" type="presParOf" srcId="{C047C962-34A7-470F-ABBB-67C6045B4332}" destId="{CE6B7664-D4E2-40DB-B964-45676377F8D3}" srcOrd="4" destOrd="0" presId="urn:microsoft.com/office/officeart/2005/8/layout/hProcess9"/>
    <dgm:cxn modelId="{C39AB7B1-2A71-47B9-AAEC-DCC51B17E84E}" type="presParOf" srcId="{C047C962-34A7-470F-ABBB-67C6045B4332}" destId="{217642C4-2F7A-4E28-B70D-074BCF1D81F8}" srcOrd="5" destOrd="0" presId="urn:microsoft.com/office/officeart/2005/8/layout/hProcess9"/>
    <dgm:cxn modelId="{849849C8-4D80-408E-861B-B5466C1CC1E0}" type="presParOf" srcId="{C047C962-34A7-470F-ABBB-67C6045B4332}" destId="{3AD1756A-0A43-49C5-BAB9-4C8E7D5BD842}"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165FEBF-66E3-4604-BAF9-F4AE11D01C00}" type="doc">
      <dgm:prSet loTypeId="urn:diagrams.loki3.com/BracketList" loCatId="list" qsTypeId="urn:microsoft.com/office/officeart/2005/8/quickstyle/simple1" qsCatId="simple" csTypeId="urn:microsoft.com/office/officeart/2005/8/colors/accent5_4" csCatId="accent5" phldr="1"/>
      <dgm:spPr/>
      <dgm:t>
        <a:bodyPr/>
        <a:lstStyle/>
        <a:p>
          <a:endParaRPr lang="en-US"/>
        </a:p>
      </dgm:t>
    </dgm:pt>
    <dgm:pt modelId="{73682F45-0FEC-4A26-8C81-DF14C64D9127}">
      <dgm:prSet phldrT="[Text]"/>
      <dgm:spPr/>
      <dgm:t>
        <a:bodyPr/>
        <a:lstStyle/>
        <a:p>
          <a:r>
            <a:rPr lang="en-US" b="1" dirty="0"/>
            <a:t>Individual Ownership</a:t>
          </a:r>
        </a:p>
      </dgm:t>
    </dgm:pt>
    <dgm:pt modelId="{372BFBE4-1C3E-423F-8C5F-DA83BFD3FA64}" type="parTrans" cxnId="{CD8D1F1A-908C-42BE-B1E6-39F9FEAA7E1B}">
      <dgm:prSet/>
      <dgm:spPr/>
      <dgm:t>
        <a:bodyPr/>
        <a:lstStyle/>
        <a:p>
          <a:endParaRPr lang="en-US"/>
        </a:p>
      </dgm:t>
    </dgm:pt>
    <dgm:pt modelId="{A6E297FE-524D-432E-B84B-8048EAE8A2D8}" type="sibTrans" cxnId="{CD8D1F1A-908C-42BE-B1E6-39F9FEAA7E1B}">
      <dgm:prSet/>
      <dgm:spPr/>
      <dgm:t>
        <a:bodyPr/>
        <a:lstStyle/>
        <a:p>
          <a:endParaRPr lang="en-US"/>
        </a:p>
      </dgm:t>
    </dgm:pt>
    <dgm:pt modelId="{87716248-B8D4-4EBA-89BE-63B223E86841}">
      <dgm:prSet phldrT="[Text]" custT="1"/>
      <dgm:spPr/>
      <dgm:t>
        <a:bodyPr/>
        <a:lstStyle/>
        <a:p>
          <a:r>
            <a:rPr lang="en-US" sz="2800" dirty="0"/>
            <a:t>Owner A can link to parcels owned by Owner A and Owner B</a:t>
          </a:r>
        </a:p>
      </dgm:t>
    </dgm:pt>
    <dgm:pt modelId="{47D4AF62-459D-4F42-8BA8-812085158B24}" type="parTrans" cxnId="{265B2634-A94E-4173-B854-FE5C977982EB}">
      <dgm:prSet/>
      <dgm:spPr/>
      <dgm:t>
        <a:bodyPr/>
        <a:lstStyle/>
        <a:p>
          <a:endParaRPr lang="en-US"/>
        </a:p>
      </dgm:t>
    </dgm:pt>
    <dgm:pt modelId="{87319902-D61A-4E26-8A8C-083E46B3C8AB}" type="sibTrans" cxnId="{265B2634-A94E-4173-B854-FE5C977982EB}">
      <dgm:prSet/>
      <dgm:spPr/>
      <dgm:t>
        <a:bodyPr/>
        <a:lstStyle/>
        <a:p>
          <a:endParaRPr lang="en-US"/>
        </a:p>
      </dgm:t>
    </dgm:pt>
    <dgm:pt modelId="{0EA10398-8FB8-410F-A2C4-9C7784E5B31B}">
      <dgm:prSet phldrT="[Text]"/>
      <dgm:spPr/>
      <dgm:t>
        <a:bodyPr/>
        <a:lstStyle/>
        <a:p>
          <a:r>
            <a:rPr lang="en-US" b="1" dirty="0"/>
            <a:t>Trust Ownership</a:t>
          </a:r>
        </a:p>
      </dgm:t>
    </dgm:pt>
    <dgm:pt modelId="{D8EAD11F-3140-4DC0-95CA-DB0B6FBB8094}" type="parTrans" cxnId="{1AD485AE-571A-4771-B24F-A1D930A5FC66}">
      <dgm:prSet/>
      <dgm:spPr/>
      <dgm:t>
        <a:bodyPr/>
        <a:lstStyle/>
        <a:p>
          <a:endParaRPr lang="en-US"/>
        </a:p>
      </dgm:t>
    </dgm:pt>
    <dgm:pt modelId="{76222504-29E0-432E-9A92-EAC884B2CD2E}" type="sibTrans" cxnId="{1AD485AE-571A-4771-B24F-A1D930A5FC66}">
      <dgm:prSet/>
      <dgm:spPr/>
      <dgm:t>
        <a:bodyPr/>
        <a:lstStyle/>
        <a:p>
          <a:endParaRPr lang="en-US"/>
        </a:p>
      </dgm:t>
    </dgm:pt>
    <dgm:pt modelId="{CD88B5CA-5D03-4DAA-8115-2B3278C57412}">
      <dgm:prSet phldrT="[Text]" custT="1"/>
      <dgm:spPr>
        <a:solidFill>
          <a:schemeClr val="accent5"/>
        </a:solidFill>
      </dgm:spPr>
      <dgm:t>
        <a:bodyPr/>
        <a:lstStyle/>
        <a:p>
          <a:r>
            <a:rPr lang="en-US" sz="2800" dirty="0"/>
            <a:t>Owner A can link to Owner A Trust </a:t>
          </a:r>
          <a:r>
            <a:rPr lang="en-US" sz="2400" dirty="0"/>
            <a:t>(assuming Owner A is the grantor)</a:t>
          </a:r>
        </a:p>
      </dgm:t>
    </dgm:pt>
    <dgm:pt modelId="{D028CA87-A086-426D-A214-E77645854615}" type="parTrans" cxnId="{A9BFF72E-FC63-4F15-B74B-C3E192A15CB5}">
      <dgm:prSet/>
      <dgm:spPr/>
      <dgm:t>
        <a:bodyPr/>
        <a:lstStyle/>
        <a:p>
          <a:endParaRPr lang="en-US"/>
        </a:p>
      </dgm:t>
    </dgm:pt>
    <dgm:pt modelId="{1A458331-A9E3-4ADC-82E6-4E78243A137D}" type="sibTrans" cxnId="{A9BFF72E-FC63-4F15-B74B-C3E192A15CB5}">
      <dgm:prSet/>
      <dgm:spPr/>
      <dgm:t>
        <a:bodyPr/>
        <a:lstStyle/>
        <a:p>
          <a:endParaRPr lang="en-US"/>
        </a:p>
      </dgm:t>
    </dgm:pt>
    <dgm:pt modelId="{1D15DC78-B68D-4D88-9E20-51B1A5C22E4C}">
      <dgm:prSet phldrT="[Text]" custT="1"/>
      <dgm:spPr/>
      <dgm:t>
        <a:bodyPr/>
        <a:lstStyle/>
        <a:p>
          <a:r>
            <a:rPr lang="en-US" sz="2800" dirty="0"/>
            <a:t>This includes spouses</a:t>
          </a:r>
        </a:p>
      </dgm:t>
    </dgm:pt>
    <dgm:pt modelId="{F6193589-6C0F-495A-880A-AAD4B0BDDD6B}" type="parTrans" cxnId="{9EFAE021-8239-4BA6-B199-A95B38EBC1FB}">
      <dgm:prSet/>
      <dgm:spPr/>
      <dgm:t>
        <a:bodyPr/>
        <a:lstStyle/>
        <a:p>
          <a:endParaRPr lang="en-US"/>
        </a:p>
      </dgm:t>
    </dgm:pt>
    <dgm:pt modelId="{2F17B4CA-9CF5-4ED5-8547-2C3BB33A5F29}" type="sibTrans" cxnId="{9EFAE021-8239-4BA6-B199-A95B38EBC1FB}">
      <dgm:prSet/>
      <dgm:spPr/>
      <dgm:t>
        <a:bodyPr/>
        <a:lstStyle/>
        <a:p>
          <a:endParaRPr lang="en-US"/>
        </a:p>
      </dgm:t>
    </dgm:pt>
    <dgm:pt modelId="{DE67A265-5840-455B-A932-E21BFA13812D}">
      <dgm:prSet phldrT="[Text]" custT="1"/>
      <dgm:spPr>
        <a:solidFill>
          <a:schemeClr val="accent5"/>
        </a:solidFill>
      </dgm:spPr>
      <dgm:t>
        <a:bodyPr/>
        <a:lstStyle/>
        <a:p>
          <a:r>
            <a:rPr lang="en-US" sz="2800" dirty="0"/>
            <a:t>Spouse 1 Trust (spouse 1 is grantor) can link to Spouse 2 Trust (spouse 2 is grantor). </a:t>
          </a:r>
        </a:p>
      </dgm:t>
    </dgm:pt>
    <dgm:pt modelId="{3D458BE5-AAD2-4BB9-99D0-A2EC82AB086C}" type="parTrans" cxnId="{7E261CEF-FD62-4AD1-8F17-CFCEA0DBEBBB}">
      <dgm:prSet/>
      <dgm:spPr/>
      <dgm:t>
        <a:bodyPr/>
        <a:lstStyle/>
        <a:p>
          <a:endParaRPr lang="en-US"/>
        </a:p>
      </dgm:t>
    </dgm:pt>
    <dgm:pt modelId="{4549C5BE-79A9-47E5-81C5-7A58FA5EBFB7}" type="sibTrans" cxnId="{7E261CEF-FD62-4AD1-8F17-CFCEA0DBEBBB}">
      <dgm:prSet/>
      <dgm:spPr/>
      <dgm:t>
        <a:bodyPr/>
        <a:lstStyle/>
        <a:p>
          <a:endParaRPr lang="en-US"/>
        </a:p>
      </dgm:t>
    </dgm:pt>
    <dgm:pt modelId="{1A46038F-2D94-422D-B344-9C1173DBF0BE}" type="pres">
      <dgm:prSet presAssocID="{A165FEBF-66E3-4604-BAF9-F4AE11D01C00}" presName="Name0" presStyleCnt="0">
        <dgm:presLayoutVars>
          <dgm:dir/>
          <dgm:animLvl val="lvl"/>
          <dgm:resizeHandles val="exact"/>
        </dgm:presLayoutVars>
      </dgm:prSet>
      <dgm:spPr/>
    </dgm:pt>
    <dgm:pt modelId="{3E5CDE04-49D3-483F-94A2-9F025001945E}" type="pres">
      <dgm:prSet presAssocID="{73682F45-0FEC-4A26-8C81-DF14C64D9127}" presName="linNode" presStyleCnt="0"/>
      <dgm:spPr/>
    </dgm:pt>
    <dgm:pt modelId="{C4D3CF1F-80B5-4FF6-AC48-A4DEBAF71ABB}" type="pres">
      <dgm:prSet presAssocID="{73682F45-0FEC-4A26-8C81-DF14C64D9127}" presName="parTx" presStyleLbl="revTx" presStyleIdx="0" presStyleCnt="2">
        <dgm:presLayoutVars>
          <dgm:chMax val="1"/>
          <dgm:bulletEnabled val="1"/>
        </dgm:presLayoutVars>
      </dgm:prSet>
      <dgm:spPr/>
    </dgm:pt>
    <dgm:pt modelId="{A7F1295F-6B46-483D-AAEA-FC230E4D6C77}" type="pres">
      <dgm:prSet presAssocID="{73682F45-0FEC-4A26-8C81-DF14C64D9127}" presName="bracket" presStyleLbl="parChTrans1D1" presStyleIdx="0" presStyleCnt="2"/>
      <dgm:spPr/>
    </dgm:pt>
    <dgm:pt modelId="{9A812627-6669-4939-97CA-429B581C16E6}" type="pres">
      <dgm:prSet presAssocID="{73682F45-0FEC-4A26-8C81-DF14C64D9127}" presName="spH" presStyleCnt="0"/>
      <dgm:spPr/>
    </dgm:pt>
    <dgm:pt modelId="{453FE21A-3176-4B2F-BED3-EC16FDD9DC9D}" type="pres">
      <dgm:prSet presAssocID="{73682F45-0FEC-4A26-8C81-DF14C64D9127}" presName="desTx" presStyleLbl="node1" presStyleIdx="0" presStyleCnt="2">
        <dgm:presLayoutVars>
          <dgm:bulletEnabled val="1"/>
        </dgm:presLayoutVars>
      </dgm:prSet>
      <dgm:spPr/>
    </dgm:pt>
    <dgm:pt modelId="{A4A5EDEB-AB5A-40DC-BD88-F1BC4C3352F5}" type="pres">
      <dgm:prSet presAssocID="{A6E297FE-524D-432E-B84B-8048EAE8A2D8}" presName="spV" presStyleCnt="0"/>
      <dgm:spPr/>
    </dgm:pt>
    <dgm:pt modelId="{0DD8E2B6-5302-4F7A-BBC7-00C071786119}" type="pres">
      <dgm:prSet presAssocID="{0EA10398-8FB8-410F-A2C4-9C7784E5B31B}" presName="linNode" presStyleCnt="0"/>
      <dgm:spPr/>
    </dgm:pt>
    <dgm:pt modelId="{5BC6B1F6-E762-43C9-9B2F-1A6392DB26A9}" type="pres">
      <dgm:prSet presAssocID="{0EA10398-8FB8-410F-A2C4-9C7784E5B31B}" presName="parTx" presStyleLbl="revTx" presStyleIdx="1" presStyleCnt="2" custLinFactNeighborX="-977" custLinFactNeighborY="23502">
        <dgm:presLayoutVars>
          <dgm:chMax val="1"/>
          <dgm:bulletEnabled val="1"/>
        </dgm:presLayoutVars>
      </dgm:prSet>
      <dgm:spPr/>
    </dgm:pt>
    <dgm:pt modelId="{1F9B7130-F7B1-4F9A-BAF8-C2FC84A50292}" type="pres">
      <dgm:prSet presAssocID="{0EA10398-8FB8-410F-A2C4-9C7784E5B31B}" presName="bracket" presStyleLbl="parChTrans1D1" presStyleIdx="1" presStyleCnt="2" custLinFactNeighborX="10472" custLinFactNeighborY="10598"/>
      <dgm:spPr/>
    </dgm:pt>
    <dgm:pt modelId="{91991780-EC53-41DB-93A7-73EA788440A3}" type="pres">
      <dgm:prSet presAssocID="{0EA10398-8FB8-410F-A2C4-9C7784E5B31B}" presName="spH" presStyleCnt="0"/>
      <dgm:spPr/>
    </dgm:pt>
    <dgm:pt modelId="{3E2E02E3-CAA2-496A-A249-E901514B2E32}" type="pres">
      <dgm:prSet presAssocID="{0EA10398-8FB8-410F-A2C4-9C7784E5B31B}" presName="desTx" presStyleLbl="node1" presStyleIdx="1" presStyleCnt="2" custLinFactNeighborX="-12105" custLinFactNeighborY="12576">
        <dgm:presLayoutVars>
          <dgm:bulletEnabled val="1"/>
        </dgm:presLayoutVars>
      </dgm:prSet>
      <dgm:spPr/>
    </dgm:pt>
  </dgm:ptLst>
  <dgm:cxnLst>
    <dgm:cxn modelId="{CD8D1F1A-908C-42BE-B1E6-39F9FEAA7E1B}" srcId="{A165FEBF-66E3-4604-BAF9-F4AE11D01C00}" destId="{73682F45-0FEC-4A26-8C81-DF14C64D9127}" srcOrd="0" destOrd="0" parTransId="{372BFBE4-1C3E-423F-8C5F-DA83BFD3FA64}" sibTransId="{A6E297FE-524D-432E-B84B-8048EAE8A2D8}"/>
    <dgm:cxn modelId="{9EFAE021-8239-4BA6-B199-A95B38EBC1FB}" srcId="{73682F45-0FEC-4A26-8C81-DF14C64D9127}" destId="{1D15DC78-B68D-4D88-9E20-51B1A5C22E4C}" srcOrd="1" destOrd="0" parTransId="{F6193589-6C0F-495A-880A-AAD4B0BDDD6B}" sibTransId="{2F17B4CA-9CF5-4ED5-8547-2C3BB33A5F29}"/>
    <dgm:cxn modelId="{A9BFF72E-FC63-4F15-B74B-C3E192A15CB5}" srcId="{0EA10398-8FB8-410F-A2C4-9C7784E5B31B}" destId="{CD88B5CA-5D03-4DAA-8115-2B3278C57412}" srcOrd="0" destOrd="0" parTransId="{D028CA87-A086-426D-A214-E77645854615}" sibTransId="{1A458331-A9E3-4ADC-82E6-4E78243A137D}"/>
    <dgm:cxn modelId="{265B2634-A94E-4173-B854-FE5C977982EB}" srcId="{73682F45-0FEC-4A26-8C81-DF14C64D9127}" destId="{87716248-B8D4-4EBA-89BE-63B223E86841}" srcOrd="0" destOrd="0" parTransId="{47D4AF62-459D-4F42-8BA8-812085158B24}" sibTransId="{87319902-D61A-4E26-8A8C-083E46B3C8AB}"/>
    <dgm:cxn modelId="{D8BA1143-3B2B-44C5-A4F7-F42C65C360BB}" type="presOf" srcId="{0EA10398-8FB8-410F-A2C4-9C7784E5B31B}" destId="{5BC6B1F6-E762-43C9-9B2F-1A6392DB26A9}" srcOrd="0" destOrd="0" presId="urn:diagrams.loki3.com/BracketList"/>
    <dgm:cxn modelId="{2BC6A768-E2D7-4553-A75D-5432A86D2E4F}" type="presOf" srcId="{1D15DC78-B68D-4D88-9E20-51B1A5C22E4C}" destId="{453FE21A-3176-4B2F-BED3-EC16FDD9DC9D}" srcOrd="0" destOrd="1" presId="urn:diagrams.loki3.com/BracketList"/>
    <dgm:cxn modelId="{ACAEC5A6-6D8D-4FFB-B934-B7C002A7EB5B}" type="presOf" srcId="{DE67A265-5840-455B-A932-E21BFA13812D}" destId="{3E2E02E3-CAA2-496A-A249-E901514B2E32}" srcOrd="0" destOrd="1" presId="urn:diagrams.loki3.com/BracketList"/>
    <dgm:cxn modelId="{1AD485AE-571A-4771-B24F-A1D930A5FC66}" srcId="{A165FEBF-66E3-4604-BAF9-F4AE11D01C00}" destId="{0EA10398-8FB8-410F-A2C4-9C7784E5B31B}" srcOrd="1" destOrd="0" parTransId="{D8EAD11F-3140-4DC0-95CA-DB0B6FBB8094}" sibTransId="{76222504-29E0-432E-9A92-EAC884B2CD2E}"/>
    <dgm:cxn modelId="{36D5F2B0-5AB2-47A5-8334-FED31270E92F}" type="presOf" srcId="{A165FEBF-66E3-4604-BAF9-F4AE11D01C00}" destId="{1A46038F-2D94-422D-B344-9C1173DBF0BE}" srcOrd="0" destOrd="0" presId="urn:diagrams.loki3.com/BracketList"/>
    <dgm:cxn modelId="{C02F09B4-C09C-4A7B-A033-3BE0FB34E5B8}" type="presOf" srcId="{87716248-B8D4-4EBA-89BE-63B223E86841}" destId="{453FE21A-3176-4B2F-BED3-EC16FDD9DC9D}" srcOrd="0" destOrd="0" presId="urn:diagrams.loki3.com/BracketList"/>
    <dgm:cxn modelId="{0795F1BB-899D-4326-B424-DCAAE8ECF443}" type="presOf" srcId="{CD88B5CA-5D03-4DAA-8115-2B3278C57412}" destId="{3E2E02E3-CAA2-496A-A249-E901514B2E32}" srcOrd="0" destOrd="0" presId="urn:diagrams.loki3.com/BracketList"/>
    <dgm:cxn modelId="{7E261CEF-FD62-4AD1-8F17-CFCEA0DBEBBB}" srcId="{0EA10398-8FB8-410F-A2C4-9C7784E5B31B}" destId="{DE67A265-5840-455B-A932-E21BFA13812D}" srcOrd="1" destOrd="0" parTransId="{3D458BE5-AAD2-4BB9-99D0-A2EC82AB086C}" sibTransId="{4549C5BE-79A9-47E5-81C5-7A58FA5EBFB7}"/>
    <dgm:cxn modelId="{73AD7AF4-3CF1-4F19-B63C-37255A84D056}" type="presOf" srcId="{73682F45-0FEC-4A26-8C81-DF14C64D9127}" destId="{C4D3CF1F-80B5-4FF6-AC48-A4DEBAF71ABB}" srcOrd="0" destOrd="0" presId="urn:diagrams.loki3.com/BracketList"/>
    <dgm:cxn modelId="{889925F7-E7B5-4208-B0C4-8BEB681EF6B3}" type="presParOf" srcId="{1A46038F-2D94-422D-B344-9C1173DBF0BE}" destId="{3E5CDE04-49D3-483F-94A2-9F025001945E}" srcOrd="0" destOrd="0" presId="urn:diagrams.loki3.com/BracketList"/>
    <dgm:cxn modelId="{A8ED38CC-7695-4CDE-A210-F3C864EE2073}" type="presParOf" srcId="{3E5CDE04-49D3-483F-94A2-9F025001945E}" destId="{C4D3CF1F-80B5-4FF6-AC48-A4DEBAF71ABB}" srcOrd="0" destOrd="0" presId="urn:diagrams.loki3.com/BracketList"/>
    <dgm:cxn modelId="{0B59A55D-4209-4A72-8E7C-E747E949036F}" type="presParOf" srcId="{3E5CDE04-49D3-483F-94A2-9F025001945E}" destId="{A7F1295F-6B46-483D-AAEA-FC230E4D6C77}" srcOrd="1" destOrd="0" presId="urn:diagrams.loki3.com/BracketList"/>
    <dgm:cxn modelId="{E8B46ACA-C917-42A8-8C98-C831081D1D2C}" type="presParOf" srcId="{3E5CDE04-49D3-483F-94A2-9F025001945E}" destId="{9A812627-6669-4939-97CA-429B581C16E6}" srcOrd="2" destOrd="0" presId="urn:diagrams.loki3.com/BracketList"/>
    <dgm:cxn modelId="{6270DE9C-87BA-4981-AE21-D4A8DBB57441}" type="presParOf" srcId="{3E5CDE04-49D3-483F-94A2-9F025001945E}" destId="{453FE21A-3176-4B2F-BED3-EC16FDD9DC9D}" srcOrd="3" destOrd="0" presId="urn:diagrams.loki3.com/BracketList"/>
    <dgm:cxn modelId="{67DC2824-3112-4999-9C1D-7996DE51C475}" type="presParOf" srcId="{1A46038F-2D94-422D-B344-9C1173DBF0BE}" destId="{A4A5EDEB-AB5A-40DC-BD88-F1BC4C3352F5}" srcOrd="1" destOrd="0" presId="urn:diagrams.loki3.com/BracketList"/>
    <dgm:cxn modelId="{725DE1CB-39B4-4924-B14A-8C1B7096F97A}" type="presParOf" srcId="{1A46038F-2D94-422D-B344-9C1173DBF0BE}" destId="{0DD8E2B6-5302-4F7A-BBC7-00C071786119}" srcOrd="2" destOrd="0" presId="urn:diagrams.loki3.com/BracketList"/>
    <dgm:cxn modelId="{9ACE175B-DC3A-4845-9FCC-41DD89E6C70C}" type="presParOf" srcId="{0DD8E2B6-5302-4F7A-BBC7-00C071786119}" destId="{5BC6B1F6-E762-43C9-9B2F-1A6392DB26A9}" srcOrd="0" destOrd="0" presId="urn:diagrams.loki3.com/BracketList"/>
    <dgm:cxn modelId="{CA372EB9-F0EB-436F-8CC5-DA09F922012B}" type="presParOf" srcId="{0DD8E2B6-5302-4F7A-BBC7-00C071786119}" destId="{1F9B7130-F7B1-4F9A-BAF8-C2FC84A50292}" srcOrd="1" destOrd="0" presId="urn:diagrams.loki3.com/BracketList"/>
    <dgm:cxn modelId="{521994A7-5DBE-47DD-BD4D-A1C8F42E73C0}" type="presParOf" srcId="{0DD8E2B6-5302-4F7A-BBC7-00C071786119}" destId="{91991780-EC53-41DB-93A7-73EA788440A3}" srcOrd="2" destOrd="0" presId="urn:diagrams.loki3.com/BracketList"/>
    <dgm:cxn modelId="{FD124B76-50D4-4F0B-AEE2-1B8F6456289F}" type="presParOf" srcId="{0DD8E2B6-5302-4F7A-BBC7-00C071786119}" destId="{3E2E02E3-CAA2-496A-A249-E901514B2E32}" srcOrd="3" destOrd="0" presId="urn:diagrams.loki3.com/Bracke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C08DF24-8AAB-4E29-854A-75D3ADF0205D}" type="doc">
      <dgm:prSet loTypeId="urn:microsoft.com/office/officeart/2005/8/layout/process4" loCatId="list" qsTypeId="urn:microsoft.com/office/officeart/2005/8/quickstyle/simple3" qsCatId="simple" csTypeId="urn:microsoft.com/office/officeart/2005/8/colors/colorful1" csCatId="colorful" phldr="1"/>
      <dgm:spPr/>
      <dgm:t>
        <a:bodyPr/>
        <a:lstStyle/>
        <a:p>
          <a:endParaRPr lang="en-US"/>
        </a:p>
      </dgm:t>
    </dgm:pt>
    <dgm:pt modelId="{AE9C4239-C5B7-4D12-9602-924F42B376DD}">
      <dgm:prSet/>
      <dgm:spPr/>
      <dgm:t>
        <a:bodyPr/>
        <a:lstStyle/>
        <a:p>
          <a:r>
            <a:rPr lang="en-US" b="1" dirty="0"/>
            <a:t>Other Requirements – each parcel must meet these requirements</a:t>
          </a:r>
          <a:endParaRPr lang="en-US" dirty="0"/>
        </a:p>
      </dgm:t>
    </dgm:pt>
    <dgm:pt modelId="{747960BF-3163-4B88-9240-FA4D8AB895DE}" type="parTrans" cxnId="{2E80C69D-82E2-46BC-9D55-0FD89F273F6F}">
      <dgm:prSet/>
      <dgm:spPr/>
      <dgm:t>
        <a:bodyPr/>
        <a:lstStyle/>
        <a:p>
          <a:endParaRPr lang="en-US"/>
        </a:p>
      </dgm:t>
    </dgm:pt>
    <dgm:pt modelId="{E6DB241C-4DC4-4E20-82A3-7B65F8B2403C}" type="sibTrans" cxnId="{2E80C69D-82E2-46BC-9D55-0FD89F273F6F}">
      <dgm:prSet/>
      <dgm:spPr/>
      <dgm:t>
        <a:bodyPr/>
        <a:lstStyle/>
        <a:p>
          <a:endParaRPr lang="en-US"/>
        </a:p>
      </dgm:t>
    </dgm:pt>
    <dgm:pt modelId="{D98F7851-644E-45C5-B6B3-27A134BB1098}">
      <dgm:prSet custT="1"/>
      <dgm:spPr/>
      <dgm:t>
        <a:bodyPr/>
        <a:lstStyle/>
        <a:p>
          <a:r>
            <a:rPr lang="en-US" sz="2400" dirty="0"/>
            <a:t>Same Ownership </a:t>
          </a:r>
        </a:p>
      </dgm:t>
    </dgm:pt>
    <dgm:pt modelId="{0BCBD763-C18E-4F3B-94E0-40783778649F}" type="parTrans" cxnId="{6ED2449D-11AF-40D2-A4DF-E4AE5951B79D}">
      <dgm:prSet/>
      <dgm:spPr/>
      <dgm:t>
        <a:bodyPr/>
        <a:lstStyle/>
        <a:p>
          <a:endParaRPr lang="en-US"/>
        </a:p>
      </dgm:t>
    </dgm:pt>
    <dgm:pt modelId="{E4E7457A-D490-415F-9ED6-FE58D10CB03F}" type="sibTrans" cxnId="{6ED2449D-11AF-40D2-A4DF-E4AE5951B79D}">
      <dgm:prSet/>
      <dgm:spPr/>
      <dgm:t>
        <a:bodyPr/>
        <a:lstStyle/>
        <a:p>
          <a:endParaRPr lang="en-US"/>
        </a:p>
      </dgm:t>
    </dgm:pt>
    <dgm:pt modelId="{F9CBA269-F455-4FE4-A4B2-887D8436CEEA}">
      <dgm:prSet custT="1"/>
      <dgm:spPr/>
      <dgm:t>
        <a:bodyPr/>
        <a:lstStyle/>
        <a:p>
          <a:r>
            <a:rPr lang="en-US" sz="2400" dirty="0"/>
            <a:t>A qualified person must be farming the land</a:t>
          </a:r>
        </a:p>
      </dgm:t>
    </dgm:pt>
    <dgm:pt modelId="{7FD490A6-7ACB-46F6-A996-63C7DFC744FC}" type="parTrans" cxnId="{19E782C9-AB5E-48B6-8C2E-57823D2CE093}">
      <dgm:prSet/>
      <dgm:spPr/>
      <dgm:t>
        <a:bodyPr/>
        <a:lstStyle/>
        <a:p>
          <a:endParaRPr lang="en-US"/>
        </a:p>
      </dgm:t>
    </dgm:pt>
    <dgm:pt modelId="{E802E8F0-925A-4DA9-8156-83E3E26275EE}" type="sibTrans" cxnId="{19E782C9-AB5E-48B6-8C2E-57823D2CE093}">
      <dgm:prSet/>
      <dgm:spPr/>
      <dgm:t>
        <a:bodyPr/>
        <a:lstStyle/>
        <a:p>
          <a:endParaRPr lang="en-US"/>
        </a:p>
      </dgm:t>
    </dgm:pt>
    <dgm:pt modelId="{0EA84B09-CFDE-41D1-BEFC-BD0CEF34EB1E}">
      <dgm:prSet custT="1"/>
      <dgm:spPr/>
      <dgm:t>
        <a:bodyPr/>
        <a:lstStyle/>
        <a:p>
          <a:r>
            <a:rPr lang="en-US" sz="2400" dirty="0"/>
            <a:t>40 acres</a:t>
          </a:r>
        </a:p>
      </dgm:t>
    </dgm:pt>
    <dgm:pt modelId="{BE2CD87C-B27D-4044-AA9E-AC82A444A619}" type="parTrans" cxnId="{3613B7F3-3FCA-46FF-9A99-875DFAA777E8}">
      <dgm:prSet/>
      <dgm:spPr/>
      <dgm:t>
        <a:bodyPr/>
        <a:lstStyle/>
        <a:p>
          <a:endParaRPr lang="en-US"/>
        </a:p>
      </dgm:t>
    </dgm:pt>
    <dgm:pt modelId="{433410EB-299E-4CC1-86BA-0D55480CE97B}" type="sibTrans" cxnId="{3613B7F3-3FCA-46FF-9A99-875DFAA777E8}">
      <dgm:prSet/>
      <dgm:spPr/>
      <dgm:t>
        <a:bodyPr/>
        <a:lstStyle/>
        <a:p>
          <a:endParaRPr lang="en-US"/>
        </a:p>
      </dgm:t>
    </dgm:pt>
    <dgm:pt modelId="{EB1740E7-5828-4905-8202-E1708A840002}">
      <dgm:prSet custT="1"/>
      <dgm:spPr/>
      <dgm:t>
        <a:bodyPr/>
        <a:lstStyle/>
        <a:p>
          <a:r>
            <a:rPr lang="en-US" sz="2400" dirty="0"/>
            <a:t>Owner/grantor and farmer must live w/in 4 cities/</a:t>
          </a:r>
          <a:r>
            <a:rPr lang="en-US" sz="2400" dirty="0" err="1"/>
            <a:t>twps</a:t>
          </a:r>
          <a:endParaRPr lang="en-US" sz="2400" dirty="0"/>
        </a:p>
      </dgm:t>
    </dgm:pt>
    <dgm:pt modelId="{6E37D023-33EF-4BB6-A232-690874A9C9FC}" type="parTrans" cxnId="{15319BE4-FD77-4AE6-8752-51597816DE82}">
      <dgm:prSet/>
      <dgm:spPr/>
      <dgm:t>
        <a:bodyPr/>
        <a:lstStyle/>
        <a:p>
          <a:endParaRPr lang="en-US"/>
        </a:p>
      </dgm:t>
    </dgm:pt>
    <dgm:pt modelId="{D36A2580-4B50-45F2-835D-2BC463494A94}" type="sibTrans" cxnId="{15319BE4-FD77-4AE6-8752-51597816DE82}">
      <dgm:prSet/>
      <dgm:spPr/>
      <dgm:t>
        <a:bodyPr/>
        <a:lstStyle/>
        <a:p>
          <a:endParaRPr lang="en-US"/>
        </a:p>
      </dgm:t>
    </dgm:pt>
    <dgm:pt modelId="{AEF222BC-2AC8-493F-80A9-127116C6AB75}">
      <dgm:prSet custT="1"/>
      <dgm:spPr/>
      <dgm:t>
        <a:bodyPr/>
        <a:lstStyle/>
        <a:p>
          <a:r>
            <a:rPr lang="en-US" sz="2400" dirty="0"/>
            <a:t>EMP is operated by an entity, then non-contiguous parcels must be operated by that same entity</a:t>
          </a:r>
        </a:p>
      </dgm:t>
    </dgm:pt>
    <dgm:pt modelId="{724FC078-A712-4FF1-BF28-FCB8E85AB1BC}" type="parTrans" cxnId="{F3F3344F-7A4A-437B-BAB5-41DB97A67BE3}">
      <dgm:prSet/>
      <dgm:spPr/>
      <dgm:t>
        <a:bodyPr/>
        <a:lstStyle/>
        <a:p>
          <a:endParaRPr lang="en-US"/>
        </a:p>
      </dgm:t>
    </dgm:pt>
    <dgm:pt modelId="{F79AEF86-E653-411B-BCD2-7F929CAD903C}" type="sibTrans" cxnId="{F3F3344F-7A4A-437B-BAB5-41DB97A67BE3}">
      <dgm:prSet/>
      <dgm:spPr/>
      <dgm:t>
        <a:bodyPr/>
        <a:lstStyle/>
        <a:p>
          <a:endParaRPr lang="en-US"/>
        </a:p>
      </dgm:t>
    </dgm:pt>
    <dgm:pt modelId="{120D649A-B648-41A6-BEB9-61F6C411B8D3}" type="pres">
      <dgm:prSet presAssocID="{BC08DF24-8AAB-4E29-854A-75D3ADF0205D}" presName="Name0" presStyleCnt="0">
        <dgm:presLayoutVars>
          <dgm:dir/>
          <dgm:animLvl val="lvl"/>
          <dgm:resizeHandles val="exact"/>
        </dgm:presLayoutVars>
      </dgm:prSet>
      <dgm:spPr/>
    </dgm:pt>
    <dgm:pt modelId="{0BE9CF9C-E732-4CCF-B637-AC55B10D8A07}" type="pres">
      <dgm:prSet presAssocID="{AEF222BC-2AC8-493F-80A9-127116C6AB75}" presName="boxAndChildren" presStyleCnt="0"/>
      <dgm:spPr/>
    </dgm:pt>
    <dgm:pt modelId="{4CD39646-85BE-4907-9C26-15DFC367F8DF}" type="pres">
      <dgm:prSet presAssocID="{AEF222BC-2AC8-493F-80A9-127116C6AB75}" presName="parentTextBox" presStyleLbl="node1" presStyleIdx="0" presStyleCnt="6" custScaleY="90756"/>
      <dgm:spPr/>
    </dgm:pt>
    <dgm:pt modelId="{F21AD591-A1A1-4FF5-823D-414AE4B28BCA}" type="pres">
      <dgm:prSet presAssocID="{D36A2580-4B50-45F2-835D-2BC463494A94}" presName="sp" presStyleCnt="0"/>
      <dgm:spPr/>
    </dgm:pt>
    <dgm:pt modelId="{2B3FD588-D62D-4146-B87C-A5C4E468F900}" type="pres">
      <dgm:prSet presAssocID="{EB1740E7-5828-4905-8202-E1708A840002}" presName="arrowAndChildren" presStyleCnt="0"/>
      <dgm:spPr/>
    </dgm:pt>
    <dgm:pt modelId="{50E2CB11-CE50-4A42-A999-5C3617AA04DE}" type="pres">
      <dgm:prSet presAssocID="{EB1740E7-5828-4905-8202-E1708A840002}" presName="parentTextArrow" presStyleLbl="node1" presStyleIdx="1" presStyleCnt="6" custScaleY="61748"/>
      <dgm:spPr/>
    </dgm:pt>
    <dgm:pt modelId="{63E3F1F6-B0E1-41A6-83E3-5540A0284E29}" type="pres">
      <dgm:prSet presAssocID="{433410EB-299E-4CC1-86BA-0D55480CE97B}" presName="sp" presStyleCnt="0"/>
      <dgm:spPr/>
    </dgm:pt>
    <dgm:pt modelId="{EEAF993F-415D-42BA-BD67-D94734E04B54}" type="pres">
      <dgm:prSet presAssocID="{0EA84B09-CFDE-41D1-BEFC-BD0CEF34EB1E}" presName="arrowAndChildren" presStyleCnt="0"/>
      <dgm:spPr/>
    </dgm:pt>
    <dgm:pt modelId="{878DE20B-CC00-4349-8CC4-E31BBC9FA29C}" type="pres">
      <dgm:prSet presAssocID="{0EA84B09-CFDE-41D1-BEFC-BD0CEF34EB1E}" presName="parentTextArrow" presStyleLbl="node1" presStyleIdx="2" presStyleCnt="6" custScaleY="62617"/>
      <dgm:spPr/>
    </dgm:pt>
    <dgm:pt modelId="{714BE1FC-A451-411C-92F8-F61E318A536D}" type="pres">
      <dgm:prSet presAssocID="{E802E8F0-925A-4DA9-8156-83E3E26275EE}" presName="sp" presStyleCnt="0"/>
      <dgm:spPr/>
    </dgm:pt>
    <dgm:pt modelId="{6C6738A6-E88E-4E84-8BA5-5CD17124E90F}" type="pres">
      <dgm:prSet presAssocID="{F9CBA269-F455-4FE4-A4B2-887D8436CEEA}" presName="arrowAndChildren" presStyleCnt="0"/>
      <dgm:spPr/>
    </dgm:pt>
    <dgm:pt modelId="{30D13A99-C0B0-4514-8B49-16FA2F2C4D1A}" type="pres">
      <dgm:prSet presAssocID="{F9CBA269-F455-4FE4-A4B2-887D8436CEEA}" presName="parentTextArrow" presStyleLbl="node1" presStyleIdx="3" presStyleCnt="6" custScaleY="68230"/>
      <dgm:spPr/>
    </dgm:pt>
    <dgm:pt modelId="{33C80194-07E1-4654-B854-4ABC17B9B1F2}" type="pres">
      <dgm:prSet presAssocID="{E4E7457A-D490-415F-9ED6-FE58D10CB03F}" presName="sp" presStyleCnt="0"/>
      <dgm:spPr/>
    </dgm:pt>
    <dgm:pt modelId="{C227215F-B14B-46A8-A642-52946FCD665D}" type="pres">
      <dgm:prSet presAssocID="{D98F7851-644E-45C5-B6B3-27A134BB1098}" presName="arrowAndChildren" presStyleCnt="0"/>
      <dgm:spPr/>
    </dgm:pt>
    <dgm:pt modelId="{F51460FE-A271-4D4D-AC62-14E8652B3982}" type="pres">
      <dgm:prSet presAssocID="{D98F7851-644E-45C5-B6B3-27A134BB1098}" presName="parentTextArrow" presStyleLbl="node1" presStyleIdx="4" presStyleCnt="6" custScaleY="66534"/>
      <dgm:spPr/>
    </dgm:pt>
    <dgm:pt modelId="{7371E200-D595-43C3-93F7-E6FF2253A4B1}" type="pres">
      <dgm:prSet presAssocID="{E6DB241C-4DC4-4E20-82A3-7B65F8B2403C}" presName="sp" presStyleCnt="0"/>
      <dgm:spPr/>
    </dgm:pt>
    <dgm:pt modelId="{2C852373-AD48-445F-A99B-9E6AB8FA2D94}" type="pres">
      <dgm:prSet presAssocID="{AE9C4239-C5B7-4D12-9602-924F42B376DD}" presName="arrowAndChildren" presStyleCnt="0"/>
      <dgm:spPr/>
    </dgm:pt>
    <dgm:pt modelId="{729049AA-F511-43DC-AF68-F1D96B6852BA}" type="pres">
      <dgm:prSet presAssocID="{AE9C4239-C5B7-4D12-9602-924F42B376DD}" presName="parentTextArrow" presStyleLbl="node1" presStyleIdx="5" presStyleCnt="6" custScaleY="61427"/>
      <dgm:spPr/>
    </dgm:pt>
  </dgm:ptLst>
  <dgm:cxnLst>
    <dgm:cxn modelId="{504A481F-EDBC-4434-9AF7-6DB3274DFE84}" type="presOf" srcId="{BC08DF24-8AAB-4E29-854A-75D3ADF0205D}" destId="{120D649A-B648-41A6-BEB9-61F6C411B8D3}" srcOrd="0" destOrd="0" presId="urn:microsoft.com/office/officeart/2005/8/layout/process4"/>
    <dgm:cxn modelId="{1A48A136-7D82-418D-9013-FE56E756A778}" type="presOf" srcId="{F9CBA269-F455-4FE4-A4B2-887D8436CEEA}" destId="{30D13A99-C0B0-4514-8B49-16FA2F2C4D1A}" srcOrd="0" destOrd="0" presId="urn:microsoft.com/office/officeart/2005/8/layout/process4"/>
    <dgm:cxn modelId="{90033B3A-5E34-453E-901B-07AB57BB0A90}" type="presOf" srcId="{0EA84B09-CFDE-41D1-BEFC-BD0CEF34EB1E}" destId="{878DE20B-CC00-4349-8CC4-E31BBC9FA29C}" srcOrd="0" destOrd="0" presId="urn:microsoft.com/office/officeart/2005/8/layout/process4"/>
    <dgm:cxn modelId="{D2FFD960-290C-4594-A65E-B62BC31A927A}" type="presOf" srcId="{AEF222BC-2AC8-493F-80A9-127116C6AB75}" destId="{4CD39646-85BE-4907-9C26-15DFC367F8DF}" srcOrd="0" destOrd="0" presId="urn:microsoft.com/office/officeart/2005/8/layout/process4"/>
    <dgm:cxn modelId="{F3F3344F-7A4A-437B-BAB5-41DB97A67BE3}" srcId="{BC08DF24-8AAB-4E29-854A-75D3ADF0205D}" destId="{AEF222BC-2AC8-493F-80A9-127116C6AB75}" srcOrd="5" destOrd="0" parTransId="{724FC078-A712-4FF1-BF28-FCB8E85AB1BC}" sibTransId="{F79AEF86-E653-411B-BCD2-7F929CAD903C}"/>
    <dgm:cxn modelId="{66882350-8EBD-496B-8106-6D7B9D16F744}" type="presOf" srcId="{EB1740E7-5828-4905-8202-E1708A840002}" destId="{50E2CB11-CE50-4A42-A999-5C3617AA04DE}" srcOrd="0" destOrd="0" presId="urn:microsoft.com/office/officeart/2005/8/layout/process4"/>
    <dgm:cxn modelId="{EBC0C473-AE4C-4BBE-B2E5-1BA9C47834C2}" type="presOf" srcId="{AE9C4239-C5B7-4D12-9602-924F42B376DD}" destId="{729049AA-F511-43DC-AF68-F1D96B6852BA}" srcOrd="0" destOrd="0" presId="urn:microsoft.com/office/officeart/2005/8/layout/process4"/>
    <dgm:cxn modelId="{6ED2449D-11AF-40D2-A4DF-E4AE5951B79D}" srcId="{BC08DF24-8AAB-4E29-854A-75D3ADF0205D}" destId="{D98F7851-644E-45C5-B6B3-27A134BB1098}" srcOrd="1" destOrd="0" parTransId="{0BCBD763-C18E-4F3B-94E0-40783778649F}" sibTransId="{E4E7457A-D490-415F-9ED6-FE58D10CB03F}"/>
    <dgm:cxn modelId="{2E80C69D-82E2-46BC-9D55-0FD89F273F6F}" srcId="{BC08DF24-8AAB-4E29-854A-75D3ADF0205D}" destId="{AE9C4239-C5B7-4D12-9602-924F42B376DD}" srcOrd="0" destOrd="0" parTransId="{747960BF-3163-4B88-9240-FA4D8AB895DE}" sibTransId="{E6DB241C-4DC4-4E20-82A3-7B65F8B2403C}"/>
    <dgm:cxn modelId="{FF1E4FBB-D141-4DC9-B55D-D93846138013}" type="presOf" srcId="{D98F7851-644E-45C5-B6B3-27A134BB1098}" destId="{F51460FE-A271-4D4D-AC62-14E8652B3982}" srcOrd="0" destOrd="0" presId="urn:microsoft.com/office/officeart/2005/8/layout/process4"/>
    <dgm:cxn modelId="{19E782C9-AB5E-48B6-8C2E-57823D2CE093}" srcId="{BC08DF24-8AAB-4E29-854A-75D3ADF0205D}" destId="{F9CBA269-F455-4FE4-A4B2-887D8436CEEA}" srcOrd="2" destOrd="0" parTransId="{7FD490A6-7ACB-46F6-A996-63C7DFC744FC}" sibTransId="{E802E8F0-925A-4DA9-8156-83E3E26275EE}"/>
    <dgm:cxn modelId="{15319BE4-FD77-4AE6-8752-51597816DE82}" srcId="{BC08DF24-8AAB-4E29-854A-75D3ADF0205D}" destId="{EB1740E7-5828-4905-8202-E1708A840002}" srcOrd="4" destOrd="0" parTransId="{6E37D023-33EF-4BB6-A232-690874A9C9FC}" sibTransId="{D36A2580-4B50-45F2-835D-2BC463494A94}"/>
    <dgm:cxn modelId="{3613B7F3-3FCA-46FF-9A99-875DFAA777E8}" srcId="{BC08DF24-8AAB-4E29-854A-75D3ADF0205D}" destId="{0EA84B09-CFDE-41D1-BEFC-BD0CEF34EB1E}" srcOrd="3" destOrd="0" parTransId="{BE2CD87C-B27D-4044-AA9E-AC82A444A619}" sibTransId="{433410EB-299E-4CC1-86BA-0D55480CE97B}"/>
    <dgm:cxn modelId="{DF9D4F92-E80A-4D88-A1C9-E5A0EC36B6B7}" type="presParOf" srcId="{120D649A-B648-41A6-BEB9-61F6C411B8D3}" destId="{0BE9CF9C-E732-4CCF-B637-AC55B10D8A07}" srcOrd="0" destOrd="0" presId="urn:microsoft.com/office/officeart/2005/8/layout/process4"/>
    <dgm:cxn modelId="{A68FFD84-FB91-4BFC-817E-111AF5C10D8E}" type="presParOf" srcId="{0BE9CF9C-E732-4CCF-B637-AC55B10D8A07}" destId="{4CD39646-85BE-4907-9C26-15DFC367F8DF}" srcOrd="0" destOrd="0" presId="urn:microsoft.com/office/officeart/2005/8/layout/process4"/>
    <dgm:cxn modelId="{5EC1C171-390A-4A20-AEFF-4258A0D8A814}" type="presParOf" srcId="{120D649A-B648-41A6-BEB9-61F6C411B8D3}" destId="{F21AD591-A1A1-4FF5-823D-414AE4B28BCA}" srcOrd="1" destOrd="0" presId="urn:microsoft.com/office/officeart/2005/8/layout/process4"/>
    <dgm:cxn modelId="{E0A95797-99BB-4DB3-A6EB-273CD5524AEB}" type="presParOf" srcId="{120D649A-B648-41A6-BEB9-61F6C411B8D3}" destId="{2B3FD588-D62D-4146-B87C-A5C4E468F900}" srcOrd="2" destOrd="0" presId="urn:microsoft.com/office/officeart/2005/8/layout/process4"/>
    <dgm:cxn modelId="{AF8154C7-473F-4E38-BE8B-D9F3988C65EC}" type="presParOf" srcId="{2B3FD588-D62D-4146-B87C-A5C4E468F900}" destId="{50E2CB11-CE50-4A42-A999-5C3617AA04DE}" srcOrd="0" destOrd="0" presId="urn:microsoft.com/office/officeart/2005/8/layout/process4"/>
    <dgm:cxn modelId="{493ACE8C-F413-4AE4-9DC1-9E1F417A1097}" type="presParOf" srcId="{120D649A-B648-41A6-BEB9-61F6C411B8D3}" destId="{63E3F1F6-B0E1-41A6-83E3-5540A0284E29}" srcOrd="3" destOrd="0" presId="urn:microsoft.com/office/officeart/2005/8/layout/process4"/>
    <dgm:cxn modelId="{89780A8B-E3C4-4909-BB01-FE9D562403D7}" type="presParOf" srcId="{120D649A-B648-41A6-BEB9-61F6C411B8D3}" destId="{EEAF993F-415D-42BA-BD67-D94734E04B54}" srcOrd="4" destOrd="0" presId="urn:microsoft.com/office/officeart/2005/8/layout/process4"/>
    <dgm:cxn modelId="{2E564C41-FB26-4828-B6C2-396338ADA389}" type="presParOf" srcId="{EEAF993F-415D-42BA-BD67-D94734E04B54}" destId="{878DE20B-CC00-4349-8CC4-E31BBC9FA29C}" srcOrd="0" destOrd="0" presId="urn:microsoft.com/office/officeart/2005/8/layout/process4"/>
    <dgm:cxn modelId="{9AD6F48E-CE6B-4E2A-9094-9D7AE490426F}" type="presParOf" srcId="{120D649A-B648-41A6-BEB9-61F6C411B8D3}" destId="{714BE1FC-A451-411C-92F8-F61E318A536D}" srcOrd="5" destOrd="0" presId="urn:microsoft.com/office/officeart/2005/8/layout/process4"/>
    <dgm:cxn modelId="{23354CC7-60B3-4E22-BC01-AD4AA1BE17BA}" type="presParOf" srcId="{120D649A-B648-41A6-BEB9-61F6C411B8D3}" destId="{6C6738A6-E88E-4E84-8BA5-5CD17124E90F}" srcOrd="6" destOrd="0" presId="urn:microsoft.com/office/officeart/2005/8/layout/process4"/>
    <dgm:cxn modelId="{F380A219-D61E-4383-8CC8-1D01743FD0D7}" type="presParOf" srcId="{6C6738A6-E88E-4E84-8BA5-5CD17124E90F}" destId="{30D13A99-C0B0-4514-8B49-16FA2F2C4D1A}" srcOrd="0" destOrd="0" presId="urn:microsoft.com/office/officeart/2005/8/layout/process4"/>
    <dgm:cxn modelId="{C85150AC-BF79-4C5E-8E65-F7B710EC5509}" type="presParOf" srcId="{120D649A-B648-41A6-BEB9-61F6C411B8D3}" destId="{33C80194-07E1-4654-B854-4ABC17B9B1F2}" srcOrd="7" destOrd="0" presId="urn:microsoft.com/office/officeart/2005/8/layout/process4"/>
    <dgm:cxn modelId="{E0713390-4CE2-4917-8B6F-B5222EB900D8}" type="presParOf" srcId="{120D649A-B648-41A6-BEB9-61F6C411B8D3}" destId="{C227215F-B14B-46A8-A642-52946FCD665D}" srcOrd="8" destOrd="0" presId="urn:microsoft.com/office/officeart/2005/8/layout/process4"/>
    <dgm:cxn modelId="{9948209E-09CE-4AAA-8F5B-FEE75B3561AC}" type="presParOf" srcId="{C227215F-B14B-46A8-A642-52946FCD665D}" destId="{F51460FE-A271-4D4D-AC62-14E8652B3982}" srcOrd="0" destOrd="0" presId="urn:microsoft.com/office/officeart/2005/8/layout/process4"/>
    <dgm:cxn modelId="{D0C80503-DD0D-4041-AA98-627B6C73E23D}" type="presParOf" srcId="{120D649A-B648-41A6-BEB9-61F6C411B8D3}" destId="{7371E200-D595-43C3-93F7-E6FF2253A4B1}" srcOrd="9" destOrd="0" presId="urn:microsoft.com/office/officeart/2005/8/layout/process4"/>
    <dgm:cxn modelId="{CDBED694-77EB-4B3B-B49E-C9CF8423FB46}" type="presParOf" srcId="{120D649A-B648-41A6-BEB9-61F6C411B8D3}" destId="{2C852373-AD48-445F-A99B-9E6AB8FA2D94}" srcOrd="10" destOrd="0" presId="urn:microsoft.com/office/officeart/2005/8/layout/process4"/>
    <dgm:cxn modelId="{571F9E7D-0C04-44E8-BD57-760261A80748}" type="presParOf" srcId="{2C852373-AD48-445F-A99B-9E6AB8FA2D94}" destId="{729049AA-F511-43DC-AF68-F1D96B6852BA}"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E4107CC-95D7-448D-AC25-7FEC07159FC1}"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2DFA709E-66FF-44C7-B083-2660D2626834}">
      <dgm:prSet phldrT="[Text]" custT="1"/>
      <dgm:spPr/>
      <dgm:t>
        <a:bodyPr/>
        <a:lstStyle/>
        <a:p>
          <a:pPr algn="ctr"/>
          <a:r>
            <a:rPr lang="en-US" sz="2400" b="1" dirty="0"/>
            <a:t>Multiple Owners</a:t>
          </a:r>
        </a:p>
      </dgm:t>
    </dgm:pt>
    <dgm:pt modelId="{4D0B9A1E-1576-4774-94AF-7A57ABCA77E3}" type="parTrans" cxnId="{4353CCAA-C4DA-41B7-893F-977FADB7A4B1}">
      <dgm:prSet/>
      <dgm:spPr/>
      <dgm:t>
        <a:bodyPr/>
        <a:lstStyle/>
        <a:p>
          <a:endParaRPr lang="en-US"/>
        </a:p>
      </dgm:t>
    </dgm:pt>
    <dgm:pt modelId="{DD0A2635-0726-4B8C-B7AC-A06EC878525D}" type="sibTrans" cxnId="{4353CCAA-C4DA-41B7-893F-977FADB7A4B1}">
      <dgm:prSet/>
      <dgm:spPr/>
      <dgm:t>
        <a:bodyPr/>
        <a:lstStyle/>
        <a:p>
          <a:endParaRPr lang="en-US"/>
        </a:p>
      </dgm:t>
    </dgm:pt>
    <dgm:pt modelId="{98639F85-D735-4EE8-8226-9E178A243CE3}">
      <dgm:prSet phldrT="[Text]"/>
      <dgm:spPr/>
      <dgm:t>
        <a:bodyPr/>
        <a:lstStyle/>
        <a:p>
          <a:r>
            <a:rPr lang="en-US" dirty="0"/>
            <a:t>Evaluate each owner separately </a:t>
          </a:r>
        </a:p>
      </dgm:t>
    </dgm:pt>
    <dgm:pt modelId="{54B22C1F-5CDA-4775-985A-CFB2D31A36B1}" type="parTrans" cxnId="{22B9CAC1-A23B-491B-AF45-6AB72808E58E}">
      <dgm:prSet/>
      <dgm:spPr/>
      <dgm:t>
        <a:bodyPr/>
        <a:lstStyle/>
        <a:p>
          <a:endParaRPr lang="en-US"/>
        </a:p>
      </dgm:t>
    </dgm:pt>
    <dgm:pt modelId="{EE684FB0-C0DA-489B-82E5-241EB6D353F6}" type="sibTrans" cxnId="{22B9CAC1-A23B-491B-AF45-6AB72808E58E}">
      <dgm:prSet/>
      <dgm:spPr/>
      <dgm:t>
        <a:bodyPr/>
        <a:lstStyle/>
        <a:p>
          <a:endParaRPr lang="en-US"/>
        </a:p>
      </dgm:t>
    </dgm:pt>
    <dgm:pt modelId="{FC90D383-24FD-4E5E-AD20-8B788D2E789E}">
      <dgm:prSet phldrT="[Text]"/>
      <dgm:spPr/>
      <dgm:t>
        <a:bodyPr/>
        <a:lstStyle/>
        <a:p>
          <a:r>
            <a:rPr lang="en-US" dirty="0"/>
            <a:t>Ownership structure matters with ag land</a:t>
          </a:r>
        </a:p>
      </dgm:t>
    </dgm:pt>
    <dgm:pt modelId="{06F5F531-FB14-4198-B2FA-B40E67A3BA6B}" type="parTrans" cxnId="{DB0D26D8-78CB-444C-8B87-17EB3AC2EF0E}">
      <dgm:prSet/>
      <dgm:spPr/>
      <dgm:t>
        <a:bodyPr/>
        <a:lstStyle/>
        <a:p>
          <a:endParaRPr lang="en-US"/>
        </a:p>
      </dgm:t>
    </dgm:pt>
    <dgm:pt modelId="{91F379A7-5DF1-4BE7-90E2-AE60FC3DDE7C}" type="sibTrans" cxnId="{DB0D26D8-78CB-444C-8B87-17EB3AC2EF0E}">
      <dgm:prSet/>
      <dgm:spPr/>
      <dgm:t>
        <a:bodyPr/>
        <a:lstStyle/>
        <a:p>
          <a:endParaRPr lang="en-US"/>
        </a:p>
      </dgm:t>
    </dgm:pt>
    <dgm:pt modelId="{7B8EE5E0-3CD1-494D-84CE-92ECBBB1F68A}">
      <dgm:prSet phldrT="[Text]"/>
      <dgm:spPr/>
      <dgm:t>
        <a:bodyPr/>
        <a:lstStyle/>
        <a:p>
          <a:r>
            <a:rPr lang="en-US" dirty="0"/>
            <a:t>Number of owners vs percentage of ownership interest</a:t>
          </a:r>
        </a:p>
      </dgm:t>
    </dgm:pt>
    <dgm:pt modelId="{67078FF3-6C02-4627-A3E4-549A8C6C045F}" type="parTrans" cxnId="{49486067-DEAB-4AA6-8781-D3E74DFD02F5}">
      <dgm:prSet/>
      <dgm:spPr/>
      <dgm:t>
        <a:bodyPr/>
        <a:lstStyle/>
        <a:p>
          <a:endParaRPr lang="en-US"/>
        </a:p>
      </dgm:t>
    </dgm:pt>
    <dgm:pt modelId="{CEC30E9D-72E7-48B8-ADA4-9076C0D3B36D}" type="sibTrans" cxnId="{49486067-DEAB-4AA6-8781-D3E74DFD02F5}">
      <dgm:prSet/>
      <dgm:spPr/>
      <dgm:t>
        <a:bodyPr/>
        <a:lstStyle/>
        <a:p>
          <a:endParaRPr lang="en-US"/>
        </a:p>
      </dgm:t>
    </dgm:pt>
    <dgm:pt modelId="{EEFF47C0-E344-4756-AB6C-EAAB241BC05B}">
      <dgm:prSet phldrT="[Text]"/>
      <dgm:spPr/>
      <dgm:t>
        <a:bodyPr/>
        <a:lstStyle/>
        <a:p>
          <a:r>
            <a:rPr lang="en-US" dirty="0"/>
            <a:t>Tenants in Common – deeded interest. Does not apply to spouses.  </a:t>
          </a:r>
        </a:p>
      </dgm:t>
    </dgm:pt>
    <dgm:pt modelId="{9B032A11-3A7E-46D0-A94C-BA76C4C19A0C}" type="parTrans" cxnId="{FC546097-F54C-4208-8372-642EA0090951}">
      <dgm:prSet/>
      <dgm:spPr/>
      <dgm:t>
        <a:bodyPr/>
        <a:lstStyle/>
        <a:p>
          <a:endParaRPr lang="en-US"/>
        </a:p>
      </dgm:t>
    </dgm:pt>
    <dgm:pt modelId="{A0EC46A7-1044-4F32-A69B-E7AA517C79E6}" type="sibTrans" cxnId="{FC546097-F54C-4208-8372-642EA0090951}">
      <dgm:prSet/>
      <dgm:spPr/>
      <dgm:t>
        <a:bodyPr/>
        <a:lstStyle/>
        <a:p>
          <a:endParaRPr lang="en-US"/>
        </a:p>
      </dgm:t>
    </dgm:pt>
    <dgm:pt modelId="{5ED50E94-4D1E-403A-ACC0-FF7B604AE3FF}">
      <dgm:prSet phldrT="[Text]"/>
      <dgm:spPr/>
      <dgm:t>
        <a:bodyPr/>
        <a:lstStyle/>
        <a:p>
          <a:r>
            <a:rPr lang="en-US" dirty="0"/>
            <a:t>Joint Tenancy – number of owners</a:t>
          </a:r>
        </a:p>
      </dgm:t>
    </dgm:pt>
    <dgm:pt modelId="{A2353D11-354E-487C-9883-F54737889449}" type="parTrans" cxnId="{2B359A1C-D19F-4D01-9C9D-E91148413AF4}">
      <dgm:prSet/>
      <dgm:spPr/>
      <dgm:t>
        <a:bodyPr/>
        <a:lstStyle/>
        <a:p>
          <a:endParaRPr lang="en-US"/>
        </a:p>
      </dgm:t>
    </dgm:pt>
    <dgm:pt modelId="{42D67553-CA7B-465C-B238-39DC54504E14}" type="sibTrans" cxnId="{2B359A1C-D19F-4D01-9C9D-E91148413AF4}">
      <dgm:prSet/>
      <dgm:spPr/>
      <dgm:t>
        <a:bodyPr/>
        <a:lstStyle/>
        <a:p>
          <a:endParaRPr lang="en-US"/>
        </a:p>
      </dgm:t>
    </dgm:pt>
    <dgm:pt modelId="{C69918D2-3333-41BC-8992-2A5C61598F70}" type="pres">
      <dgm:prSet presAssocID="{3E4107CC-95D7-448D-AC25-7FEC07159FC1}" presName="vert0" presStyleCnt="0">
        <dgm:presLayoutVars>
          <dgm:dir/>
          <dgm:animOne val="branch"/>
          <dgm:animLvl val="lvl"/>
        </dgm:presLayoutVars>
      </dgm:prSet>
      <dgm:spPr/>
    </dgm:pt>
    <dgm:pt modelId="{BC4462DC-0E12-4AA1-A7C6-441247A1006E}" type="pres">
      <dgm:prSet presAssocID="{2DFA709E-66FF-44C7-B083-2660D2626834}" presName="thickLine" presStyleLbl="alignNode1" presStyleIdx="0" presStyleCnt="1"/>
      <dgm:spPr/>
    </dgm:pt>
    <dgm:pt modelId="{D8DB53EB-1E22-4729-8C7C-6AD504AA6791}" type="pres">
      <dgm:prSet presAssocID="{2DFA709E-66FF-44C7-B083-2660D2626834}" presName="horz1" presStyleCnt="0"/>
      <dgm:spPr/>
    </dgm:pt>
    <dgm:pt modelId="{03FEF533-0903-4052-A723-9BBFCE595C6F}" type="pres">
      <dgm:prSet presAssocID="{2DFA709E-66FF-44C7-B083-2660D2626834}" presName="tx1" presStyleLbl="revTx" presStyleIdx="0" presStyleCnt="6"/>
      <dgm:spPr/>
    </dgm:pt>
    <dgm:pt modelId="{0BDB5829-E0A7-4525-9A20-D0EEF27DA22E}" type="pres">
      <dgm:prSet presAssocID="{2DFA709E-66FF-44C7-B083-2660D2626834}" presName="vert1" presStyleCnt="0"/>
      <dgm:spPr/>
    </dgm:pt>
    <dgm:pt modelId="{A605D56D-053B-4C65-A44D-12DF5C0630FE}" type="pres">
      <dgm:prSet presAssocID="{98639F85-D735-4EE8-8226-9E178A243CE3}" presName="vertSpace2a" presStyleCnt="0"/>
      <dgm:spPr/>
    </dgm:pt>
    <dgm:pt modelId="{EB7DA78D-7031-4BF1-B58D-9C6718ED5DBE}" type="pres">
      <dgm:prSet presAssocID="{98639F85-D735-4EE8-8226-9E178A243CE3}" presName="horz2" presStyleCnt="0"/>
      <dgm:spPr/>
    </dgm:pt>
    <dgm:pt modelId="{73DFB790-99D9-4340-B857-4C79DEAE903D}" type="pres">
      <dgm:prSet presAssocID="{98639F85-D735-4EE8-8226-9E178A243CE3}" presName="horzSpace2" presStyleCnt="0"/>
      <dgm:spPr/>
    </dgm:pt>
    <dgm:pt modelId="{C3E22BB4-A418-4CDF-90AF-E6340425E205}" type="pres">
      <dgm:prSet presAssocID="{98639F85-D735-4EE8-8226-9E178A243CE3}" presName="tx2" presStyleLbl="revTx" presStyleIdx="1" presStyleCnt="6"/>
      <dgm:spPr/>
    </dgm:pt>
    <dgm:pt modelId="{20E2C0A6-B2F1-4F91-8A0A-669110147949}" type="pres">
      <dgm:prSet presAssocID="{98639F85-D735-4EE8-8226-9E178A243CE3}" presName="vert2" presStyleCnt="0"/>
      <dgm:spPr/>
    </dgm:pt>
    <dgm:pt modelId="{713B825A-5B38-406F-A255-CDA574EF7D18}" type="pres">
      <dgm:prSet presAssocID="{98639F85-D735-4EE8-8226-9E178A243CE3}" presName="thinLine2b" presStyleLbl="callout" presStyleIdx="0" presStyleCnt="5"/>
      <dgm:spPr/>
    </dgm:pt>
    <dgm:pt modelId="{746712EF-09D4-449E-BA7C-3D9C02B000AD}" type="pres">
      <dgm:prSet presAssocID="{98639F85-D735-4EE8-8226-9E178A243CE3}" presName="vertSpace2b" presStyleCnt="0"/>
      <dgm:spPr/>
    </dgm:pt>
    <dgm:pt modelId="{3732F2DB-C3E8-4DC2-BD7D-67D75E4E38FE}" type="pres">
      <dgm:prSet presAssocID="{FC90D383-24FD-4E5E-AD20-8B788D2E789E}" presName="horz2" presStyleCnt="0"/>
      <dgm:spPr/>
    </dgm:pt>
    <dgm:pt modelId="{0E9A79E4-F75F-4223-B352-8403B82B3FE6}" type="pres">
      <dgm:prSet presAssocID="{FC90D383-24FD-4E5E-AD20-8B788D2E789E}" presName="horzSpace2" presStyleCnt="0"/>
      <dgm:spPr/>
    </dgm:pt>
    <dgm:pt modelId="{56FC5418-9F7D-47D0-9FC3-E6E359D59ECF}" type="pres">
      <dgm:prSet presAssocID="{FC90D383-24FD-4E5E-AD20-8B788D2E789E}" presName="tx2" presStyleLbl="revTx" presStyleIdx="2" presStyleCnt="6"/>
      <dgm:spPr/>
    </dgm:pt>
    <dgm:pt modelId="{6E805DCC-D9DC-447A-A0E8-44255E5B9654}" type="pres">
      <dgm:prSet presAssocID="{FC90D383-24FD-4E5E-AD20-8B788D2E789E}" presName="vert2" presStyleCnt="0"/>
      <dgm:spPr/>
    </dgm:pt>
    <dgm:pt modelId="{0DF16759-B04B-4CB3-801F-BC4E63CBA767}" type="pres">
      <dgm:prSet presAssocID="{FC90D383-24FD-4E5E-AD20-8B788D2E789E}" presName="thinLine2b" presStyleLbl="callout" presStyleIdx="1" presStyleCnt="5"/>
      <dgm:spPr/>
    </dgm:pt>
    <dgm:pt modelId="{930FBA1C-3230-4414-B295-DEFA12922C1D}" type="pres">
      <dgm:prSet presAssocID="{FC90D383-24FD-4E5E-AD20-8B788D2E789E}" presName="vertSpace2b" presStyleCnt="0"/>
      <dgm:spPr/>
    </dgm:pt>
    <dgm:pt modelId="{9F7521A9-0842-4360-A2F3-1AAFE08C1577}" type="pres">
      <dgm:prSet presAssocID="{7B8EE5E0-3CD1-494D-84CE-92ECBBB1F68A}" presName="horz2" presStyleCnt="0"/>
      <dgm:spPr/>
    </dgm:pt>
    <dgm:pt modelId="{4B1CBBD1-92D5-44A1-BD9F-F133B1D27AB3}" type="pres">
      <dgm:prSet presAssocID="{7B8EE5E0-3CD1-494D-84CE-92ECBBB1F68A}" presName="horzSpace2" presStyleCnt="0"/>
      <dgm:spPr/>
    </dgm:pt>
    <dgm:pt modelId="{BE92115D-B72C-45C2-A770-1360A0054926}" type="pres">
      <dgm:prSet presAssocID="{7B8EE5E0-3CD1-494D-84CE-92ECBBB1F68A}" presName="tx2" presStyleLbl="revTx" presStyleIdx="3" presStyleCnt="6"/>
      <dgm:spPr/>
    </dgm:pt>
    <dgm:pt modelId="{509D89D8-6BFE-4789-8424-4A26A7B22E4A}" type="pres">
      <dgm:prSet presAssocID="{7B8EE5E0-3CD1-494D-84CE-92ECBBB1F68A}" presName="vert2" presStyleCnt="0"/>
      <dgm:spPr/>
    </dgm:pt>
    <dgm:pt modelId="{2FF7C518-0A5E-4357-9E29-A0C0A61E76EF}" type="pres">
      <dgm:prSet presAssocID="{7B8EE5E0-3CD1-494D-84CE-92ECBBB1F68A}" presName="thinLine2b" presStyleLbl="callout" presStyleIdx="2" presStyleCnt="5"/>
      <dgm:spPr/>
    </dgm:pt>
    <dgm:pt modelId="{9AAD7CA3-6189-4576-B81C-062B64FBFA32}" type="pres">
      <dgm:prSet presAssocID="{7B8EE5E0-3CD1-494D-84CE-92ECBBB1F68A}" presName="vertSpace2b" presStyleCnt="0"/>
      <dgm:spPr/>
    </dgm:pt>
    <dgm:pt modelId="{EAEAA166-5AFF-4E93-82A8-364ABFF345D5}" type="pres">
      <dgm:prSet presAssocID="{EEFF47C0-E344-4756-AB6C-EAAB241BC05B}" presName="horz2" presStyleCnt="0"/>
      <dgm:spPr/>
    </dgm:pt>
    <dgm:pt modelId="{186FF8FF-DC31-49E3-9551-E83041DC7138}" type="pres">
      <dgm:prSet presAssocID="{EEFF47C0-E344-4756-AB6C-EAAB241BC05B}" presName="horzSpace2" presStyleCnt="0"/>
      <dgm:spPr/>
    </dgm:pt>
    <dgm:pt modelId="{6A95C171-4C33-424C-87CE-EDB41A6C6666}" type="pres">
      <dgm:prSet presAssocID="{EEFF47C0-E344-4756-AB6C-EAAB241BC05B}" presName="tx2" presStyleLbl="revTx" presStyleIdx="4" presStyleCnt="6"/>
      <dgm:spPr/>
    </dgm:pt>
    <dgm:pt modelId="{D5E454B5-EFB7-460E-A925-3F2F68DD363C}" type="pres">
      <dgm:prSet presAssocID="{EEFF47C0-E344-4756-AB6C-EAAB241BC05B}" presName="vert2" presStyleCnt="0"/>
      <dgm:spPr/>
    </dgm:pt>
    <dgm:pt modelId="{EDD8D9DD-F756-4755-8D7B-EA38B1EFD388}" type="pres">
      <dgm:prSet presAssocID="{EEFF47C0-E344-4756-AB6C-EAAB241BC05B}" presName="thinLine2b" presStyleLbl="callout" presStyleIdx="3" presStyleCnt="5"/>
      <dgm:spPr/>
    </dgm:pt>
    <dgm:pt modelId="{08964C74-6099-4BAF-8527-077C3B900AF0}" type="pres">
      <dgm:prSet presAssocID="{EEFF47C0-E344-4756-AB6C-EAAB241BC05B}" presName="vertSpace2b" presStyleCnt="0"/>
      <dgm:spPr/>
    </dgm:pt>
    <dgm:pt modelId="{2BF893E4-C8AD-41BB-98F6-C6A5DAD8EC43}" type="pres">
      <dgm:prSet presAssocID="{5ED50E94-4D1E-403A-ACC0-FF7B604AE3FF}" presName="horz2" presStyleCnt="0"/>
      <dgm:spPr/>
    </dgm:pt>
    <dgm:pt modelId="{7B302B59-E291-428F-9679-06BC1D79683C}" type="pres">
      <dgm:prSet presAssocID="{5ED50E94-4D1E-403A-ACC0-FF7B604AE3FF}" presName="horzSpace2" presStyleCnt="0"/>
      <dgm:spPr/>
    </dgm:pt>
    <dgm:pt modelId="{0C0EAC95-BF3D-4C8A-BD7E-D9ED3501E4EE}" type="pres">
      <dgm:prSet presAssocID="{5ED50E94-4D1E-403A-ACC0-FF7B604AE3FF}" presName="tx2" presStyleLbl="revTx" presStyleIdx="5" presStyleCnt="6"/>
      <dgm:spPr/>
    </dgm:pt>
    <dgm:pt modelId="{813F7EE4-11E6-4F5C-8C41-9182AFB5A33C}" type="pres">
      <dgm:prSet presAssocID="{5ED50E94-4D1E-403A-ACC0-FF7B604AE3FF}" presName="vert2" presStyleCnt="0"/>
      <dgm:spPr/>
    </dgm:pt>
    <dgm:pt modelId="{651D649C-BF07-4198-BB8B-B2F70EA189BF}" type="pres">
      <dgm:prSet presAssocID="{5ED50E94-4D1E-403A-ACC0-FF7B604AE3FF}" presName="thinLine2b" presStyleLbl="callout" presStyleIdx="4" presStyleCnt="5"/>
      <dgm:spPr/>
    </dgm:pt>
    <dgm:pt modelId="{BC50745D-6879-4CBC-A164-40BEB5BF644B}" type="pres">
      <dgm:prSet presAssocID="{5ED50E94-4D1E-403A-ACC0-FF7B604AE3FF}" presName="vertSpace2b" presStyleCnt="0"/>
      <dgm:spPr/>
    </dgm:pt>
  </dgm:ptLst>
  <dgm:cxnLst>
    <dgm:cxn modelId="{4924DD16-0AC1-4795-B434-3F7F4EEB443C}" type="presOf" srcId="{EEFF47C0-E344-4756-AB6C-EAAB241BC05B}" destId="{6A95C171-4C33-424C-87CE-EDB41A6C6666}" srcOrd="0" destOrd="0" presId="urn:microsoft.com/office/officeart/2008/layout/LinedList"/>
    <dgm:cxn modelId="{2B359A1C-D19F-4D01-9C9D-E91148413AF4}" srcId="{2DFA709E-66FF-44C7-B083-2660D2626834}" destId="{5ED50E94-4D1E-403A-ACC0-FF7B604AE3FF}" srcOrd="4" destOrd="0" parTransId="{A2353D11-354E-487C-9883-F54737889449}" sibTransId="{42D67553-CA7B-465C-B238-39DC54504E14}"/>
    <dgm:cxn modelId="{1D94683E-128D-45C5-9A23-120E800ED31B}" type="presOf" srcId="{FC90D383-24FD-4E5E-AD20-8B788D2E789E}" destId="{56FC5418-9F7D-47D0-9FC3-E6E359D59ECF}" srcOrd="0" destOrd="0" presId="urn:microsoft.com/office/officeart/2008/layout/LinedList"/>
    <dgm:cxn modelId="{3D221660-BF99-457F-B7E5-205F7478C554}" type="presOf" srcId="{5ED50E94-4D1E-403A-ACC0-FF7B604AE3FF}" destId="{0C0EAC95-BF3D-4C8A-BD7E-D9ED3501E4EE}" srcOrd="0" destOrd="0" presId="urn:microsoft.com/office/officeart/2008/layout/LinedList"/>
    <dgm:cxn modelId="{49486067-DEAB-4AA6-8781-D3E74DFD02F5}" srcId="{2DFA709E-66FF-44C7-B083-2660D2626834}" destId="{7B8EE5E0-3CD1-494D-84CE-92ECBBB1F68A}" srcOrd="2" destOrd="0" parTransId="{67078FF3-6C02-4627-A3E4-549A8C6C045F}" sibTransId="{CEC30E9D-72E7-48B8-ADA4-9076C0D3B36D}"/>
    <dgm:cxn modelId="{F09DD172-2B18-4F02-89C4-34B07AE07C84}" type="presOf" srcId="{7B8EE5E0-3CD1-494D-84CE-92ECBBB1F68A}" destId="{BE92115D-B72C-45C2-A770-1360A0054926}" srcOrd="0" destOrd="0" presId="urn:microsoft.com/office/officeart/2008/layout/LinedList"/>
    <dgm:cxn modelId="{FC546097-F54C-4208-8372-642EA0090951}" srcId="{2DFA709E-66FF-44C7-B083-2660D2626834}" destId="{EEFF47C0-E344-4756-AB6C-EAAB241BC05B}" srcOrd="3" destOrd="0" parTransId="{9B032A11-3A7E-46D0-A94C-BA76C4C19A0C}" sibTransId="{A0EC46A7-1044-4F32-A69B-E7AA517C79E6}"/>
    <dgm:cxn modelId="{4353CCAA-C4DA-41B7-893F-977FADB7A4B1}" srcId="{3E4107CC-95D7-448D-AC25-7FEC07159FC1}" destId="{2DFA709E-66FF-44C7-B083-2660D2626834}" srcOrd="0" destOrd="0" parTransId="{4D0B9A1E-1576-4774-94AF-7A57ABCA77E3}" sibTransId="{DD0A2635-0726-4B8C-B7AC-A06EC878525D}"/>
    <dgm:cxn modelId="{3735B9BE-F485-4883-87FF-73D2D0E4D26A}" type="presOf" srcId="{2DFA709E-66FF-44C7-B083-2660D2626834}" destId="{03FEF533-0903-4052-A723-9BBFCE595C6F}" srcOrd="0" destOrd="0" presId="urn:microsoft.com/office/officeart/2008/layout/LinedList"/>
    <dgm:cxn modelId="{22B9CAC1-A23B-491B-AF45-6AB72808E58E}" srcId="{2DFA709E-66FF-44C7-B083-2660D2626834}" destId="{98639F85-D735-4EE8-8226-9E178A243CE3}" srcOrd="0" destOrd="0" parTransId="{54B22C1F-5CDA-4775-985A-CFB2D31A36B1}" sibTransId="{EE684FB0-C0DA-489B-82E5-241EB6D353F6}"/>
    <dgm:cxn modelId="{8C5A09C6-A21B-4D16-A210-EDA101F30C4A}" type="presOf" srcId="{98639F85-D735-4EE8-8226-9E178A243CE3}" destId="{C3E22BB4-A418-4CDF-90AF-E6340425E205}" srcOrd="0" destOrd="0" presId="urn:microsoft.com/office/officeart/2008/layout/LinedList"/>
    <dgm:cxn modelId="{C0F171C8-8442-4178-A33D-2A1D000D47E0}" type="presOf" srcId="{3E4107CC-95D7-448D-AC25-7FEC07159FC1}" destId="{C69918D2-3333-41BC-8992-2A5C61598F70}" srcOrd="0" destOrd="0" presId="urn:microsoft.com/office/officeart/2008/layout/LinedList"/>
    <dgm:cxn modelId="{DB0D26D8-78CB-444C-8B87-17EB3AC2EF0E}" srcId="{2DFA709E-66FF-44C7-B083-2660D2626834}" destId="{FC90D383-24FD-4E5E-AD20-8B788D2E789E}" srcOrd="1" destOrd="0" parTransId="{06F5F531-FB14-4198-B2FA-B40E67A3BA6B}" sibTransId="{91F379A7-5DF1-4BE7-90E2-AE60FC3DDE7C}"/>
    <dgm:cxn modelId="{08B499D3-7C1F-4B2D-8197-120AF3E94CA9}" type="presParOf" srcId="{C69918D2-3333-41BC-8992-2A5C61598F70}" destId="{BC4462DC-0E12-4AA1-A7C6-441247A1006E}" srcOrd="0" destOrd="0" presId="urn:microsoft.com/office/officeart/2008/layout/LinedList"/>
    <dgm:cxn modelId="{512AE7F2-71AE-4C5B-ABD8-39E49A927EB8}" type="presParOf" srcId="{C69918D2-3333-41BC-8992-2A5C61598F70}" destId="{D8DB53EB-1E22-4729-8C7C-6AD504AA6791}" srcOrd="1" destOrd="0" presId="urn:microsoft.com/office/officeart/2008/layout/LinedList"/>
    <dgm:cxn modelId="{B4176F95-5F81-456A-AC0F-48FD3F9693C6}" type="presParOf" srcId="{D8DB53EB-1E22-4729-8C7C-6AD504AA6791}" destId="{03FEF533-0903-4052-A723-9BBFCE595C6F}" srcOrd="0" destOrd="0" presId="urn:microsoft.com/office/officeart/2008/layout/LinedList"/>
    <dgm:cxn modelId="{81EF6863-4F27-45EB-9686-722BDD78FF11}" type="presParOf" srcId="{D8DB53EB-1E22-4729-8C7C-6AD504AA6791}" destId="{0BDB5829-E0A7-4525-9A20-D0EEF27DA22E}" srcOrd="1" destOrd="0" presId="urn:microsoft.com/office/officeart/2008/layout/LinedList"/>
    <dgm:cxn modelId="{2868DCD0-F760-4E91-93A9-9851184F7DED}" type="presParOf" srcId="{0BDB5829-E0A7-4525-9A20-D0EEF27DA22E}" destId="{A605D56D-053B-4C65-A44D-12DF5C0630FE}" srcOrd="0" destOrd="0" presId="urn:microsoft.com/office/officeart/2008/layout/LinedList"/>
    <dgm:cxn modelId="{48CFF80D-CE6A-4CD2-8BD7-2F715AA486D6}" type="presParOf" srcId="{0BDB5829-E0A7-4525-9A20-D0EEF27DA22E}" destId="{EB7DA78D-7031-4BF1-B58D-9C6718ED5DBE}" srcOrd="1" destOrd="0" presId="urn:microsoft.com/office/officeart/2008/layout/LinedList"/>
    <dgm:cxn modelId="{770DF873-92B2-4D7A-81F5-D1D78EB72ADD}" type="presParOf" srcId="{EB7DA78D-7031-4BF1-B58D-9C6718ED5DBE}" destId="{73DFB790-99D9-4340-B857-4C79DEAE903D}" srcOrd="0" destOrd="0" presId="urn:microsoft.com/office/officeart/2008/layout/LinedList"/>
    <dgm:cxn modelId="{7D045EC5-07E7-4F4B-98AE-9874E01B153B}" type="presParOf" srcId="{EB7DA78D-7031-4BF1-B58D-9C6718ED5DBE}" destId="{C3E22BB4-A418-4CDF-90AF-E6340425E205}" srcOrd="1" destOrd="0" presId="urn:microsoft.com/office/officeart/2008/layout/LinedList"/>
    <dgm:cxn modelId="{197FAD5E-F220-4730-9804-078676264AE0}" type="presParOf" srcId="{EB7DA78D-7031-4BF1-B58D-9C6718ED5DBE}" destId="{20E2C0A6-B2F1-4F91-8A0A-669110147949}" srcOrd="2" destOrd="0" presId="urn:microsoft.com/office/officeart/2008/layout/LinedList"/>
    <dgm:cxn modelId="{2C0608D9-2EB6-46D3-ABE5-DE13CFED5D73}" type="presParOf" srcId="{0BDB5829-E0A7-4525-9A20-D0EEF27DA22E}" destId="{713B825A-5B38-406F-A255-CDA574EF7D18}" srcOrd="2" destOrd="0" presId="urn:microsoft.com/office/officeart/2008/layout/LinedList"/>
    <dgm:cxn modelId="{0BCC8359-A752-4C17-BC02-1C8BBA254C99}" type="presParOf" srcId="{0BDB5829-E0A7-4525-9A20-D0EEF27DA22E}" destId="{746712EF-09D4-449E-BA7C-3D9C02B000AD}" srcOrd="3" destOrd="0" presId="urn:microsoft.com/office/officeart/2008/layout/LinedList"/>
    <dgm:cxn modelId="{92F84910-2DB2-48B5-90E2-266BA88C92AD}" type="presParOf" srcId="{0BDB5829-E0A7-4525-9A20-D0EEF27DA22E}" destId="{3732F2DB-C3E8-4DC2-BD7D-67D75E4E38FE}" srcOrd="4" destOrd="0" presId="urn:microsoft.com/office/officeart/2008/layout/LinedList"/>
    <dgm:cxn modelId="{D1EBD365-B48B-4F94-8747-0FDBF623864B}" type="presParOf" srcId="{3732F2DB-C3E8-4DC2-BD7D-67D75E4E38FE}" destId="{0E9A79E4-F75F-4223-B352-8403B82B3FE6}" srcOrd="0" destOrd="0" presId="urn:microsoft.com/office/officeart/2008/layout/LinedList"/>
    <dgm:cxn modelId="{2E29683F-F6F9-44C8-B5E7-0955D75A0749}" type="presParOf" srcId="{3732F2DB-C3E8-4DC2-BD7D-67D75E4E38FE}" destId="{56FC5418-9F7D-47D0-9FC3-E6E359D59ECF}" srcOrd="1" destOrd="0" presId="urn:microsoft.com/office/officeart/2008/layout/LinedList"/>
    <dgm:cxn modelId="{3C9FF5BF-2E4C-4718-89F1-2D2D2399758F}" type="presParOf" srcId="{3732F2DB-C3E8-4DC2-BD7D-67D75E4E38FE}" destId="{6E805DCC-D9DC-447A-A0E8-44255E5B9654}" srcOrd="2" destOrd="0" presId="urn:microsoft.com/office/officeart/2008/layout/LinedList"/>
    <dgm:cxn modelId="{5B0DA2FC-4671-4ABD-9F88-7FA77278E318}" type="presParOf" srcId="{0BDB5829-E0A7-4525-9A20-D0EEF27DA22E}" destId="{0DF16759-B04B-4CB3-801F-BC4E63CBA767}" srcOrd="5" destOrd="0" presId="urn:microsoft.com/office/officeart/2008/layout/LinedList"/>
    <dgm:cxn modelId="{28CAAF9F-47C0-48CB-B3ED-D7928E50B224}" type="presParOf" srcId="{0BDB5829-E0A7-4525-9A20-D0EEF27DA22E}" destId="{930FBA1C-3230-4414-B295-DEFA12922C1D}" srcOrd="6" destOrd="0" presId="urn:microsoft.com/office/officeart/2008/layout/LinedList"/>
    <dgm:cxn modelId="{4CCAE6E8-2220-47BD-BB02-86155F09B944}" type="presParOf" srcId="{0BDB5829-E0A7-4525-9A20-D0EEF27DA22E}" destId="{9F7521A9-0842-4360-A2F3-1AAFE08C1577}" srcOrd="7" destOrd="0" presId="urn:microsoft.com/office/officeart/2008/layout/LinedList"/>
    <dgm:cxn modelId="{CF8971A3-E0E2-460A-A2A8-4E0CEAFD4863}" type="presParOf" srcId="{9F7521A9-0842-4360-A2F3-1AAFE08C1577}" destId="{4B1CBBD1-92D5-44A1-BD9F-F133B1D27AB3}" srcOrd="0" destOrd="0" presId="urn:microsoft.com/office/officeart/2008/layout/LinedList"/>
    <dgm:cxn modelId="{69A92EE0-93E5-41F3-947B-F256738A2B29}" type="presParOf" srcId="{9F7521A9-0842-4360-A2F3-1AAFE08C1577}" destId="{BE92115D-B72C-45C2-A770-1360A0054926}" srcOrd="1" destOrd="0" presId="urn:microsoft.com/office/officeart/2008/layout/LinedList"/>
    <dgm:cxn modelId="{70BFDE01-89FD-4259-A749-3BB2D6D9E7AB}" type="presParOf" srcId="{9F7521A9-0842-4360-A2F3-1AAFE08C1577}" destId="{509D89D8-6BFE-4789-8424-4A26A7B22E4A}" srcOrd="2" destOrd="0" presId="urn:microsoft.com/office/officeart/2008/layout/LinedList"/>
    <dgm:cxn modelId="{F8B50822-B78B-4196-8BC4-23CB54F6E092}" type="presParOf" srcId="{0BDB5829-E0A7-4525-9A20-D0EEF27DA22E}" destId="{2FF7C518-0A5E-4357-9E29-A0C0A61E76EF}" srcOrd="8" destOrd="0" presId="urn:microsoft.com/office/officeart/2008/layout/LinedList"/>
    <dgm:cxn modelId="{AB841A96-1DB1-4BBA-9CFC-F14A2D49FBE2}" type="presParOf" srcId="{0BDB5829-E0A7-4525-9A20-D0EEF27DA22E}" destId="{9AAD7CA3-6189-4576-B81C-062B64FBFA32}" srcOrd="9" destOrd="0" presId="urn:microsoft.com/office/officeart/2008/layout/LinedList"/>
    <dgm:cxn modelId="{91BE1571-DBD3-414A-9A59-C0B589156DD1}" type="presParOf" srcId="{0BDB5829-E0A7-4525-9A20-D0EEF27DA22E}" destId="{EAEAA166-5AFF-4E93-82A8-364ABFF345D5}" srcOrd="10" destOrd="0" presId="urn:microsoft.com/office/officeart/2008/layout/LinedList"/>
    <dgm:cxn modelId="{9AC781EE-9C21-4286-BCDE-3CAB8B3C9159}" type="presParOf" srcId="{EAEAA166-5AFF-4E93-82A8-364ABFF345D5}" destId="{186FF8FF-DC31-49E3-9551-E83041DC7138}" srcOrd="0" destOrd="0" presId="urn:microsoft.com/office/officeart/2008/layout/LinedList"/>
    <dgm:cxn modelId="{6CE371E5-4575-486F-BF92-0BB5790F1F8D}" type="presParOf" srcId="{EAEAA166-5AFF-4E93-82A8-364ABFF345D5}" destId="{6A95C171-4C33-424C-87CE-EDB41A6C6666}" srcOrd="1" destOrd="0" presId="urn:microsoft.com/office/officeart/2008/layout/LinedList"/>
    <dgm:cxn modelId="{D3C4FC9F-15B3-489C-AB5E-3B8F3FE65496}" type="presParOf" srcId="{EAEAA166-5AFF-4E93-82A8-364ABFF345D5}" destId="{D5E454B5-EFB7-460E-A925-3F2F68DD363C}" srcOrd="2" destOrd="0" presId="urn:microsoft.com/office/officeart/2008/layout/LinedList"/>
    <dgm:cxn modelId="{BBC309B9-EC72-48DE-9EA4-0FB1E6563FCE}" type="presParOf" srcId="{0BDB5829-E0A7-4525-9A20-D0EEF27DA22E}" destId="{EDD8D9DD-F756-4755-8D7B-EA38B1EFD388}" srcOrd="11" destOrd="0" presId="urn:microsoft.com/office/officeart/2008/layout/LinedList"/>
    <dgm:cxn modelId="{FA769818-54E7-4944-8610-B2F0F2B52747}" type="presParOf" srcId="{0BDB5829-E0A7-4525-9A20-D0EEF27DA22E}" destId="{08964C74-6099-4BAF-8527-077C3B900AF0}" srcOrd="12" destOrd="0" presId="urn:microsoft.com/office/officeart/2008/layout/LinedList"/>
    <dgm:cxn modelId="{F2F79501-1726-4D4F-950D-F7D1A1754035}" type="presParOf" srcId="{0BDB5829-E0A7-4525-9A20-D0EEF27DA22E}" destId="{2BF893E4-C8AD-41BB-98F6-C6A5DAD8EC43}" srcOrd="13" destOrd="0" presId="urn:microsoft.com/office/officeart/2008/layout/LinedList"/>
    <dgm:cxn modelId="{B78FA752-3701-4049-AFF9-E0F33F6B3BA1}" type="presParOf" srcId="{2BF893E4-C8AD-41BB-98F6-C6A5DAD8EC43}" destId="{7B302B59-E291-428F-9679-06BC1D79683C}" srcOrd="0" destOrd="0" presId="urn:microsoft.com/office/officeart/2008/layout/LinedList"/>
    <dgm:cxn modelId="{83A1E2C1-FE01-4084-AE1A-CF18D22C1984}" type="presParOf" srcId="{2BF893E4-C8AD-41BB-98F6-C6A5DAD8EC43}" destId="{0C0EAC95-BF3D-4C8A-BD7E-D9ED3501E4EE}" srcOrd="1" destOrd="0" presId="urn:microsoft.com/office/officeart/2008/layout/LinedList"/>
    <dgm:cxn modelId="{2F2D156C-74EE-48E9-A145-7CC137D23842}" type="presParOf" srcId="{2BF893E4-C8AD-41BB-98F6-C6A5DAD8EC43}" destId="{813F7EE4-11E6-4F5C-8C41-9182AFB5A33C}" srcOrd="2" destOrd="0" presId="urn:microsoft.com/office/officeart/2008/layout/LinedList"/>
    <dgm:cxn modelId="{0979E137-E071-4414-8E18-B099C9BED08D}" type="presParOf" srcId="{0BDB5829-E0A7-4525-9A20-D0EEF27DA22E}" destId="{651D649C-BF07-4198-BB8B-B2F70EA189BF}" srcOrd="14" destOrd="0" presId="urn:microsoft.com/office/officeart/2008/layout/LinedList"/>
    <dgm:cxn modelId="{E641211E-2F61-446D-9799-93113B79BA26}" type="presParOf" srcId="{0BDB5829-E0A7-4525-9A20-D0EEF27DA22E}" destId="{BC50745D-6879-4CBC-A164-40BEB5BF644B}" srcOrd="15"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2A03F8-2C26-4192-AF8D-1CD13A54A8B1}">
      <dsp:nvSpPr>
        <dsp:cNvPr id="0" name=""/>
        <dsp:cNvSpPr/>
      </dsp:nvSpPr>
      <dsp:spPr>
        <a:xfrm>
          <a:off x="936923" y="628"/>
          <a:ext cx="2710610" cy="565875"/>
        </a:xfrm>
        <a:prstGeom prst="roundRect">
          <a:avLst>
            <a:gd name="adj" fmla="val 10000"/>
          </a:avLst>
        </a:prstGeom>
        <a:solidFill>
          <a:schemeClr val="accent2">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t>Actively Farming</a:t>
          </a:r>
        </a:p>
      </dsp:txBody>
      <dsp:txXfrm>
        <a:off x="953497" y="17202"/>
        <a:ext cx="2677462" cy="532727"/>
      </dsp:txXfrm>
    </dsp:sp>
    <dsp:sp modelId="{58FE8B41-B767-423C-ADD7-DD513E2233AF}">
      <dsp:nvSpPr>
        <dsp:cNvPr id="0" name=""/>
        <dsp:cNvSpPr/>
      </dsp:nvSpPr>
      <dsp:spPr>
        <a:xfrm rot="5260656">
          <a:off x="2258903" y="614410"/>
          <a:ext cx="97501" cy="99028"/>
        </a:xfrm>
        <a:prstGeom prst="rightArrow">
          <a:avLst>
            <a:gd name="adj1" fmla="val 66700"/>
            <a:gd name="adj2" fmla="val 50000"/>
          </a:avLst>
        </a:prstGeom>
        <a:solidFill>
          <a:schemeClr val="accent2">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17855B5-AC66-4DF6-A9D8-81CC23769806}">
      <dsp:nvSpPr>
        <dsp:cNvPr id="0" name=""/>
        <dsp:cNvSpPr/>
      </dsp:nvSpPr>
      <dsp:spPr>
        <a:xfrm>
          <a:off x="1191329" y="761345"/>
          <a:ext cx="2263501" cy="565875"/>
        </a:xfrm>
        <a:prstGeom prst="roundRect">
          <a:avLst>
            <a:gd name="adj" fmla="val 10000"/>
          </a:avLst>
        </a:prstGeom>
        <a:solidFill>
          <a:schemeClr val="accent2">
            <a:alpha val="90000"/>
            <a:tint val="55000"/>
            <a:hueOff val="0"/>
            <a:satOff val="0"/>
            <a:lumOff val="0"/>
            <a:alphaOff val="0"/>
          </a:schemeClr>
        </a:solidFill>
        <a:ln w="25400" cap="flat" cmpd="sng" algn="ctr">
          <a:solidFill>
            <a:schemeClr val="accent2">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273.124 sub 14</a:t>
          </a:r>
        </a:p>
      </dsp:txBody>
      <dsp:txXfrm>
        <a:off x="1207903" y="777919"/>
        <a:ext cx="2230353" cy="532727"/>
      </dsp:txXfrm>
    </dsp:sp>
    <dsp:sp modelId="{92FD4B01-7BA2-4A58-9D87-3106642C7434}">
      <dsp:nvSpPr>
        <dsp:cNvPr id="0" name=""/>
        <dsp:cNvSpPr/>
      </dsp:nvSpPr>
      <dsp:spPr>
        <a:xfrm rot="5400000">
          <a:off x="2273566" y="1376735"/>
          <a:ext cx="99028" cy="99028"/>
        </a:xfrm>
        <a:prstGeom prst="rightArrow">
          <a:avLst>
            <a:gd name="adj1" fmla="val 66700"/>
            <a:gd name="adj2" fmla="val 50000"/>
          </a:avLst>
        </a:prstGeom>
        <a:solidFill>
          <a:schemeClr val="accent2">
            <a:shade val="90000"/>
            <a:hueOff val="102326"/>
            <a:satOff val="-4168"/>
            <a:lumOff val="6318"/>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5453EF4-D06D-4B7C-AC40-5AF987AFC088}">
      <dsp:nvSpPr>
        <dsp:cNvPr id="0" name=""/>
        <dsp:cNvSpPr/>
      </dsp:nvSpPr>
      <dsp:spPr>
        <a:xfrm>
          <a:off x="1191329" y="1525277"/>
          <a:ext cx="2263501" cy="565875"/>
        </a:xfrm>
        <a:prstGeom prst="roundRect">
          <a:avLst>
            <a:gd name="adj" fmla="val 10000"/>
          </a:avLst>
        </a:prstGeom>
        <a:solidFill>
          <a:schemeClr val="accent2">
            <a:alpha val="90000"/>
            <a:tint val="55000"/>
            <a:hueOff val="0"/>
            <a:satOff val="0"/>
            <a:lumOff val="0"/>
            <a:alphaOff val="0"/>
          </a:schemeClr>
        </a:solidFill>
        <a:ln w="25400" cap="flat" cmpd="sng" algn="ctr">
          <a:solidFill>
            <a:schemeClr val="accent2">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Full Participation</a:t>
          </a:r>
        </a:p>
      </dsp:txBody>
      <dsp:txXfrm>
        <a:off x="1207903" y="1541851"/>
        <a:ext cx="2230353" cy="532727"/>
      </dsp:txXfrm>
    </dsp:sp>
    <dsp:sp modelId="{0113CB10-5F3D-40B1-8CBB-999C30FBE8A7}">
      <dsp:nvSpPr>
        <dsp:cNvPr id="0" name=""/>
        <dsp:cNvSpPr/>
      </dsp:nvSpPr>
      <dsp:spPr>
        <a:xfrm rot="5400000">
          <a:off x="2273566" y="2140667"/>
          <a:ext cx="99028" cy="99028"/>
        </a:xfrm>
        <a:prstGeom prst="rightArrow">
          <a:avLst>
            <a:gd name="adj1" fmla="val 66700"/>
            <a:gd name="adj2" fmla="val 50000"/>
          </a:avLst>
        </a:prstGeom>
        <a:solidFill>
          <a:schemeClr val="accent2">
            <a:shade val="90000"/>
            <a:hueOff val="204653"/>
            <a:satOff val="-8335"/>
            <a:lumOff val="1263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3E0CF53-B08A-469B-A6B3-ACADB0CA256E}">
      <dsp:nvSpPr>
        <dsp:cNvPr id="0" name=""/>
        <dsp:cNvSpPr/>
      </dsp:nvSpPr>
      <dsp:spPr>
        <a:xfrm>
          <a:off x="1191329" y="2289209"/>
          <a:ext cx="2263501" cy="565875"/>
        </a:xfrm>
        <a:prstGeom prst="roundRect">
          <a:avLst>
            <a:gd name="adj" fmla="val 10000"/>
          </a:avLst>
        </a:prstGeom>
        <a:solidFill>
          <a:schemeClr val="accent2">
            <a:alpha val="90000"/>
            <a:tint val="55000"/>
            <a:hueOff val="0"/>
            <a:satOff val="0"/>
            <a:lumOff val="0"/>
            <a:alphaOff val="0"/>
          </a:schemeClr>
        </a:solidFill>
        <a:ln w="25400" cap="flat" cmpd="sng" algn="ctr">
          <a:solidFill>
            <a:schemeClr val="accent2">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Day to Day Decisions</a:t>
          </a:r>
        </a:p>
      </dsp:txBody>
      <dsp:txXfrm>
        <a:off x="1207903" y="2305783"/>
        <a:ext cx="2230353" cy="532727"/>
      </dsp:txXfrm>
    </dsp:sp>
    <dsp:sp modelId="{C7F3580F-C7DF-46C2-BE6D-B8A50BFB8451}">
      <dsp:nvSpPr>
        <dsp:cNvPr id="0" name=""/>
        <dsp:cNvSpPr/>
      </dsp:nvSpPr>
      <dsp:spPr>
        <a:xfrm rot="5538178">
          <a:off x="2256451" y="2906206"/>
          <a:ext cx="102405" cy="99028"/>
        </a:xfrm>
        <a:prstGeom prst="rightArrow">
          <a:avLst>
            <a:gd name="adj1" fmla="val 66700"/>
            <a:gd name="adj2" fmla="val 50000"/>
          </a:avLst>
        </a:prstGeom>
        <a:solidFill>
          <a:schemeClr val="accent2">
            <a:shade val="90000"/>
            <a:hueOff val="306979"/>
            <a:satOff val="-12503"/>
            <a:lumOff val="18954"/>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B1D4349-9CB8-4E8D-A8D1-149A138D27ED}">
      <dsp:nvSpPr>
        <dsp:cNvPr id="0" name=""/>
        <dsp:cNvSpPr/>
      </dsp:nvSpPr>
      <dsp:spPr>
        <a:xfrm>
          <a:off x="1160478" y="3056355"/>
          <a:ext cx="2263501" cy="565875"/>
        </a:xfrm>
        <a:prstGeom prst="roundRect">
          <a:avLst>
            <a:gd name="adj" fmla="val 10000"/>
          </a:avLst>
        </a:prstGeom>
        <a:solidFill>
          <a:schemeClr val="accent2">
            <a:alpha val="90000"/>
            <a:tint val="55000"/>
            <a:hueOff val="0"/>
            <a:satOff val="0"/>
            <a:lumOff val="0"/>
            <a:alphaOff val="0"/>
          </a:schemeClr>
        </a:solidFill>
        <a:ln w="25400" cap="flat" cmpd="sng" algn="ctr">
          <a:solidFill>
            <a:schemeClr val="accent2">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Labor</a:t>
          </a:r>
        </a:p>
      </dsp:txBody>
      <dsp:txXfrm>
        <a:off x="1177052" y="3072929"/>
        <a:ext cx="2230353" cy="532727"/>
      </dsp:txXfrm>
    </dsp:sp>
    <dsp:sp modelId="{80165EA9-7B15-44D3-9E0E-FE1724CBC1B7}">
      <dsp:nvSpPr>
        <dsp:cNvPr id="0" name=""/>
        <dsp:cNvSpPr/>
      </dsp:nvSpPr>
      <dsp:spPr>
        <a:xfrm rot="5400000">
          <a:off x="2242714" y="3671744"/>
          <a:ext cx="99028" cy="99028"/>
        </a:xfrm>
        <a:prstGeom prst="rightArrow">
          <a:avLst>
            <a:gd name="adj1" fmla="val 66700"/>
            <a:gd name="adj2" fmla="val 50000"/>
          </a:avLst>
        </a:prstGeom>
        <a:solidFill>
          <a:schemeClr val="accent2">
            <a:shade val="90000"/>
            <a:hueOff val="409305"/>
            <a:satOff val="-16671"/>
            <a:lumOff val="25271"/>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16DC2B1-F844-42DC-9A27-3883A14A8FAA}">
      <dsp:nvSpPr>
        <dsp:cNvPr id="0" name=""/>
        <dsp:cNvSpPr/>
      </dsp:nvSpPr>
      <dsp:spPr>
        <a:xfrm>
          <a:off x="1160478" y="3820287"/>
          <a:ext cx="2263501" cy="565875"/>
        </a:xfrm>
        <a:prstGeom prst="roundRect">
          <a:avLst>
            <a:gd name="adj" fmla="val 10000"/>
          </a:avLst>
        </a:prstGeom>
        <a:solidFill>
          <a:schemeClr val="accent2">
            <a:alpha val="90000"/>
            <a:tint val="55000"/>
            <a:hueOff val="0"/>
            <a:satOff val="0"/>
            <a:lumOff val="0"/>
            <a:alphaOff val="0"/>
          </a:schemeClr>
        </a:solidFill>
        <a:ln w="25400" cap="flat" cmpd="sng" algn="ctr">
          <a:solidFill>
            <a:schemeClr val="accent2">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Administration and Management</a:t>
          </a:r>
        </a:p>
      </dsp:txBody>
      <dsp:txXfrm>
        <a:off x="1177052" y="3836861"/>
        <a:ext cx="2230353" cy="532727"/>
      </dsp:txXfrm>
    </dsp:sp>
    <dsp:sp modelId="{D054721D-58DC-4887-A096-E87F34C3A9E4}">
      <dsp:nvSpPr>
        <dsp:cNvPr id="0" name=""/>
        <dsp:cNvSpPr/>
      </dsp:nvSpPr>
      <dsp:spPr>
        <a:xfrm rot="5400000">
          <a:off x="2242714" y="4435676"/>
          <a:ext cx="99028" cy="99028"/>
        </a:xfrm>
        <a:prstGeom prst="rightArrow">
          <a:avLst>
            <a:gd name="adj1" fmla="val 66700"/>
            <a:gd name="adj2" fmla="val 50000"/>
          </a:avLst>
        </a:prstGeom>
        <a:solidFill>
          <a:schemeClr val="accent2">
            <a:shade val="90000"/>
            <a:hueOff val="511632"/>
            <a:satOff val="-20838"/>
            <a:lumOff val="3158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65209AB-A1C0-450F-A19A-E2574A967B8C}">
      <dsp:nvSpPr>
        <dsp:cNvPr id="0" name=""/>
        <dsp:cNvSpPr/>
      </dsp:nvSpPr>
      <dsp:spPr>
        <a:xfrm>
          <a:off x="1160478" y="4584218"/>
          <a:ext cx="2263501" cy="565875"/>
        </a:xfrm>
        <a:prstGeom prst="roundRect">
          <a:avLst>
            <a:gd name="adj" fmla="val 10000"/>
          </a:avLst>
        </a:prstGeom>
        <a:solidFill>
          <a:schemeClr val="accent2">
            <a:alpha val="90000"/>
            <a:tint val="55000"/>
            <a:hueOff val="0"/>
            <a:satOff val="0"/>
            <a:lumOff val="0"/>
            <a:alphaOff val="0"/>
          </a:schemeClr>
        </a:solidFill>
        <a:ln w="25400" cap="flat" cmpd="sng" algn="ctr">
          <a:solidFill>
            <a:schemeClr val="accent2">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Financial Risk</a:t>
          </a:r>
        </a:p>
      </dsp:txBody>
      <dsp:txXfrm>
        <a:off x="1177052" y="4600792"/>
        <a:ext cx="2230353" cy="532727"/>
      </dsp:txXfrm>
    </dsp:sp>
    <dsp:sp modelId="{C6930EA0-9335-440B-AEB5-9FBD0BB7E0BA}">
      <dsp:nvSpPr>
        <dsp:cNvPr id="0" name=""/>
        <dsp:cNvSpPr/>
      </dsp:nvSpPr>
      <dsp:spPr>
        <a:xfrm>
          <a:off x="3964424" y="628"/>
          <a:ext cx="2632927" cy="565875"/>
        </a:xfrm>
        <a:prstGeom prst="roundRect">
          <a:avLst>
            <a:gd name="adj" fmla="val 10000"/>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t>Actively Engaged in Farming</a:t>
          </a:r>
        </a:p>
      </dsp:txBody>
      <dsp:txXfrm>
        <a:off x="3980998" y="17202"/>
        <a:ext cx="2599779" cy="532727"/>
      </dsp:txXfrm>
    </dsp:sp>
    <dsp:sp modelId="{D175AEAA-7D88-4269-BE06-96A4FC40AECD}">
      <dsp:nvSpPr>
        <dsp:cNvPr id="0" name=""/>
        <dsp:cNvSpPr/>
      </dsp:nvSpPr>
      <dsp:spPr>
        <a:xfrm rot="5260656">
          <a:off x="5247563" y="614410"/>
          <a:ext cx="97501" cy="99028"/>
        </a:xfrm>
        <a:prstGeom prst="rightArrow">
          <a:avLst>
            <a:gd name="adj1" fmla="val 66700"/>
            <a:gd name="adj2" fmla="val 50000"/>
          </a:avLst>
        </a:prstGeom>
        <a:solidFill>
          <a:schemeClr val="accent2">
            <a:shade val="90000"/>
            <a:hueOff val="613958"/>
            <a:satOff val="-25006"/>
            <a:lumOff val="37907"/>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5437C9E-690C-4A53-ACAE-B6F17AA9F813}">
      <dsp:nvSpPr>
        <dsp:cNvPr id="0" name=""/>
        <dsp:cNvSpPr/>
      </dsp:nvSpPr>
      <dsp:spPr>
        <a:xfrm>
          <a:off x="4179988" y="761345"/>
          <a:ext cx="2263501" cy="565875"/>
        </a:xfrm>
        <a:prstGeom prst="roundRect">
          <a:avLst>
            <a:gd name="adj" fmla="val 10000"/>
          </a:avLst>
        </a:prstGeom>
        <a:solidFill>
          <a:schemeClr val="accent2">
            <a:alpha val="90000"/>
            <a:tint val="55000"/>
            <a:hueOff val="0"/>
            <a:satOff val="0"/>
            <a:lumOff val="0"/>
            <a:alphaOff val="0"/>
          </a:schemeClr>
        </a:solidFill>
        <a:ln w="25400" cap="flat" cmpd="sng" algn="ctr">
          <a:solidFill>
            <a:schemeClr val="accent2">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273.124 sub 8</a:t>
          </a:r>
        </a:p>
      </dsp:txBody>
      <dsp:txXfrm>
        <a:off x="4196562" y="777919"/>
        <a:ext cx="2230353" cy="532727"/>
      </dsp:txXfrm>
    </dsp:sp>
    <dsp:sp modelId="{1A15D6B3-3318-4117-937B-FED28E54E069}">
      <dsp:nvSpPr>
        <dsp:cNvPr id="0" name=""/>
        <dsp:cNvSpPr/>
      </dsp:nvSpPr>
      <dsp:spPr>
        <a:xfrm rot="5400000">
          <a:off x="5262225" y="1376735"/>
          <a:ext cx="99028" cy="99028"/>
        </a:xfrm>
        <a:prstGeom prst="rightArrow">
          <a:avLst>
            <a:gd name="adj1" fmla="val 66700"/>
            <a:gd name="adj2" fmla="val 50000"/>
          </a:avLst>
        </a:prstGeom>
        <a:solidFill>
          <a:schemeClr val="accent2">
            <a:shade val="90000"/>
            <a:hueOff val="511632"/>
            <a:satOff val="-20838"/>
            <a:lumOff val="3158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1BAF576-8FD3-4D2A-AEDA-0D59F3EA69A8}">
      <dsp:nvSpPr>
        <dsp:cNvPr id="0" name=""/>
        <dsp:cNvSpPr/>
      </dsp:nvSpPr>
      <dsp:spPr>
        <a:xfrm>
          <a:off x="4179988" y="1525277"/>
          <a:ext cx="2263501" cy="565875"/>
        </a:xfrm>
        <a:prstGeom prst="roundRect">
          <a:avLst>
            <a:gd name="adj" fmla="val 10000"/>
          </a:avLst>
        </a:prstGeom>
        <a:solidFill>
          <a:schemeClr val="accent2">
            <a:alpha val="90000"/>
            <a:tint val="55000"/>
            <a:hueOff val="0"/>
            <a:satOff val="0"/>
            <a:lumOff val="0"/>
            <a:alphaOff val="0"/>
          </a:schemeClr>
        </a:solidFill>
        <a:ln w="25400" cap="flat" cmpd="sng" algn="ctr">
          <a:solidFill>
            <a:schemeClr val="accent2">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t>Entity owned and occupied</a:t>
          </a:r>
        </a:p>
      </dsp:txBody>
      <dsp:txXfrm>
        <a:off x="4196562" y="1541851"/>
        <a:ext cx="2230353" cy="532727"/>
      </dsp:txXfrm>
    </dsp:sp>
    <dsp:sp modelId="{2A461262-E95A-4352-B462-00CAB8CAAC93}">
      <dsp:nvSpPr>
        <dsp:cNvPr id="0" name=""/>
        <dsp:cNvSpPr/>
      </dsp:nvSpPr>
      <dsp:spPr>
        <a:xfrm rot="5400000">
          <a:off x="5262225" y="2140667"/>
          <a:ext cx="99028" cy="99028"/>
        </a:xfrm>
        <a:prstGeom prst="rightArrow">
          <a:avLst>
            <a:gd name="adj1" fmla="val 66700"/>
            <a:gd name="adj2" fmla="val 50000"/>
          </a:avLst>
        </a:prstGeom>
        <a:solidFill>
          <a:schemeClr val="accent2">
            <a:shade val="90000"/>
            <a:hueOff val="409305"/>
            <a:satOff val="-16671"/>
            <a:lumOff val="25271"/>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89A692D-AD41-4114-940E-6AB446853E88}">
      <dsp:nvSpPr>
        <dsp:cNvPr id="0" name=""/>
        <dsp:cNvSpPr/>
      </dsp:nvSpPr>
      <dsp:spPr>
        <a:xfrm>
          <a:off x="4179988" y="2289209"/>
          <a:ext cx="2263501" cy="565875"/>
        </a:xfrm>
        <a:prstGeom prst="roundRect">
          <a:avLst>
            <a:gd name="adj" fmla="val 10000"/>
          </a:avLst>
        </a:prstGeom>
        <a:solidFill>
          <a:schemeClr val="accent2">
            <a:alpha val="90000"/>
            <a:tint val="55000"/>
            <a:hueOff val="0"/>
            <a:satOff val="0"/>
            <a:lumOff val="0"/>
            <a:alphaOff val="0"/>
          </a:schemeClr>
        </a:solidFill>
        <a:ln w="25400" cap="flat" cmpd="sng" algn="ctr">
          <a:solidFill>
            <a:schemeClr val="accent2">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Less participation</a:t>
          </a:r>
        </a:p>
      </dsp:txBody>
      <dsp:txXfrm>
        <a:off x="4196562" y="2305783"/>
        <a:ext cx="2230353" cy="532727"/>
      </dsp:txXfrm>
    </dsp:sp>
    <dsp:sp modelId="{E07FC13C-0CAC-4967-827A-678AF00AE944}">
      <dsp:nvSpPr>
        <dsp:cNvPr id="0" name=""/>
        <dsp:cNvSpPr/>
      </dsp:nvSpPr>
      <dsp:spPr>
        <a:xfrm rot="5538178">
          <a:off x="5245111" y="2906206"/>
          <a:ext cx="102405" cy="99028"/>
        </a:xfrm>
        <a:prstGeom prst="rightArrow">
          <a:avLst>
            <a:gd name="adj1" fmla="val 66700"/>
            <a:gd name="adj2" fmla="val 50000"/>
          </a:avLst>
        </a:prstGeom>
        <a:solidFill>
          <a:schemeClr val="accent2">
            <a:shade val="90000"/>
            <a:hueOff val="306979"/>
            <a:satOff val="-12503"/>
            <a:lumOff val="18954"/>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2A1519A-9255-4005-8839-AD00693B8FF1}">
      <dsp:nvSpPr>
        <dsp:cNvPr id="0" name=""/>
        <dsp:cNvSpPr/>
      </dsp:nvSpPr>
      <dsp:spPr>
        <a:xfrm>
          <a:off x="4149137" y="3056355"/>
          <a:ext cx="2263501" cy="565875"/>
        </a:xfrm>
        <a:prstGeom prst="roundRect">
          <a:avLst>
            <a:gd name="adj" fmla="val 10000"/>
          </a:avLst>
        </a:prstGeom>
        <a:solidFill>
          <a:schemeClr val="accent2">
            <a:alpha val="90000"/>
            <a:tint val="55000"/>
            <a:hueOff val="0"/>
            <a:satOff val="0"/>
            <a:lumOff val="0"/>
            <a:alphaOff val="0"/>
          </a:schemeClr>
        </a:solidFill>
        <a:ln w="25400" cap="flat" cmpd="sng" algn="ctr">
          <a:solidFill>
            <a:schemeClr val="accent2">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Decision making</a:t>
          </a:r>
        </a:p>
      </dsp:txBody>
      <dsp:txXfrm>
        <a:off x="4165711" y="3072929"/>
        <a:ext cx="2230353" cy="532727"/>
      </dsp:txXfrm>
    </dsp:sp>
    <dsp:sp modelId="{B754BCAC-BCD7-46BF-B592-93621CFD5864}">
      <dsp:nvSpPr>
        <dsp:cNvPr id="0" name=""/>
        <dsp:cNvSpPr/>
      </dsp:nvSpPr>
      <dsp:spPr>
        <a:xfrm rot="5400000">
          <a:off x="5231373" y="3671744"/>
          <a:ext cx="99028" cy="99028"/>
        </a:xfrm>
        <a:prstGeom prst="rightArrow">
          <a:avLst>
            <a:gd name="adj1" fmla="val 66700"/>
            <a:gd name="adj2" fmla="val 50000"/>
          </a:avLst>
        </a:prstGeom>
        <a:solidFill>
          <a:schemeClr val="accent2">
            <a:shade val="90000"/>
            <a:hueOff val="204653"/>
            <a:satOff val="-8335"/>
            <a:lumOff val="1263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7CF23CF-D8CE-4954-852D-2EFE90C8D788}">
      <dsp:nvSpPr>
        <dsp:cNvPr id="0" name=""/>
        <dsp:cNvSpPr/>
      </dsp:nvSpPr>
      <dsp:spPr>
        <a:xfrm>
          <a:off x="4149137" y="3820287"/>
          <a:ext cx="2263501" cy="565875"/>
        </a:xfrm>
        <a:prstGeom prst="roundRect">
          <a:avLst>
            <a:gd name="adj" fmla="val 10000"/>
          </a:avLst>
        </a:prstGeom>
        <a:solidFill>
          <a:schemeClr val="accent2">
            <a:alpha val="90000"/>
            <a:tint val="55000"/>
            <a:hueOff val="0"/>
            <a:satOff val="0"/>
            <a:lumOff val="0"/>
            <a:alphaOff val="0"/>
          </a:schemeClr>
        </a:solidFill>
        <a:ln w="25400" cap="flat" cmpd="sng" algn="ctr">
          <a:solidFill>
            <a:schemeClr val="accent2">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Administration and Management</a:t>
          </a:r>
        </a:p>
      </dsp:txBody>
      <dsp:txXfrm>
        <a:off x="4165711" y="3836861"/>
        <a:ext cx="2230353" cy="532727"/>
      </dsp:txXfrm>
    </dsp:sp>
    <dsp:sp modelId="{F4837334-98A8-456F-9697-1B0B9A4D3183}">
      <dsp:nvSpPr>
        <dsp:cNvPr id="0" name=""/>
        <dsp:cNvSpPr/>
      </dsp:nvSpPr>
      <dsp:spPr>
        <a:xfrm rot="5400000">
          <a:off x="5231373" y="4435676"/>
          <a:ext cx="99028" cy="99028"/>
        </a:xfrm>
        <a:prstGeom prst="rightArrow">
          <a:avLst>
            <a:gd name="adj1" fmla="val 66700"/>
            <a:gd name="adj2" fmla="val 50000"/>
          </a:avLst>
        </a:prstGeom>
        <a:solidFill>
          <a:schemeClr val="accent2">
            <a:shade val="90000"/>
            <a:hueOff val="102326"/>
            <a:satOff val="-4168"/>
            <a:lumOff val="6318"/>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B477B01-CF25-43BD-B588-09B8060123B8}">
      <dsp:nvSpPr>
        <dsp:cNvPr id="0" name=""/>
        <dsp:cNvSpPr/>
      </dsp:nvSpPr>
      <dsp:spPr>
        <a:xfrm>
          <a:off x="4149137" y="4584218"/>
          <a:ext cx="2263501" cy="565875"/>
        </a:xfrm>
        <a:prstGeom prst="roundRect">
          <a:avLst>
            <a:gd name="adj" fmla="val 10000"/>
          </a:avLst>
        </a:prstGeom>
        <a:solidFill>
          <a:schemeClr val="accent2">
            <a:alpha val="90000"/>
            <a:tint val="55000"/>
            <a:hueOff val="0"/>
            <a:satOff val="0"/>
            <a:lumOff val="0"/>
            <a:alphaOff val="0"/>
          </a:schemeClr>
        </a:solidFill>
        <a:ln w="25400" cap="flat" cmpd="sng" algn="ctr">
          <a:solidFill>
            <a:schemeClr val="accent2">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Some labor</a:t>
          </a:r>
        </a:p>
      </dsp:txBody>
      <dsp:txXfrm>
        <a:off x="4165711" y="4600792"/>
        <a:ext cx="2230353" cy="5327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4E72CC-9621-4D1B-8E98-C7F1C971DACB}">
      <dsp:nvSpPr>
        <dsp:cNvPr id="0" name=""/>
        <dsp:cNvSpPr/>
      </dsp:nvSpPr>
      <dsp:spPr>
        <a:xfrm>
          <a:off x="611504" y="0"/>
          <a:ext cx="6930390" cy="5562600"/>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D711737-E3B1-4036-A383-A5DF8B222457}">
      <dsp:nvSpPr>
        <dsp:cNvPr id="0" name=""/>
        <dsp:cNvSpPr/>
      </dsp:nvSpPr>
      <dsp:spPr>
        <a:xfrm>
          <a:off x="428" y="1668780"/>
          <a:ext cx="2036197" cy="222504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dirty="0"/>
            <a:t>Extending homestead benefits from the EMP to non-contiguous ag parcels</a:t>
          </a:r>
        </a:p>
      </dsp:txBody>
      <dsp:txXfrm>
        <a:off x="99827" y="1768179"/>
        <a:ext cx="1837399" cy="2026242"/>
      </dsp:txXfrm>
    </dsp:sp>
    <dsp:sp modelId="{A0DE340B-3416-4A8C-A8EC-06C0F356FE50}">
      <dsp:nvSpPr>
        <dsp:cNvPr id="0" name=""/>
        <dsp:cNvSpPr/>
      </dsp:nvSpPr>
      <dsp:spPr>
        <a:xfrm>
          <a:off x="2299780" y="1668780"/>
          <a:ext cx="1775627" cy="222504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dirty="0"/>
            <a:t>Must qualify for the agricultural classification before linking</a:t>
          </a:r>
        </a:p>
      </dsp:txBody>
      <dsp:txXfrm>
        <a:off x="2386459" y="1755459"/>
        <a:ext cx="1602269" cy="2051682"/>
      </dsp:txXfrm>
    </dsp:sp>
    <dsp:sp modelId="{CE6B7664-D4E2-40DB-B964-45676377F8D3}">
      <dsp:nvSpPr>
        <dsp:cNvPr id="0" name=""/>
        <dsp:cNvSpPr/>
      </dsp:nvSpPr>
      <dsp:spPr>
        <a:xfrm>
          <a:off x="4338562" y="1668780"/>
          <a:ext cx="1775627" cy="222504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t>Ownership is important!</a:t>
          </a:r>
        </a:p>
      </dsp:txBody>
      <dsp:txXfrm>
        <a:off x="4425241" y="1755459"/>
        <a:ext cx="1602269" cy="2051682"/>
      </dsp:txXfrm>
    </dsp:sp>
    <dsp:sp modelId="{3AD1756A-0A43-49C5-BAB9-4C8E7D5BD842}">
      <dsp:nvSpPr>
        <dsp:cNvPr id="0" name=""/>
        <dsp:cNvSpPr/>
      </dsp:nvSpPr>
      <dsp:spPr>
        <a:xfrm>
          <a:off x="6377343" y="1668780"/>
          <a:ext cx="1775627" cy="222504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dirty="0"/>
            <a:t>Cannot link EMP to parcels with different ownership*</a:t>
          </a:r>
        </a:p>
      </dsp:txBody>
      <dsp:txXfrm>
        <a:off x="6464022" y="1755459"/>
        <a:ext cx="1602269" cy="205168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D3CF1F-80B5-4FF6-AC48-A4DEBAF71ABB}">
      <dsp:nvSpPr>
        <dsp:cNvPr id="0" name=""/>
        <dsp:cNvSpPr/>
      </dsp:nvSpPr>
      <dsp:spPr>
        <a:xfrm>
          <a:off x="3981" y="1190259"/>
          <a:ext cx="2036359" cy="9355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71120" rIns="199136" bIns="71120" numCol="1" spcCol="1270" anchor="ctr" anchorCtr="0">
          <a:noAutofit/>
        </a:bodyPr>
        <a:lstStyle/>
        <a:p>
          <a:pPr marL="0" lvl="0" indent="0" algn="r" defTabSz="1244600">
            <a:lnSpc>
              <a:spcPct val="90000"/>
            </a:lnSpc>
            <a:spcBef>
              <a:spcPct val="0"/>
            </a:spcBef>
            <a:spcAft>
              <a:spcPct val="35000"/>
            </a:spcAft>
            <a:buNone/>
          </a:pPr>
          <a:r>
            <a:rPr lang="en-US" sz="2800" b="1" kern="1200" dirty="0"/>
            <a:t>Individual Ownership</a:t>
          </a:r>
        </a:p>
      </dsp:txBody>
      <dsp:txXfrm>
        <a:off x="3981" y="1190259"/>
        <a:ext cx="2036359" cy="935550"/>
      </dsp:txXfrm>
    </dsp:sp>
    <dsp:sp modelId="{A7F1295F-6B46-483D-AAEA-FC230E4D6C77}">
      <dsp:nvSpPr>
        <dsp:cNvPr id="0" name=""/>
        <dsp:cNvSpPr/>
      </dsp:nvSpPr>
      <dsp:spPr>
        <a:xfrm>
          <a:off x="2040340" y="927135"/>
          <a:ext cx="407271" cy="1461796"/>
        </a:xfrm>
        <a:prstGeom prst="leftBrace">
          <a:avLst>
            <a:gd name="adj1" fmla="val 35000"/>
            <a:gd name="adj2" fmla="val 50000"/>
          </a:avLst>
        </a:prstGeom>
        <a:noFill/>
        <a:ln w="25400" cap="flat" cmpd="sng" algn="ctr">
          <a:solidFill>
            <a:schemeClr val="accent5">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53FE21A-3176-4B2F-BED3-EC16FDD9DC9D}">
      <dsp:nvSpPr>
        <dsp:cNvPr id="0" name=""/>
        <dsp:cNvSpPr/>
      </dsp:nvSpPr>
      <dsp:spPr>
        <a:xfrm>
          <a:off x="2610521" y="927135"/>
          <a:ext cx="5538897" cy="1461796"/>
        </a:xfrm>
        <a:prstGeom prst="rect">
          <a:avLst/>
        </a:prstGeom>
        <a:solidFill>
          <a:schemeClr val="accent5">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a:t>Owner A can link to parcels owned by Owner A and Owner B</a:t>
          </a:r>
        </a:p>
        <a:p>
          <a:pPr marL="285750" lvl="1" indent="-285750" algn="l" defTabSz="1244600">
            <a:lnSpc>
              <a:spcPct val="90000"/>
            </a:lnSpc>
            <a:spcBef>
              <a:spcPct val="0"/>
            </a:spcBef>
            <a:spcAft>
              <a:spcPct val="15000"/>
            </a:spcAft>
            <a:buChar char="•"/>
          </a:pPr>
          <a:r>
            <a:rPr lang="en-US" sz="2800" kern="1200" dirty="0"/>
            <a:t>This includes spouses</a:t>
          </a:r>
        </a:p>
      </dsp:txBody>
      <dsp:txXfrm>
        <a:off x="2610521" y="927135"/>
        <a:ext cx="5538897" cy="1461796"/>
      </dsp:txXfrm>
    </dsp:sp>
    <dsp:sp modelId="{5BC6B1F6-E762-43C9-9B2F-1A6392DB26A9}">
      <dsp:nvSpPr>
        <dsp:cNvPr id="0" name=""/>
        <dsp:cNvSpPr/>
      </dsp:nvSpPr>
      <dsp:spPr>
        <a:xfrm>
          <a:off x="2" y="3352796"/>
          <a:ext cx="2036359" cy="9355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71120" rIns="199136" bIns="71120" numCol="1" spcCol="1270" anchor="ctr" anchorCtr="0">
          <a:noAutofit/>
        </a:bodyPr>
        <a:lstStyle/>
        <a:p>
          <a:pPr marL="0" lvl="0" indent="0" algn="r" defTabSz="1244600">
            <a:lnSpc>
              <a:spcPct val="90000"/>
            </a:lnSpc>
            <a:spcBef>
              <a:spcPct val="0"/>
            </a:spcBef>
            <a:spcAft>
              <a:spcPct val="35000"/>
            </a:spcAft>
            <a:buNone/>
          </a:pPr>
          <a:r>
            <a:rPr lang="en-US" sz="2800" b="1" kern="1200" dirty="0"/>
            <a:t>Trust Ownership</a:t>
          </a:r>
        </a:p>
      </dsp:txBody>
      <dsp:txXfrm>
        <a:off x="2" y="3352796"/>
        <a:ext cx="2036359" cy="935550"/>
      </dsp:txXfrm>
    </dsp:sp>
    <dsp:sp modelId="{1F9B7130-F7B1-4F9A-BAF8-C2FC84A50292}">
      <dsp:nvSpPr>
        <dsp:cNvPr id="0" name=""/>
        <dsp:cNvSpPr/>
      </dsp:nvSpPr>
      <dsp:spPr>
        <a:xfrm>
          <a:off x="2057400" y="2725213"/>
          <a:ext cx="407271" cy="2221931"/>
        </a:xfrm>
        <a:prstGeom prst="leftBrace">
          <a:avLst>
            <a:gd name="adj1" fmla="val 35000"/>
            <a:gd name="adj2" fmla="val 50000"/>
          </a:avLst>
        </a:prstGeom>
        <a:noFill/>
        <a:ln w="25400" cap="flat" cmpd="sng" algn="ctr">
          <a:solidFill>
            <a:schemeClr val="accent5">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E2E02E3-CAA2-496A-A249-E901514B2E32}">
      <dsp:nvSpPr>
        <dsp:cNvPr id="0" name=""/>
        <dsp:cNvSpPr/>
      </dsp:nvSpPr>
      <dsp:spPr>
        <a:xfrm>
          <a:off x="2590801" y="2769162"/>
          <a:ext cx="5538897" cy="2221931"/>
        </a:xfrm>
        <a:prstGeom prst="rect">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a:t>Owner A can link to Owner A Trust </a:t>
          </a:r>
          <a:r>
            <a:rPr lang="en-US" sz="2400" kern="1200" dirty="0"/>
            <a:t>(assuming Owner A is the grantor)</a:t>
          </a:r>
        </a:p>
        <a:p>
          <a:pPr marL="285750" lvl="1" indent="-285750" algn="l" defTabSz="1244600">
            <a:lnSpc>
              <a:spcPct val="90000"/>
            </a:lnSpc>
            <a:spcBef>
              <a:spcPct val="0"/>
            </a:spcBef>
            <a:spcAft>
              <a:spcPct val="15000"/>
            </a:spcAft>
            <a:buChar char="•"/>
          </a:pPr>
          <a:r>
            <a:rPr lang="en-US" sz="2800" kern="1200" dirty="0"/>
            <a:t>Spouse 1 Trust (spouse 1 is grantor) can link to Spouse 2 Trust (spouse 2 is grantor). </a:t>
          </a:r>
        </a:p>
      </dsp:txBody>
      <dsp:txXfrm>
        <a:off x="2590801" y="2769162"/>
        <a:ext cx="5538897" cy="222193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D39646-85BE-4907-9C26-15DFC367F8DF}">
      <dsp:nvSpPr>
        <dsp:cNvPr id="0" name=""/>
        <dsp:cNvSpPr/>
      </dsp:nvSpPr>
      <dsp:spPr>
        <a:xfrm>
          <a:off x="0" y="4738772"/>
          <a:ext cx="8153400" cy="885230"/>
        </a:xfrm>
        <a:prstGeom prst="rect">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dirty="0"/>
            <a:t>EMP is operated by an entity, then non-contiguous parcels must be operated by that same entity</a:t>
          </a:r>
        </a:p>
      </dsp:txBody>
      <dsp:txXfrm>
        <a:off x="0" y="4738772"/>
        <a:ext cx="8153400" cy="885230"/>
      </dsp:txXfrm>
    </dsp:sp>
    <dsp:sp modelId="{50E2CB11-CE50-4A42-A999-5C3617AA04DE}">
      <dsp:nvSpPr>
        <dsp:cNvPr id="0" name=""/>
        <dsp:cNvSpPr/>
      </dsp:nvSpPr>
      <dsp:spPr>
        <a:xfrm rot="10800000">
          <a:off x="0" y="3827084"/>
          <a:ext cx="8153400" cy="926318"/>
        </a:xfrm>
        <a:prstGeom prst="upArrowCallout">
          <a:avLst/>
        </a:prstGeom>
        <a:solidFill>
          <a:schemeClr val="accent3">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dirty="0"/>
            <a:t>Owner/grantor and farmer must live w/in 4 cities/</a:t>
          </a:r>
          <a:r>
            <a:rPr lang="en-US" sz="2400" kern="1200" dirty="0" err="1"/>
            <a:t>twps</a:t>
          </a:r>
          <a:endParaRPr lang="en-US" sz="2400" kern="1200" dirty="0"/>
        </a:p>
      </dsp:txBody>
      <dsp:txXfrm rot="10800000">
        <a:off x="0" y="3827084"/>
        <a:ext cx="8153400" cy="601894"/>
      </dsp:txXfrm>
    </dsp:sp>
    <dsp:sp modelId="{878DE20B-CC00-4349-8CC4-E31BBC9FA29C}">
      <dsp:nvSpPr>
        <dsp:cNvPr id="0" name=""/>
        <dsp:cNvSpPr/>
      </dsp:nvSpPr>
      <dsp:spPr>
        <a:xfrm rot="10800000">
          <a:off x="0" y="2902360"/>
          <a:ext cx="8153400" cy="939355"/>
        </a:xfrm>
        <a:prstGeom prst="upArrowCallout">
          <a:avLst/>
        </a:prstGeom>
        <a:solidFill>
          <a:schemeClr val="accent4">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dirty="0"/>
            <a:t>40 acres</a:t>
          </a:r>
        </a:p>
      </dsp:txBody>
      <dsp:txXfrm rot="10800000">
        <a:off x="0" y="2902360"/>
        <a:ext cx="8153400" cy="610365"/>
      </dsp:txXfrm>
    </dsp:sp>
    <dsp:sp modelId="{30D13A99-C0B0-4514-8B49-16FA2F2C4D1A}">
      <dsp:nvSpPr>
        <dsp:cNvPr id="0" name=""/>
        <dsp:cNvSpPr/>
      </dsp:nvSpPr>
      <dsp:spPr>
        <a:xfrm rot="10800000">
          <a:off x="0" y="1893431"/>
          <a:ext cx="8153400" cy="1023559"/>
        </a:xfrm>
        <a:prstGeom prst="upArrowCallout">
          <a:avLst/>
        </a:prstGeom>
        <a:solidFill>
          <a:schemeClr val="accent5">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dirty="0"/>
            <a:t>A qualified person must be farming the land</a:t>
          </a:r>
        </a:p>
      </dsp:txBody>
      <dsp:txXfrm rot="10800000">
        <a:off x="0" y="1893431"/>
        <a:ext cx="8153400" cy="665078"/>
      </dsp:txXfrm>
    </dsp:sp>
    <dsp:sp modelId="{F51460FE-A271-4D4D-AC62-14E8652B3982}">
      <dsp:nvSpPr>
        <dsp:cNvPr id="0" name=""/>
        <dsp:cNvSpPr/>
      </dsp:nvSpPr>
      <dsp:spPr>
        <a:xfrm rot="10800000">
          <a:off x="0" y="909946"/>
          <a:ext cx="8153400" cy="998116"/>
        </a:xfrm>
        <a:prstGeom prst="upArrowCallout">
          <a:avLst/>
        </a:prstGeom>
        <a:solidFill>
          <a:schemeClr val="accent6">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dirty="0"/>
            <a:t>Same Ownership </a:t>
          </a:r>
        </a:p>
      </dsp:txBody>
      <dsp:txXfrm rot="10800000">
        <a:off x="0" y="909946"/>
        <a:ext cx="8153400" cy="648546"/>
      </dsp:txXfrm>
    </dsp:sp>
    <dsp:sp modelId="{729049AA-F511-43DC-AF68-F1D96B6852BA}">
      <dsp:nvSpPr>
        <dsp:cNvPr id="0" name=""/>
        <dsp:cNvSpPr/>
      </dsp:nvSpPr>
      <dsp:spPr>
        <a:xfrm rot="10800000">
          <a:off x="0" y="3073"/>
          <a:ext cx="8153400" cy="921503"/>
        </a:xfrm>
        <a:prstGeom prst="upArrowCallout">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b="1" kern="1200" dirty="0"/>
            <a:t>Other Requirements – each parcel must meet these requirements</a:t>
          </a:r>
          <a:endParaRPr lang="en-US" sz="2100" kern="1200" dirty="0"/>
        </a:p>
      </dsp:txBody>
      <dsp:txXfrm rot="10800000">
        <a:off x="0" y="3073"/>
        <a:ext cx="8153400" cy="59876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4462DC-0E12-4AA1-A7C6-441247A1006E}">
      <dsp:nvSpPr>
        <dsp:cNvPr id="0" name=""/>
        <dsp:cNvSpPr/>
      </dsp:nvSpPr>
      <dsp:spPr>
        <a:xfrm>
          <a:off x="0" y="0"/>
          <a:ext cx="84582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3FEF533-0903-4052-A723-9BBFCE595C6F}">
      <dsp:nvSpPr>
        <dsp:cNvPr id="0" name=""/>
        <dsp:cNvSpPr/>
      </dsp:nvSpPr>
      <dsp:spPr>
        <a:xfrm>
          <a:off x="0" y="0"/>
          <a:ext cx="1691640" cy="4572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ctr" defTabSz="1066800">
            <a:lnSpc>
              <a:spcPct val="90000"/>
            </a:lnSpc>
            <a:spcBef>
              <a:spcPct val="0"/>
            </a:spcBef>
            <a:spcAft>
              <a:spcPct val="35000"/>
            </a:spcAft>
            <a:buNone/>
          </a:pPr>
          <a:r>
            <a:rPr lang="en-US" sz="2400" b="1" kern="1200" dirty="0"/>
            <a:t>Multiple Owners</a:t>
          </a:r>
        </a:p>
      </dsp:txBody>
      <dsp:txXfrm>
        <a:off x="0" y="0"/>
        <a:ext cx="1691640" cy="4572000"/>
      </dsp:txXfrm>
    </dsp:sp>
    <dsp:sp modelId="{C3E22BB4-A418-4CDF-90AF-E6340425E205}">
      <dsp:nvSpPr>
        <dsp:cNvPr id="0" name=""/>
        <dsp:cNvSpPr/>
      </dsp:nvSpPr>
      <dsp:spPr>
        <a:xfrm>
          <a:off x="1818512" y="43085"/>
          <a:ext cx="6639686" cy="8617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t>Evaluate each owner separately </a:t>
          </a:r>
        </a:p>
      </dsp:txBody>
      <dsp:txXfrm>
        <a:off x="1818512" y="43085"/>
        <a:ext cx="6639686" cy="861714"/>
      </dsp:txXfrm>
    </dsp:sp>
    <dsp:sp modelId="{713B825A-5B38-406F-A255-CDA574EF7D18}">
      <dsp:nvSpPr>
        <dsp:cNvPr id="0" name=""/>
        <dsp:cNvSpPr/>
      </dsp:nvSpPr>
      <dsp:spPr>
        <a:xfrm>
          <a:off x="1691640" y="904800"/>
          <a:ext cx="676656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6FC5418-9F7D-47D0-9FC3-E6E359D59ECF}">
      <dsp:nvSpPr>
        <dsp:cNvPr id="0" name=""/>
        <dsp:cNvSpPr/>
      </dsp:nvSpPr>
      <dsp:spPr>
        <a:xfrm>
          <a:off x="1818512" y="947886"/>
          <a:ext cx="6639686" cy="8617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t>Ownership structure matters with ag land</a:t>
          </a:r>
        </a:p>
      </dsp:txBody>
      <dsp:txXfrm>
        <a:off x="1818512" y="947886"/>
        <a:ext cx="6639686" cy="861714"/>
      </dsp:txXfrm>
    </dsp:sp>
    <dsp:sp modelId="{0DF16759-B04B-4CB3-801F-BC4E63CBA767}">
      <dsp:nvSpPr>
        <dsp:cNvPr id="0" name=""/>
        <dsp:cNvSpPr/>
      </dsp:nvSpPr>
      <dsp:spPr>
        <a:xfrm>
          <a:off x="1691640" y="1809601"/>
          <a:ext cx="676656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E92115D-B72C-45C2-A770-1360A0054926}">
      <dsp:nvSpPr>
        <dsp:cNvPr id="0" name=""/>
        <dsp:cNvSpPr/>
      </dsp:nvSpPr>
      <dsp:spPr>
        <a:xfrm>
          <a:off x="1818512" y="1852686"/>
          <a:ext cx="6639686" cy="8617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t>Number of owners vs percentage of ownership interest</a:t>
          </a:r>
        </a:p>
      </dsp:txBody>
      <dsp:txXfrm>
        <a:off x="1818512" y="1852686"/>
        <a:ext cx="6639686" cy="861714"/>
      </dsp:txXfrm>
    </dsp:sp>
    <dsp:sp modelId="{2FF7C518-0A5E-4357-9E29-A0C0A61E76EF}">
      <dsp:nvSpPr>
        <dsp:cNvPr id="0" name=""/>
        <dsp:cNvSpPr/>
      </dsp:nvSpPr>
      <dsp:spPr>
        <a:xfrm>
          <a:off x="1691640" y="2714401"/>
          <a:ext cx="676656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A95C171-4C33-424C-87CE-EDB41A6C6666}">
      <dsp:nvSpPr>
        <dsp:cNvPr id="0" name=""/>
        <dsp:cNvSpPr/>
      </dsp:nvSpPr>
      <dsp:spPr>
        <a:xfrm>
          <a:off x="1818512" y="2757487"/>
          <a:ext cx="6639686" cy="8617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t>Tenants in Common – deeded interest. Does not apply to spouses.  </a:t>
          </a:r>
        </a:p>
      </dsp:txBody>
      <dsp:txXfrm>
        <a:off x="1818512" y="2757487"/>
        <a:ext cx="6639686" cy="861714"/>
      </dsp:txXfrm>
    </dsp:sp>
    <dsp:sp modelId="{EDD8D9DD-F756-4755-8D7B-EA38B1EFD388}">
      <dsp:nvSpPr>
        <dsp:cNvPr id="0" name=""/>
        <dsp:cNvSpPr/>
      </dsp:nvSpPr>
      <dsp:spPr>
        <a:xfrm>
          <a:off x="1691640" y="3619202"/>
          <a:ext cx="676656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C0EAC95-BF3D-4C8A-BD7E-D9ED3501E4EE}">
      <dsp:nvSpPr>
        <dsp:cNvPr id="0" name=""/>
        <dsp:cNvSpPr/>
      </dsp:nvSpPr>
      <dsp:spPr>
        <a:xfrm>
          <a:off x="1818512" y="3662288"/>
          <a:ext cx="6639686" cy="8617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t>Joint Tenancy – number of owners</a:t>
          </a:r>
        </a:p>
      </dsp:txBody>
      <dsp:txXfrm>
        <a:off x="1818512" y="3662288"/>
        <a:ext cx="6639686" cy="861714"/>
      </dsp:txXfrm>
    </dsp:sp>
    <dsp:sp modelId="{651D649C-BF07-4198-BB8B-B2F70EA189BF}">
      <dsp:nvSpPr>
        <dsp:cNvPr id="0" name=""/>
        <dsp:cNvSpPr/>
      </dsp:nvSpPr>
      <dsp:spPr>
        <a:xfrm>
          <a:off x="1691640" y="4524002"/>
          <a:ext cx="676656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FEED77-A110-47E4-BE37-837CEB319E29}" type="datetimeFigureOut">
              <a:rPr lang="en-US" smtClean="0"/>
              <a:t>5/19/2022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73E437-CFC0-4FEC-97AA-543818D62858}" type="slidenum">
              <a:rPr lang="en-US" smtClean="0"/>
              <a:t>‹#›</a:t>
            </a:fld>
            <a:endParaRPr lang="en-US"/>
          </a:p>
        </p:txBody>
      </p:sp>
    </p:spTree>
    <p:extLst>
      <p:ext uri="{BB962C8B-B14F-4D97-AF65-F5344CB8AC3E}">
        <p14:creationId xmlns:p14="http://schemas.microsoft.com/office/powerpoint/2010/main" val="2872718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D73E437-CFC0-4FEC-97AA-543818D62858}" type="slidenum">
              <a:rPr lang="en-US" smtClean="0"/>
              <a:t>2</a:t>
            </a:fld>
            <a:endParaRPr lang="en-US"/>
          </a:p>
        </p:txBody>
      </p:sp>
    </p:spTree>
    <p:extLst>
      <p:ext uri="{BB962C8B-B14F-4D97-AF65-F5344CB8AC3E}">
        <p14:creationId xmlns:p14="http://schemas.microsoft.com/office/powerpoint/2010/main" val="27817041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D73E437-CFC0-4FEC-97AA-543818D62858}" type="slidenum">
              <a:rPr lang="en-US" smtClean="0"/>
              <a:t>11</a:t>
            </a:fld>
            <a:endParaRPr lang="en-US"/>
          </a:p>
        </p:txBody>
      </p:sp>
    </p:spTree>
    <p:extLst>
      <p:ext uri="{BB962C8B-B14F-4D97-AF65-F5344CB8AC3E}">
        <p14:creationId xmlns:p14="http://schemas.microsoft.com/office/powerpoint/2010/main" val="33001412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D73E437-CFC0-4FEC-97AA-543818D62858}" type="slidenum">
              <a:rPr lang="en-US" smtClean="0"/>
              <a:t>12</a:t>
            </a:fld>
            <a:endParaRPr lang="en-US"/>
          </a:p>
        </p:txBody>
      </p:sp>
    </p:spTree>
    <p:extLst>
      <p:ext uri="{BB962C8B-B14F-4D97-AF65-F5344CB8AC3E}">
        <p14:creationId xmlns:p14="http://schemas.microsoft.com/office/powerpoint/2010/main" val="11066794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Emp	established main parcel</a:t>
            </a:r>
          </a:p>
        </p:txBody>
      </p:sp>
      <p:sp>
        <p:nvSpPr>
          <p:cNvPr id="4" name="Slide Number Placeholder 3"/>
          <p:cNvSpPr>
            <a:spLocks noGrp="1"/>
          </p:cNvSpPr>
          <p:nvPr>
            <p:ph type="sldNum" sz="quarter" idx="5"/>
          </p:nvPr>
        </p:nvSpPr>
        <p:spPr/>
        <p:txBody>
          <a:bodyPr/>
          <a:lstStyle/>
          <a:p>
            <a:fld id="{BD73E437-CFC0-4FEC-97AA-543818D62858}" type="slidenum">
              <a:rPr lang="en-US" smtClean="0"/>
              <a:t>18</a:t>
            </a:fld>
            <a:endParaRPr lang="en-US"/>
          </a:p>
        </p:txBody>
      </p:sp>
    </p:spTree>
    <p:extLst>
      <p:ext uri="{BB962C8B-B14F-4D97-AF65-F5344CB8AC3E}">
        <p14:creationId xmlns:p14="http://schemas.microsoft.com/office/powerpoint/2010/main" val="5929459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admin manual for answer, page 77</a:t>
            </a:r>
          </a:p>
        </p:txBody>
      </p:sp>
      <p:sp>
        <p:nvSpPr>
          <p:cNvPr id="4" name="Slide Number Placeholder 3"/>
          <p:cNvSpPr>
            <a:spLocks noGrp="1"/>
          </p:cNvSpPr>
          <p:nvPr>
            <p:ph type="sldNum" sz="quarter" idx="5"/>
          </p:nvPr>
        </p:nvSpPr>
        <p:spPr/>
        <p:txBody>
          <a:bodyPr/>
          <a:lstStyle/>
          <a:p>
            <a:fld id="{BD73E437-CFC0-4FEC-97AA-543818D62858}" type="slidenum">
              <a:rPr lang="en-US" smtClean="0"/>
              <a:t>24</a:t>
            </a:fld>
            <a:endParaRPr lang="en-US"/>
          </a:p>
        </p:txBody>
      </p:sp>
    </p:spTree>
    <p:extLst>
      <p:ext uri="{BB962C8B-B14F-4D97-AF65-F5344CB8AC3E}">
        <p14:creationId xmlns:p14="http://schemas.microsoft.com/office/powerpoint/2010/main" val="30031683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admin manual for answer, page 77</a:t>
            </a:r>
          </a:p>
        </p:txBody>
      </p:sp>
      <p:sp>
        <p:nvSpPr>
          <p:cNvPr id="4" name="Slide Number Placeholder 3"/>
          <p:cNvSpPr>
            <a:spLocks noGrp="1"/>
          </p:cNvSpPr>
          <p:nvPr>
            <p:ph type="sldNum" sz="quarter" idx="5"/>
          </p:nvPr>
        </p:nvSpPr>
        <p:spPr/>
        <p:txBody>
          <a:bodyPr/>
          <a:lstStyle/>
          <a:p>
            <a:fld id="{BD73E437-CFC0-4FEC-97AA-543818D62858}" type="slidenum">
              <a:rPr lang="en-US" smtClean="0"/>
              <a:t>25</a:t>
            </a:fld>
            <a:endParaRPr lang="en-US"/>
          </a:p>
        </p:txBody>
      </p:sp>
    </p:spTree>
    <p:extLst>
      <p:ext uri="{BB962C8B-B14F-4D97-AF65-F5344CB8AC3E}">
        <p14:creationId xmlns:p14="http://schemas.microsoft.com/office/powerpoint/2010/main" val="30031683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admin manual for answer, page 77</a:t>
            </a:r>
          </a:p>
        </p:txBody>
      </p:sp>
      <p:sp>
        <p:nvSpPr>
          <p:cNvPr id="4" name="Slide Number Placeholder 3"/>
          <p:cNvSpPr>
            <a:spLocks noGrp="1"/>
          </p:cNvSpPr>
          <p:nvPr>
            <p:ph type="sldNum" sz="quarter" idx="5"/>
          </p:nvPr>
        </p:nvSpPr>
        <p:spPr/>
        <p:txBody>
          <a:bodyPr/>
          <a:lstStyle/>
          <a:p>
            <a:fld id="{BD73E437-CFC0-4FEC-97AA-543818D62858}" type="slidenum">
              <a:rPr lang="en-US" smtClean="0"/>
              <a:t>26</a:t>
            </a:fld>
            <a:endParaRPr lang="en-US"/>
          </a:p>
        </p:txBody>
      </p:sp>
    </p:spTree>
    <p:extLst>
      <p:ext uri="{BB962C8B-B14F-4D97-AF65-F5344CB8AC3E}">
        <p14:creationId xmlns:p14="http://schemas.microsoft.com/office/powerpoint/2010/main" val="16224782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admin manual for answer, page 77</a:t>
            </a:r>
          </a:p>
        </p:txBody>
      </p:sp>
      <p:sp>
        <p:nvSpPr>
          <p:cNvPr id="4" name="Slide Number Placeholder 3"/>
          <p:cNvSpPr>
            <a:spLocks noGrp="1"/>
          </p:cNvSpPr>
          <p:nvPr>
            <p:ph type="sldNum" sz="quarter" idx="5"/>
          </p:nvPr>
        </p:nvSpPr>
        <p:spPr/>
        <p:txBody>
          <a:bodyPr/>
          <a:lstStyle/>
          <a:p>
            <a:fld id="{BD73E437-CFC0-4FEC-97AA-543818D62858}" type="slidenum">
              <a:rPr lang="en-US" smtClean="0"/>
              <a:t>27</a:t>
            </a:fld>
            <a:endParaRPr lang="en-US"/>
          </a:p>
        </p:txBody>
      </p:sp>
    </p:spTree>
    <p:extLst>
      <p:ext uri="{BB962C8B-B14F-4D97-AF65-F5344CB8AC3E}">
        <p14:creationId xmlns:p14="http://schemas.microsoft.com/office/powerpoint/2010/main" val="17174543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admin manual for answer, page 77</a:t>
            </a:r>
          </a:p>
        </p:txBody>
      </p:sp>
      <p:sp>
        <p:nvSpPr>
          <p:cNvPr id="4" name="Slide Number Placeholder 3"/>
          <p:cNvSpPr>
            <a:spLocks noGrp="1"/>
          </p:cNvSpPr>
          <p:nvPr>
            <p:ph type="sldNum" sz="quarter" idx="5"/>
          </p:nvPr>
        </p:nvSpPr>
        <p:spPr/>
        <p:txBody>
          <a:bodyPr/>
          <a:lstStyle/>
          <a:p>
            <a:fld id="{BD73E437-CFC0-4FEC-97AA-543818D62858}" type="slidenum">
              <a:rPr lang="en-US" smtClean="0"/>
              <a:t>28</a:t>
            </a:fld>
            <a:endParaRPr lang="en-US"/>
          </a:p>
        </p:txBody>
      </p:sp>
    </p:spTree>
    <p:extLst>
      <p:ext uri="{BB962C8B-B14F-4D97-AF65-F5344CB8AC3E}">
        <p14:creationId xmlns:p14="http://schemas.microsoft.com/office/powerpoint/2010/main" val="18977690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D73E437-CFC0-4FEC-97AA-543818D62858}" type="slidenum">
              <a:rPr lang="en-US" smtClean="0"/>
              <a:t>29</a:t>
            </a:fld>
            <a:endParaRPr lang="en-US"/>
          </a:p>
        </p:txBody>
      </p:sp>
    </p:spTree>
    <p:extLst>
      <p:ext uri="{BB962C8B-B14F-4D97-AF65-F5344CB8AC3E}">
        <p14:creationId xmlns:p14="http://schemas.microsoft.com/office/powerpoint/2010/main" val="6625791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D73E437-CFC0-4FEC-97AA-543818D62858}" type="slidenum">
              <a:rPr lang="en-US" smtClean="0"/>
              <a:t>30</a:t>
            </a:fld>
            <a:endParaRPr lang="en-US"/>
          </a:p>
        </p:txBody>
      </p:sp>
    </p:spTree>
    <p:extLst>
      <p:ext uri="{BB962C8B-B14F-4D97-AF65-F5344CB8AC3E}">
        <p14:creationId xmlns:p14="http://schemas.microsoft.com/office/powerpoint/2010/main" val="12191521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D73E437-CFC0-4FEC-97AA-543818D62858}" type="slidenum">
              <a:rPr lang="en-US" smtClean="0"/>
              <a:t>3</a:t>
            </a:fld>
            <a:endParaRPr lang="en-US"/>
          </a:p>
        </p:txBody>
      </p:sp>
    </p:spTree>
    <p:extLst>
      <p:ext uri="{BB962C8B-B14F-4D97-AF65-F5344CB8AC3E}">
        <p14:creationId xmlns:p14="http://schemas.microsoft.com/office/powerpoint/2010/main" val="38626967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D73E437-CFC0-4FEC-97AA-543818D62858}" type="slidenum">
              <a:rPr lang="en-US" smtClean="0"/>
              <a:t>31</a:t>
            </a:fld>
            <a:endParaRPr lang="en-US"/>
          </a:p>
        </p:txBody>
      </p:sp>
    </p:spTree>
    <p:extLst>
      <p:ext uri="{BB962C8B-B14F-4D97-AF65-F5344CB8AC3E}">
        <p14:creationId xmlns:p14="http://schemas.microsoft.com/office/powerpoint/2010/main" val="39835459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D73E437-CFC0-4FEC-97AA-543818D62858}" type="slidenum">
              <a:rPr lang="en-US" smtClean="0"/>
              <a:t>32</a:t>
            </a:fld>
            <a:endParaRPr lang="en-US"/>
          </a:p>
        </p:txBody>
      </p:sp>
    </p:spTree>
    <p:extLst>
      <p:ext uri="{BB962C8B-B14F-4D97-AF65-F5344CB8AC3E}">
        <p14:creationId xmlns:p14="http://schemas.microsoft.com/office/powerpoint/2010/main" val="15704363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D73E437-CFC0-4FEC-97AA-543818D62858}" type="slidenum">
              <a:rPr lang="en-US" smtClean="0"/>
              <a:t>33</a:t>
            </a:fld>
            <a:endParaRPr lang="en-US"/>
          </a:p>
        </p:txBody>
      </p:sp>
    </p:spTree>
    <p:extLst>
      <p:ext uri="{BB962C8B-B14F-4D97-AF65-F5344CB8AC3E}">
        <p14:creationId xmlns:p14="http://schemas.microsoft.com/office/powerpoint/2010/main" val="17420293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D73E437-CFC0-4FEC-97AA-543818D62858}" type="slidenum">
              <a:rPr lang="en-US" smtClean="0"/>
              <a:t>34</a:t>
            </a:fld>
            <a:endParaRPr lang="en-US"/>
          </a:p>
        </p:txBody>
      </p:sp>
    </p:spTree>
    <p:extLst>
      <p:ext uri="{BB962C8B-B14F-4D97-AF65-F5344CB8AC3E}">
        <p14:creationId xmlns:p14="http://schemas.microsoft.com/office/powerpoint/2010/main" val="26637431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D73E437-CFC0-4FEC-97AA-543818D62858}" type="slidenum">
              <a:rPr lang="en-US" smtClean="0"/>
              <a:t>35</a:t>
            </a:fld>
            <a:endParaRPr lang="en-US"/>
          </a:p>
        </p:txBody>
      </p:sp>
    </p:spTree>
    <p:extLst>
      <p:ext uri="{BB962C8B-B14F-4D97-AF65-F5344CB8AC3E}">
        <p14:creationId xmlns:p14="http://schemas.microsoft.com/office/powerpoint/2010/main" val="6870285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D73E437-CFC0-4FEC-97AA-543818D62858}" type="slidenum">
              <a:rPr lang="en-US" smtClean="0"/>
              <a:t>36</a:t>
            </a:fld>
            <a:endParaRPr lang="en-US"/>
          </a:p>
        </p:txBody>
      </p:sp>
    </p:spTree>
    <p:extLst>
      <p:ext uri="{BB962C8B-B14F-4D97-AF65-F5344CB8AC3E}">
        <p14:creationId xmlns:p14="http://schemas.microsoft.com/office/powerpoint/2010/main" val="376190316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2020064</a:t>
            </a:r>
          </a:p>
        </p:txBody>
      </p:sp>
      <p:sp>
        <p:nvSpPr>
          <p:cNvPr id="4" name="Slide Number Placeholder 3"/>
          <p:cNvSpPr>
            <a:spLocks noGrp="1"/>
          </p:cNvSpPr>
          <p:nvPr>
            <p:ph type="sldNum" sz="quarter" idx="5"/>
          </p:nvPr>
        </p:nvSpPr>
        <p:spPr/>
        <p:txBody>
          <a:bodyPr/>
          <a:lstStyle/>
          <a:p>
            <a:fld id="{BD73E437-CFC0-4FEC-97AA-543818D62858}" type="slidenum">
              <a:rPr lang="en-US" smtClean="0"/>
              <a:t>37</a:t>
            </a:fld>
            <a:endParaRPr lang="en-US"/>
          </a:p>
        </p:txBody>
      </p:sp>
    </p:spTree>
    <p:extLst>
      <p:ext uri="{BB962C8B-B14F-4D97-AF65-F5344CB8AC3E}">
        <p14:creationId xmlns:p14="http://schemas.microsoft.com/office/powerpoint/2010/main" val="7881867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2020007</a:t>
            </a:r>
          </a:p>
        </p:txBody>
      </p:sp>
      <p:sp>
        <p:nvSpPr>
          <p:cNvPr id="4" name="Slide Number Placeholder 3"/>
          <p:cNvSpPr>
            <a:spLocks noGrp="1"/>
          </p:cNvSpPr>
          <p:nvPr>
            <p:ph type="sldNum" sz="quarter" idx="5"/>
          </p:nvPr>
        </p:nvSpPr>
        <p:spPr/>
        <p:txBody>
          <a:bodyPr/>
          <a:lstStyle/>
          <a:p>
            <a:fld id="{BD73E437-CFC0-4FEC-97AA-543818D62858}" type="slidenum">
              <a:rPr lang="en-US" smtClean="0"/>
              <a:t>42</a:t>
            </a:fld>
            <a:endParaRPr lang="en-US"/>
          </a:p>
        </p:txBody>
      </p:sp>
    </p:spTree>
    <p:extLst>
      <p:ext uri="{BB962C8B-B14F-4D97-AF65-F5344CB8AC3E}">
        <p14:creationId xmlns:p14="http://schemas.microsoft.com/office/powerpoint/2010/main" val="20230347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2019098</a:t>
            </a:r>
          </a:p>
        </p:txBody>
      </p:sp>
      <p:sp>
        <p:nvSpPr>
          <p:cNvPr id="4" name="Slide Number Placeholder 3"/>
          <p:cNvSpPr>
            <a:spLocks noGrp="1"/>
          </p:cNvSpPr>
          <p:nvPr>
            <p:ph type="sldNum" sz="quarter" idx="5"/>
          </p:nvPr>
        </p:nvSpPr>
        <p:spPr/>
        <p:txBody>
          <a:bodyPr/>
          <a:lstStyle/>
          <a:p>
            <a:fld id="{BD73E437-CFC0-4FEC-97AA-543818D62858}" type="slidenum">
              <a:rPr lang="en-US" smtClean="0"/>
              <a:t>44</a:t>
            </a:fld>
            <a:endParaRPr lang="en-US"/>
          </a:p>
        </p:txBody>
      </p:sp>
    </p:spTree>
    <p:extLst>
      <p:ext uri="{BB962C8B-B14F-4D97-AF65-F5344CB8AC3E}">
        <p14:creationId xmlns:p14="http://schemas.microsoft.com/office/powerpoint/2010/main" val="357130401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D73E437-CFC0-4FEC-97AA-543818D62858}" type="slidenum">
              <a:rPr lang="en-US" smtClean="0"/>
              <a:t>48</a:t>
            </a:fld>
            <a:endParaRPr lang="en-US"/>
          </a:p>
        </p:txBody>
      </p:sp>
    </p:spTree>
    <p:extLst>
      <p:ext uri="{BB962C8B-B14F-4D97-AF65-F5344CB8AC3E}">
        <p14:creationId xmlns:p14="http://schemas.microsoft.com/office/powerpoint/2010/main" val="1557646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D73E437-CFC0-4FEC-97AA-543818D62858}" type="slidenum">
              <a:rPr lang="en-US" smtClean="0"/>
              <a:t>4</a:t>
            </a:fld>
            <a:endParaRPr lang="en-US"/>
          </a:p>
        </p:txBody>
      </p:sp>
    </p:spTree>
    <p:extLst>
      <p:ext uri="{BB962C8B-B14F-4D97-AF65-F5344CB8AC3E}">
        <p14:creationId xmlns:p14="http://schemas.microsoft.com/office/powerpoint/2010/main" val="40902602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D73E437-CFC0-4FEC-97AA-543818D62858}" type="slidenum">
              <a:rPr lang="en-US" smtClean="0"/>
              <a:t>5</a:t>
            </a:fld>
            <a:endParaRPr lang="en-US"/>
          </a:p>
        </p:txBody>
      </p:sp>
    </p:spTree>
    <p:extLst>
      <p:ext uri="{BB962C8B-B14F-4D97-AF65-F5344CB8AC3E}">
        <p14:creationId xmlns:p14="http://schemas.microsoft.com/office/powerpoint/2010/main" val="39213197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D73E437-CFC0-4FEC-97AA-543818D62858}" type="slidenum">
              <a:rPr lang="en-US" smtClean="0"/>
              <a:t>6</a:t>
            </a:fld>
            <a:endParaRPr lang="en-US"/>
          </a:p>
        </p:txBody>
      </p:sp>
    </p:spTree>
    <p:extLst>
      <p:ext uri="{BB962C8B-B14F-4D97-AF65-F5344CB8AC3E}">
        <p14:creationId xmlns:p14="http://schemas.microsoft.com/office/powerpoint/2010/main" val="16916855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D73E437-CFC0-4FEC-97AA-543818D62858}" type="slidenum">
              <a:rPr lang="en-US" smtClean="0"/>
              <a:t>7</a:t>
            </a:fld>
            <a:endParaRPr lang="en-US"/>
          </a:p>
        </p:txBody>
      </p:sp>
    </p:spTree>
    <p:extLst>
      <p:ext uri="{BB962C8B-B14F-4D97-AF65-F5344CB8AC3E}">
        <p14:creationId xmlns:p14="http://schemas.microsoft.com/office/powerpoint/2010/main" val="42662959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Yes they qualify for special ag</a:t>
            </a:r>
          </a:p>
        </p:txBody>
      </p:sp>
      <p:sp>
        <p:nvSpPr>
          <p:cNvPr id="4" name="Slide Number Placeholder 3"/>
          <p:cNvSpPr>
            <a:spLocks noGrp="1"/>
          </p:cNvSpPr>
          <p:nvPr>
            <p:ph type="sldNum" sz="quarter" idx="5"/>
          </p:nvPr>
        </p:nvSpPr>
        <p:spPr/>
        <p:txBody>
          <a:bodyPr/>
          <a:lstStyle/>
          <a:p>
            <a:fld id="{BD73E437-CFC0-4FEC-97AA-543818D62858}" type="slidenum">
              <a:rPr lang="en-US" smtClean="0"/>
              <a:t>8</a:t>
            </a:fld>
            <a:endParaRPr lang="en-US"/>
          </a:p>
        </p:txBody>
      </p:sp>
    </p:spTree>
    <p:extLst>
      <p:ext uri="{BB962C8B-B14F-4D97-AF65-F5344CB8AC3E}">
        <p14:creationId xmlns:p14="http://schemas.microsoft.com/office/powerpoint/2010/main" val="7295875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D73E437-CFC0-4FEC-97AA-543818D62858}" type="slidenum">
              <a:rPr lang="en-US" smtClean="0"/>
              <a:t>9</a:t>
            </a:fld>
            <a:endParaRPr lang="en-US"/>
          </a:p>
        </p:txBody>
      </p:sp>
    </p:spTree>
    <p:extLst>
      <p:ext uri="{BB962C8B-B14F-4D97-AF65-F5344CB8AC3E}">
        <p14:creationId xmlns:p14="http://schemas.microsoft.com/office/powerpoint/2010/main" val="30488518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D73E437-CFC0-4FEC-97AA-543818D62858}" type="slidenum">
              <a:rPr lang="en-US" smtClean="0"/>
              <a:t>10</a:t>
            </a:fld>
            <a:endParaRPr lang="en-US"/>
          </a:p>
        </p:txBody>
      </p:sp>
    </p:spTree>
    <p:extLst>
      <p:ext uri="{BB962C8B-B14F-4D97-AF65-F5344CB8AC3E}">
        <p14:creationId xmlns:p14="http://schemas.microsoft.com/office/powerpoint/2010/main" val="39669803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600200"/>
            <a:ext cx="8077200" cy="1676400"/>
          </a:xfrm>
          <a:prstGeom prst="rect">
            <a:avLst/>
          </a:prstGeom>
        </p:spPr>
        <p:txBody>
          <a:bodyPr anchor="b"/>
          <a:lstStyle>
            <a:lvl1pPr>
              <a:defRPr sz="5400">
                <a:ln>
                  <a:noFill/>
                </a:ln>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9144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Right Triangle 6"/>
          <p:cNvSpPr/>
          <p:nvPr userDrawn="1"/>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solidFill>
                <a:schemeClr val="tx1"/>
              </a:solidFill>
              <a:effectLst/>
              <a:latin typeface="Arial" panose="020B0604020202020204" pitchFamily="34" charset="0"/>
              <a:cs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rot="16200000">
            <a:off x="7551351" y="1645920"/>
            <a:ext cx="2438399" cy="365760"/>
          </a:xfrm>
          <a:prstGeom prst="rect">
            <a:avLst/>
          </a:prstGeom>
        </p:spPr>
        <p:txBody>
          <a:bodyPr/>
          <a:lstStyle/>
          <a:p>
            <a:fld id="{CA827EE1-140D-4E7B-8A5D-E942D5EF821B}" type="datetimeFigureOut">
              <a:rPr lang="en-US" smtClean="0"/>
              <a:t>5/19/2022</a:t>
            </a:fld>
            <a:endParaRPr lang="en-US"/>
          </a:p>
        </p:txBody>
      </p:sp>
      <p:sp>
        <p:nvSpPr>
          <p:cNvPr id="5" name="Footer Placeholder 4"/>
          <p:cNvSpPr>
            <a:spLocks noGrp="1"/>
          </p:cNvSpPr>
          <p:nvPr>
            <p:ph type="ftr" sz="quarter" idx="11"/>
          </p:nvPr>
        </p:nvSpPr>
        <p:spPr>
          <a:xfrm rot="16200000">
            <a:off x="7586910" y="4048760"/>
            <a:ext cx="2367281" cy="365760"/>
          </a:xfrm>
          <a:prstGeom prst="rect">
            <a:avLst/>
          </a:prstGeom>
        </p:spPr>
        <p:txBody>
          <a:bodyPr/>
          <a:lstStyle/>
          <a:p>
            <a:endParaRPr lang="en-US"/>
          </a:p>
        </p:txBody>
      </p:sp>
      <p:sp>
        <p:nvSpPr>
          <p:cNvPr id="6" name="Slide Number Placeholder 5"/>
          <p:cNvSpPr>
            <a:spLocks noGrp="1"/>
          </p:cNvSpPr>
          <p:nvPr>
            <p:ph type="sldNum" sz="quarter" idx="12"/>
          </p:nvPr>
        </p:nvSpPr>
        <p:spPr>
          <a:xfrm>
            <a:off x="8531788" y="5648960"/>
            <a:ext cx="548640" cy="396240"/>
          </a:xfrm>
          <a:prstGeom prst="bracketPair">
            <a:avLst>
              <a:gd name="adj" fmla="val 17949"/>
            </a:avLst>
          </a:prstGeom>
        </p:spPr>
        <p:txBody>
          <a:bodyPr/>
          <a:lstStyle/>
          <a:p>
            <a:fld id="{7D568A63-BB2E-44CA-81CB-8C18FF0D215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a:prstGeom prst="rect">
            <a:avLst/>
          </a:prstGeo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rot="16200000">
            <a:off x="7551351" y="1645920"/>
            <a:ext cx="2438399" cy="365760"/>
          </a:xfrm>
          <a:prstGeom prst="rect">
            <a:avLst/>
          </a:prstGeom>
        </p:spPr>
        <p:txBody>
          <a:bodyPr/>
          <a:lstStyle/>
          <a:p>
            <a:fld id="{CA827EE1-140D-4E7B-8A5D-E942D5EF821B}" type="datetimeFigureOut">
              <a:rPr lang="en-US" smtClean="0"/>
              <a:t>5/19/2022</a:t>
            </a:fld>
            <a:endParaRPr lang="en-US"/>
          </a:p>
        </p:txBody>
      </p:sp>
      <p:sp>
        <p:nvSpPr>
          <p:cNvPr id="5" name="Footer Placeholder 4"/>
          <p:cNvSpPr>
            <a:spLocks noGrp="1"/>
          </p:cNvSpPr>
          <p:nvPr>
            <p:ph type="ftr" sz="quarter" idx="11"/>
          </p:nvPr>
        </p:nvSpPr>
        <p:spPr>
          <a:xfrm rot="16200000">
            <a:off x="7586910" y="4048760"/>
            <a:ext cx="2367281" cy="365760"/>
          </a:xfrm>
          <a:prstGeom prst="rect">
            <a:avLst/>
          </a:prstGeom>
        </p:spPr>
        <p:txBody>
          <a:bodyPr/>
          <a:lstStyle/>
          <a:p>
            <a:endParaRPr lang="en-US"/>
          </a:p>
        </p:txBody>
      </p:sp>
      <p:sp>
        <p:nvSpPr>
          <p:cNvPr id="6" name="Slide Number Placeholder 5"/>
          <p:cNvSpPr>
            <a:spLocks noGrp="1"/>
          </p:cNvSpPr>
          <p:nvPr>
            <p:ph type="sldNum" sz="quarter" idx="12"/>
          </p:nvPr>
        </p:nvSpPr>
        <p:spPr>
          <a:xfrm>
            <a:off x="8531788" y="5648960"/>
            <a:ext cx="548640" cy="396240"/>
          </a:xfrm>
          <a:prstGeom prst="bracketPair">
            <a:avLst>
              <a:gd name="adj" fmla="val 17949"/>
            </a:avLst>
          </a:prstGeom>
        </p:spPr>
        <p:txBody>
          <a:bodyPr/>
          <a:lstStyle/>
          <a:p>
            <a:fld id="{7D568A63-BB2E-44CA-81CB-8C18FF0D215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rot="16200000">
            <a:off x="7551351" y="1645920"/>
            <a:ext cx="2438399" cy="365760"/>
          </a:xfrm>
          <a:prstGeom prst="rect">
            <a:avLst/>
          </a:prstGeom>
        </p:spPr>
        <p:txBody>
          <a:bodyPr/>
          <a:lstStyle/>
          <a:p>
            <a:fld id="{1CEF607B-A47E-422C-9BEF-122CCDB7C526}" type="datetime1">
              <a:rPr lang="en-US" smtClean="0"/>
              <a:pPr/>
              <a:t>5/19/2022</a:t>
            </a:fld>
            <a:endParaRPr lang="en-US"/>
          </a:p>
        </p:txBody>
      </p:sp>
      <p:sp>
        <p:nvSpPr>
          <p:cNvPr id="5" name="Footer Placeholder 4"/>
          <p:cNvSpPr>
            <a:spLocks noGrp="1"/>
          </p:cNvSpPr>
          <p:nvPr>
            <p:ph type="ftr" sz="quarter" idx="11"/>
          </p:nvPr>
        </p:nvSpPr>
        <p:spPr>
          <a:xfrm rot="16200000">
            <a:off x="7586910" y="4048760"/>
            <a:ext cx="2367281" cy="365760"/>
          </a:xfrm>
          <a:prstGeom prst="rect">
            <a:avLst/>
          </a:prstGeom>
        </p:spPr>
        <p:txBody>
          <a:bodyPr/>
          <a:lstStyle/>
          <a:p>
            <a:endParaRPr lang="en-US"/>
          </a:p>
        </p:txBody>
      </p:sp>
      <p:sp>
        <p:nvSpPr>
          <p:cNvPr id="6" name="Slide Number Placeholder 5"/>
          <p:cNvSpPr>
            <a:spLocks noGrp="1"/>
          </p:cNvSpPr>
          <p:nvPr>
            <p:ph type="sldNum" sz="quarter" idx="12"/>
          </p:nvPr>
        </p:nvSpPr>
        <p:spPr>
          <a:xfrm>
            <a:off x="8531788" y="5648960"/>
            <a:ext cx="548640" cy="396240"/>
          </a:xfrm>
          <a:prstGeom prst="bracketPair">
            <a:avLst>
              <a:gd name="adj" fmla="val 17949"/>
            </a:avLst>
          </a:prstGeom>
        </p:spPr>
        <p:txBody>
          <a:bodyPr/>
          <a:lstStyle/>
          <a:p>
            <a:fld id="{6E2D2B3B-882E-40F3-A32F-6DD5169150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a:prstGeom prst="rect">
            <a:avLst/>
          </a:prstGeo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rot="16200000">
            <a:off x="7551351" y="1645920"/>
            <a:ext cx="2438399" cy="365760"/>
          </a:xfrm>
          <a:prstGeom prst="rect">
            <a:avLst/>
          </a:prstGeom>
        </p:spPr>
        <p:txBody>
          <a:bodyPr/>
          <a:lstStyle/>
          <a:p>
            <a:fld id="{CA827EE1-140D-4E7B-8A5D-E942D5EF821B}" type="datetimeFigureOut">
              <a:rPr lang="en-US" smtClean="0"/>
              <a:t>5/19/2022</a:t>
            </a:fld>
            <a:endParaRPr lang="en-US"/>
          </a:p>
        </p:txBody>
      </p:sp>
      <p:sp>
        <p:nvSpPr>
          <p:cNvPr id="5" name="Footer Placeholder 4"/>
          <p:cNvSpPr>
            <a:spLocks noGrp="1"/>
          </p:cNvSpPr>
          <p:nvPr>
            <p:ph type="ftr" sz="quarter" idx="11"/>
          </p:nvPr>
        </p:nvSpPr>
        <p:spPr>
          <a:xfrm rot="16200000">
            <a:off x="7586910" y="4048760"/>
            <a:ext cx="2367281" cy="365760"/>
          </a:xfrm>
          <a:prstGeom prst="rect">
            <a:avLst/>
          </a:prstGeom>
        </p:spPr>
        <p:txBody>
          <a:bodyPr/>
          <a:lstStyle/>
          <a:p>
            <a:endParaRPr lang="en-US"/>
          </a:p>
        </p:txBody>
      </p:sp>
      <p:sp>
        <p:nvSpPr>
          <p:cNvPr id="6" name="Slide Number Placeholder 5"/>
          <p:cNvSpPr>
            <a:spLocks noGrp="1"/>
          </p:cNvSpPr>
          <p:nvPr>
            <p:ph type="sldNum" sz="quarter" idx="12"/>
          </p:nvPr>
        </p:nvSpPr>
        <p:spPr>
          <a:xfrm>
            <a:off x="8531788" y="5648960"/>
            <a:ext cx="548640" cy="396240"/>
          </a:xfrm>
          <a:prstGeom prst="bracketPair">
            <a:avLst>
              <a:gd name="adj" fmla="val 17949"/>
            </a:avLst>
          </a:prstGeom>
        </p:spPr>
        <p:txBody>
          <a:bodyPr/>
          <a:lstStyle/>
          <a:p>
            <a:fld id="{7D568A63-BB2E-44CA-81CB-8C18FF0D215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rot="16200000">
            <a:off x="7551351" y="1645920"/>
            <a:ext cx="2438399" cy="365760"/>
          </a:xfrm>
          <a:prstGeom prst="rect">
            <a:avLst/>
          </a:prstGeom>
        </p:spPr>
        <p:txBody>
          <a:bodyPr/>
          <a:lstStyle/>
          <a:p>
            <a:fld id="{CA827EE1-140D-4E7B-8A5D-E942D5EF821B}" type="datetimeFigureOut">
              <a:rPr lang="en-US" smtClean="0"/>
              <a:t>5/19/2022</a:t>
            </a:fld>
            <a:endParaRPr lang="en-US"/>
          </a:p>
        </p:txBody>
      </p:sp>
      <p:sp>
        <p:nvSpPr>
          <p:cNvPr id="6" name="Footer Placeholder 5"/>
          <p:cNvSpPr>
            <a:spLocks noGrp="1"/>
          </p:cNvSpPr>
          <p:nvPr>
            <p:ph type="ftr" sz="quarter" idx="11"/>
          </p:nvPr>
        </p:nvSpPr>
        <p:spPr>
          <a:xfrm rot="16200000">
            <a:off x="7586910" y="4048760"/>
            <a:ext cx="2367281" cy="365760"/>
          </a:xfrm>
          <a:prstGeom prst="rect">
            <a:avLst/>
          </a:prstGeom>
        </p:spPr>
        <p:txBody>
          <a:bodyPr/>
          <a:lstStyle/>
          <a:p>
            <a:endParaRPr lang="en-US"/>
          </a:p>
        </p:txBody>
      </p:sp>
      <p:sp>
        <p:nvSpPr>
          <p:cNvPr id="7" name="Slide Number Placeholder 6"/>
          <p:cNvSpPr>
            <a:spLocks noGrp="1"/>
          </p:cNvSpPr>
          <p:nvPr>
            <p:ph type="sldNum" sz="quarter" idx="12"/>
          </p:nvPr>
        </p:nvSpPr>
        <p:spPr>
          <a:xfrm>
            <a:off x="8531788" y="5648960"/>
            <a:ext cx="548640" cy="396240"/>
          </a:xfrm>
          <a:prstGeom prst="bracketPair">
            <a:avLst>
              <a:gd name="adj" fmla="val 17949"/>
            </a:avLst>
          </a:prstGeom>
        </p:spPr>
        <p:txBody>
          <a:bodyPr/>
          <a:lstStyle/>
          <a:p>
            <a:fld id="{7D568A63-BB2E-44CA-81CB-8C18FF0D215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rot="16200000">
            <a:off x="7551351" y="1645920"/>
            <a:ext cx="2438399" cy="365760"/>
          </a:xfrm>
          <a:prstGeom prst="rect">
            <a:avLst/>
          </a:prstGeom>
        </p:spPr>
        <p:txBody>
          <a:bodyPr/>
          <a:lstStyle/>
          <a:p>
            <a:fld id="{CA827EE1-140D-4E7B-8A5D-E942D5EF821B}" type="datetimeFigureOut">
              <a:rPr lang="en-US" smtClean="0"/>
              <a:t>5/19/2022</a:t>
            </a:fld>
            <a:endParaRPr lang="en-US"/>
          </a:p>
        </p:txBody>
      </p:sp>
      <p:sp>
        <p:nvSpPr>
          <p:cNvPr id="8" name="Footer Placeholder 7"/>
          <p:cNvSpPr>
            <a:spLocks noGrp="1"/>
          </p:cNvSpPr>
          <p:nvPr>
            <p:ph type="ftr" sz="quarter" idx="11"/>
          </p:nvPr>
        </p:nvSpPr>
        <p:spPr>
          <a:xfrm rot="16200000">
            <a:off x="7586910" y="4048760"/>
            <a:ext cx="2367281" cy="365760"/>
          </a:xfrm>
          <a:prstGeom prst="rect">
            <a:avLst/>
          </a:prstGeom>
        </p:spPr>
        <p:txBody>
          <a:bodyPr/>
          <a:lstStyle/>
          <a:p>
            <a:endParaRPr lang="en-US"/>
          </a:p>
        </p:txBody>
      </p:sp>
      <p:sp>
        <p:nvSpPr>
          <p:cNvPr id="9" name="Slide Number Placeholder 8"/>
          <p:cNvSpPr>
            <a:spLocks noGrp="1"/>
          </p:cNvSpPr>
          <p:nvPr>
            <p:ph type="sldNum" sz="quarter" idx="12"/>
          </p:nvPr>
        </p:nvSpPr>
        <p:spPr>
          <a:xfrm>
            <a:off x="8531788" y="5648960"/>
            <a:ext cx="548640" cy="396240"/>
          </a:xfrm>
          <a:prstGeom prst="bracketPair">
            <a:avLst>
              <a:gd name="adj" fmla="val 17949"/>
            </a:avLst>
          </a:prstGeom>
        </p:spPr>
        <p:txBody>
          <a:bodyPr/>
          <a:lstStyle/>
          <a:p>
            <a:fld id="{7D568A63-BB2E-44CA-81CB-8C18FF0D215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rot="16200000">
            <a:off x="7551351" y="1645920"/>
            <a:ext cx="2438399" cy="365760"/>
          </a:xfrm>
          <a:prstGeom prst="rect">
            <a:avLst/>
          </a:prstGeom>
        </p:spPr>
        <p:txBody>
          <a:bodyPr/>
          <a:lstStyle/>
          <a:p>
            <a:fld id="{CA827EE1-140D-4E7B-8A5D-E942D5EF821B}" type="datetimeFigureOut">
              <a:rPr lang="en-US" smtClean="0"/>
              <a:t>5/19/2022</a:t>
            </a:fld>
            <a:endParaRPr lang="en-US"/>
          </a:p>
        </p:txBody>
      </p:sp>
      <p:sp>
        <p:nvSpPr>
          <p:cNvPr id="4" name="Footer Placeholder 3"/>
          <p:cNvSpPr>
            <a:spLocks noGrp="1"/>
          </p:cNvSpPr>
          <p:nvPr>
            <p:ph type="ftr" sz="quarter" idx="11"/>
          </p:nvPr>
        </p:nvSpPr>
        <p:spPr>
          <a:xfrm rot="16200000">
            <a:off x="7586910" y="4048760"/>
            <a:ext cx="2367281" cy="365760"/>
          </a:xfrm>
          <a:prstGeom prst="rect">
            <a:avLst/>
          </a:prstGeom>
        </p:spPr>
        <p:txBody>
          <a:bodyPr/>
          <a:lstStyle/>
          <a:p>
            <a:endParaRPr lang="en-US"/>
          </a:p>
        </p:txBody>
      </p:sp>
      <p:sp>
        <p:nvSpPr>
          <p:cNvPr id="5" name="Slide Number Placeholder 4"/>
          <p:cNvSpPr>
            <a:spLocks noGrp="1"/>
          </p:cNvSpPr>
          <p:nvPr>
            <p:ph type="sldNum" sz="quarter" idx="12"/>
          </p:nvPr>
        </p:nvSpPr>
        <p:spPr>
          <a:xfrm>
            <a:off x="8531788" y="5648960"/>
            <a:ext cx="548640" cy="396240"/>
          </a:xfrm>
          <a:prstGeom prst="bracketPair">
            <a:avLst>
              <a:gd name="adj" fmla="val 17949"/>
            </a:avLst>
          </a:prstGeom>
        </p:spPr>
        <p:txBody>
          <a:bodyPr/>
          <a:lstStyle/>
          <a:p>
            <a:fld id="{7D568A63-BB2E-44CA-81CB-8C18FF0D215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rot="16200000">
            <a:off x="7551351" y="1645920"/>
            <a:ext cx="2438399" cy="365760"/>
          </a:xfrm>
          <a:prstGeom prst="rect">
            <a:avLst/>
          </a:prstGeom>
        </p:spPr>
        <p:txBody>
          <a:bodyPr/>
          <a:lstStyle/>
          <a:p>
            <a:fld id="{CA827EE1-140D-4E7B-8A5D-E942D5EF821B}" type="datetimeFigureOut">
              <a:rPr lang="en-US" smtClean="0"/>
              <a:t>5/19/2022</a:t>
            </a:fld>
            <a:endParaRPr lang="en-US"/>
          </a:p>
        </p:txBody>
      </p:sp>
      <p:sp>
        <p:nvSpPr>
          <p:cNvPr id="3" name="Footer Placeholder 2"/>
          <p:cNvSpPr>
            <a:spLocks noGrp="1"/>
          </p:cNvSpPr>
          <p:nvPr>
            <p:ph type="ftr" sz="quarter" idx="11"/>
          </p:nvPr>
        </p:nvSpPr>
        <p:spPr>
          <a:xfrm rot="16200000">
            <a:off x="7586910" y="4048760"/>
            <a:ext cx="2367281" cy="365760"/>
          </a:xfrm>
          <a:prstGeom prst="rect">
            <a:avLst/>
          </a:prstGeom>
        </p:spPr>
        <p:txBody>
          <a:bodyPr/>
          <a:lstStyle/>
          <a:p>
            <a:endParaRPr lang="en-US"/>
          </a:p>
        </p:txBody>
      </p:sp>
      <p:sp>
        <p:nvSpPr>
          <p:cNvPr id="4" name="Slide Number Placeholder 3"/>
          <p:cNvSpPr>
            <a:spLocks noGrp="1"/>
          </p:cNvSpPr>
          <p:nvPr>
            <p:ph type="sldNum" sz="quarter" idx="12"/>
          </p:nvPr>
        </p:nvSpPr>
        <p:spPr>
          <a:xfrm>
            <a:off x="8531788" y="5648960"/>
            <a:ext cx="548640" cy="396240"/>
          </a:xfrm>
          <a:prstGeom prst="bracketPair">
            <a:avLst>
              <a:gd name="adj" fmla="val 17949"/>
            </a:avLst>
          </a:prstGeom>
        </p:spPr>
        <p:txBody>
          <a:bodyPr/>
          <a:lstStyle/>
          <a:p>
            <a:fld id="{7D568A63-BB2E-44CA-81CB-8C18FF0D215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a:prstGeom prst="rect">
            <a:avLst/>
          </a:prstGeo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rot="16200000">
            <a:off x="7551351" y="1645920"/>
            <a:ext cx="2438399" cy="365760"/>
          </a:xfrm>
          <a:prstGeom prst="rect">
            <a:avLst/>
          </a:prstGeom>
        </p:spPr>
        <p:txBody>
          <a:bodyPr/>
          <a:lstStyle/>
          <a:p>
            <a:fld id="{CA827EE1-140D-4E7B-8A5D-E942D5EF821B}" type="datetimeFigureOut">
              <a:rPr lang="en-US" smtClean="0"/>
              <a:t>5/19/2022</a:t>
            </a:fld>
            <a:endParaRPr lang="en-US"/>
          </a:p>
        </p:txBody>
      </p:sp>
      <p:sp>
        <p:nvSpPr>
          <p:cNvPr id="6" name="Footer Placeholder 5"/>
          <p:cNvSpPr>
            <a:spLocks noGrp="1"/>
          </p:cNvSpPr>
          <p:nvPr>
            <p:ph type="ftr" sz="quarter" idx="11"/>
          </p:nvPr>
        </p:nvSpPr>
        <p:spPr>
          <a:xfrm rot="16200000">
            <a:off x="7586910" y="4048760"/>
            <a:ext cx="2367281" cy="365760"/>
          </a:xfrm>
          <a:prstGeom prst="rect">
            <a:avLst/>
          </a:prstGeom>
        </p:spPr>
        <p:txBody>
          <a:bodyPr/>
          <a:lstStyle/>
          <a:p>
            <a:endParaRPr lang="en-US"/>
          </a:p>
        </p:txBody>
      </p:sp>
      <p:sp>
        <p:nvSpPr>
          <p:cNvPr id="7" name="Slide Number Placeholder 6"/>
          <p:cNvSpPr>
            <a:spLocks noGrp="1"/>
          </p:cNvSpPr>
          <p:nvPr>
            <p:ph type="sldNum" sz="quarter" idx="12"/>
          </p:nvPr>
        </p:nvSpPr>
        <p:spPr>
          <a:xfrm>
            <a:off x="8531788" y="5648960"/>
            <a:ext cx="548640" cy="396240"/>
          </a:xfrm>
          <a:prstGeom prst="bracketPair">
            <a:avLst>
              <a:gd name="adj" fmla="val 17949"/>
            </a:avLst>
          </a:prstGeom>
        </p:spPr>
        <p:txBody>
          <a:bodyPr/>
          <a:lstStyle/>
          <a:p>
            <a:fld id="{7D568A63-BB2E-44CA-81CB-8C18FF0D2152}"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a:prstGeom prst="rect">
            <a:avLst/>
          </a:prstGeo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rot="16200000">
            <a:off x="7551351" y="1645920"/>
            <a:ext cx="2438399" cy="365760"/>
          </a:xfrm>
          <a:prstGeom prst="rect">
            <a:avLst/>
          </a:prstGeom>
        </p:spPr>
        <p:txBody>
          <a:bodyPr/>
          <a:lstStyle/>
          <a:p>
            <a:fld id="{CA827EE1-140D-4E7B-8A5D-E942D5EF821B}" type="datetimeFigureOut">
              <a:rPr lang="en-US" smtClean="0"/>
              <a:t>5/19/2022</a:t>
            </a:fld>
            <a:endParaRPr lang="en-US"/>
          </a:p>
        </p:txBody>
      </p:sp>
      <p:sp>
        <p:nvSpPr>
          <p:cNvPr id="9" name="Slide Number Placeholder 8"/>
          <p:cNvSpPr>
            <a:spLocks noGrp="1"/>
          </p:cNvSpPr>
          <p:nvPr>
            <p:ph type="sldNum" sz="quarter" idx="11"/>
          </p:nvPr>
        </p:nvSpPr>
        <p:spPr>
          <a:xfrm>
            <a:off x="8531788" y="5648960"/>
            <a:ext cx="548640" cy="396240"/>
          </a:xfrm>
          <a:prstGeom prst="bracketPair">
            <a:avLst>
              <a:gd name="adj" fmla="val 17949"/>
            </a:avLst>
          </a:prstGeom>
        </p:spPr>
        <p:txBody>
          <a:bodyPr/>
          <a:lstStyle/>
          <a:p>
            <a:fld id="{7D568A63-BB2E-44CA-81CB-8C18FF0D2152}" type="slidenum">
              <a:rPr lang="en-US" smtClean="0"/>
              <a:t>‹#›</a:t>
            </a:fld>
            <a:endParaRPr lang="en-US"/>
          </a:p>
        </p:txBody>
      </p:sp>
      <p:sp>
        <p:nvSpPr>
          <p:cNvPr id="10" name="Footer Placeholder 9"/>
          <p:cNvSpPr>
            <a:spLocks noGrp="1"/>
          </p:cNvSpPr>
          <p:nvPr>
            <p:ph type="ftr" sz="quarter" idx="12"/>
          </p:nvPr>
        </p:nvSpPr>
        <p:spPr>
          <a:xfrm rot="16200000">
            <a:off x="7586910" y="4048760"/>
            <a:ext cx="2367281" cy="365760"/>
          </a:xfrm>
          <a:prstGeom prst="rect">
            <a:avLst/>
          </a:prstGeo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 y="838200"/>
            <a:ext cx="8153400" cy="56388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6334738"/>
            <a:ext cx="1524000" cy="486888"/>
          </a:xfrm>
          <a:prstGeom prst="rect">
            <a:avLst/>
          </a:prstGeom>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35.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232D9-BB36-4DFB-A511-2C22C51DFE7F}"/>
              </a:ext>
            </a:extLst>
          </p:cNvPr>
          <p:cNvSpPr>
            <a:spLocks noGrp="1"/>
          </p:cNvSpPr>
          <p:nvPr>
            <p:ph type="title"/>
          </p:nvPr>
        </p:nvSpPr>
        <p:spPr>
          <a:xfrm>
            <a:off x="628650" y="1131095"/>
            <a:ext cx="7219950" cy="2526506"/>
          </a:xfrm>
        </p:spPr>
        <p:txBody>
          <a:bodyPr/>
          <a:lstStyle/>
          <a:p>
            <a:pPr algn="ctr"/>
            <a:r>
              <a:rPr lang="en-US" sz="6600" dirty="0"/>
              <a:t>Special Agricultural</a:t>
            </a:r>
            <a:br>
              <a:rPr lang="en-US" sz="6600" dirty="0"/>
            </a:br>
            <a:r>
              <a:rPr lang="en-US" sz="6600" dirty="0"/>
              <a:t>Homestead</a:t>
            </a:r>
            <a:br>
              <a:rPr lang="en-US" dirty="0"/>
            </a:br>
            <a:endParaRPr lang="en-US" dirty="0"/>
          </a:p>
        </p:txBody>
      </p:sp>
    </p:spTree>
    <p:extLst>
      <p:ext uri="{BB962C8B-B14F-4D97-AF65-F5344CB8AC3E}">
        <p14:creationId xmlns:p14="http://schemas.microsoft.com/office/powerpoint/2010/main" val="28475434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56FD04-1392-438A-9DBD-F2F6C8C5A15C}"/>
              </a:ext>
            </a:extLst>
          </p:cNvPr>
          <p:cNvSpPr>
            <a:spLocks noGrp="1"/>
          </p:cNvSpPr>
          <p:nvPr>
            <p:ph idx="1"/>
          </p:nvPr>
        </p:nvSpPr>
        <p:spPr>
          <a:xfrm>
            <a:off x="0" y="715883"/>
            <a:ext cx="8382000" cy="3505200"/>
          </a:xfrm>
        </p:spPr>
        <p:txBody>
          <a:bodyPr>
            <a:normAutofit lnSpcReduction="10000"/>
          </a:bodyPr>
          <a:lstStyle/>
          <a:p>
            <a:pPr marL="114300" indent="0">
              <a:buNone/>
            </a:pPr>
            <a:r>
              <a:rPr lang="en-US" sz="2800" b="1" dirty="0"/>
              <a:t>Trust Owned</a:t>
            </a:r>
          </a:p>
          <a:p>
            <a:pPr marL="114300" indent="0">
              <a:buNone/>
            </a:pPr>
            <a:endParaRPr lang="en-US" sz="1100" b="1" dirty="0"/>
          </a:p>
          <a:p>
            <a:pPr>
              <a:spcAft>
                <a:spcPts val="600"/>
              </a:spcAft>
            </a:pPr>
            <a:r>
              <a:rPr lang="en-US" sz="2400" dirty="0"/>
              <a:t>Very similar to individually owned</a:t>
            </a:r>
          </a:p>
          <a:p>
            <a:pPr>
              <a:spcAft>
                <a:spcPts val="600"/>
              </a:spcAft>
            </a:pPr>
            <a:r>
              <a:rPr lang="en-US" sz="2400" dirty="0"/>
              <a:t>Grantor must meet the requirements for special ag homestead</a:t>
            </a:r>
          </a:p>
          <a:p>
            <a:pPr>
              <a:spcAft>
                <a:spcPts val="600"/>
              </a:spcAft>
            </a:pPr>
            <a:r>
              <a:rPr lang="en-US" sz="2400" dirty="0"/>
              <a:t>Grantor/Trustor is the person(s) who created the trust</a:t>
            </a:r>
          </a:p>
          <a:p>
            <a:pPr>
              <a:spcAft>
                <a:spcPts val="600"/>
              </a:spcAft>
            </a:pPr>
            <a:r>
              <a:rPr lang="en-US" sz="2400" dirty="0"/>
              <a:t>Farmer/operator must also meet requirements </a:t>
            </a:r>
          </a:p>
          <a:p>
            <a:pPr>
              <a:spcAft>
                <a:spcPts val="600"/>
              </a:spcAft>
            </a:pPr>
            <a:r>
              <a:rPr lang="en-US" sz="2400" dirty="0"/>
              <a:t>If an entity is operating, grantor must be a member of the entity</a:t>
            </a:r>
          </a:p>
          <a:p>
            <a:pPr>
              <a:spcAft>
                <a:spcPts val="600"/>
              </a:spcAft>
            </a:pPr>
            <a:endParaRPr lang="en-US" sz="2200" dirty="0"/>
          </a:p>
        </p:txBody>
      </p:sp>
      <p:sp>
        <p:nvSpPr>
          <p:cNvPr id="2" name="TextBox 1">
            <a:extLst>
              <a:ext uri="{FF2B5EF4-FFF2-40B4-BE49-F238E27FC236}">
                <a16:creationId xmlns:a16="http://schemas.microsoft.com/office/drawing/2014/main" id="{84C1D832-A150-43E1-B9BC-33716C5BEE2A}"/>
              </a:ext>
            </a:extLst>
          </p:cNvPr>
          <p:cNvSpPr txBox="1"/>
          <p:nvPr/>
        </p:nvSpPr>
        <p:spPr>
          <a:xfrm>
            <a:off x="2931" y="8792"/>
            <a:ext cx="5876192" cy="584775"/>
          </a:xfrm>
          <a:prstGeom prst="rect">
            <a:avLst/>
          </a:prstGeom>
          <a:noFill/>
        </p:spPr>
        <p:txBody>
          <a:bodyPr wrap="square" rtlCol="0">
            <a:spAutoFit/>
          </a:bodyPr>
          <a:lstStyle/>
          <a:p>
            <a:r>
              <a:rPr lang="en-US" sz="3200" b="1" dirty="0"/>
              <a:t>Special Agricultural Homestead </a:t>
            </a:r>
          </a:p>
        </p:txBody>
      </p:sp>
    </p:spTree>
    <p:extLst>
      <p:ext uri="{BB962C8B-B14F-4D97-AF65-F5344CB8AC3E}">
        <p14:creationId xmlns:p14="http://schemas.microsoft.com/office/powerpoint/2010/main" val="17810937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4C1D832-A150-43E1-B9BC-33716C5BEE2A}"/>
              </a:ext>
            </a:extLst>
          </p:cNvPr>
          <p:cNvSpPr txBox="1"/>
          <p:nvPr/>
        </p:nvSpPr>
        <p:spPr>
          <a:xfrm>
            <a:off x="2931" y="8792"/>
            <a:ext cx="5876192" cy="584775"/>
          </a:xfrm>
          <a:prstGeom prst="rect">
            <a:avLst/>
          </a:prstGeom>
          <a:noFill/>
        </p:spPr>
        <p:txBody>
          <a:bodyPr wrap="square" rtlCol="0">
            <a:spAutoFit/>
          </a:bodyPr>
          <a:lstStyle/>
          <a:p>
            <a:r>
              <a:rPr lang="en-US" sz="3200" b="1" dirty="0"/>
              <a:t>Special Agricultural Homestead </a:t>
            </a:r>
          </a:p>
        </p:txBody>
      </p:sp>
      <p:pic>
        <p:nvPicPr>
          <p:cNvPr id="4" name="Picture 3">
            <a:extLst>
              <a:ext uri="{FF2B5EF4-FFF2-40B4-BE49-F238E27FC236}">
                <a16:creationId xmlns:a16="http://schemas.microsoft.com/office/drawing/2014/main" id="{E9DB84BC-82FA-4040-8110-23AD7FA21D55}"/>
              </a:ext>
            </a:extLst>
          </p:cNvPr>
          <p:cNvPicPr>
            <a:picLocks noChangeAspect="1"/>
          </p:cNvPicPr>
          <p:nvPr/>
        </p:nvPicPr>
        <p:blipFill>
          <a:blip r:embed="rId3"/>
          <a:stretch>
            <a:fillRect/>
          </a:stretch>
        </p:blipFill>
        <p:spPr>
          <a:xfrm>
            <a:off x="228600" y="525383"/>
            <a:ext cx="7762301" cy="5807233"/>
          </a:xfrm>
          <a:prstGeom prst="rect">
            <a:avLst/>
          </a:prstGeom>
        </p:spPr>
      </p:pic>
      <p:sp>
        <p:nvSpPr>
          <p:cNvPr id="5" name="Arrow: Down 4">
            <a:extLst>
              <a:ext uri="{FF2B5EF4-FFF2-40B4-BE49-F238E27FC236}">
                <a16:creationId xmlns:a16="http://schemas.microsoft.com/office/drawing/2014/main" id="{006DA3B9-12F4-464D-A7D3-7F267D0A9B53}"/>
              </a:ext>
            </a:extLst>
          </p:cNvPr>
          <p:cNvSpPr/>
          <p:nvPr/>
        </p:nvSpPr>
        <p:spPr>
          <a:xfrm>
            <a:off x="6668312" y="126725"/>
            <a:ext cx="533400" cy="12017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854622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FEE7F6B1-0719-4A21-ADF1-F1225E508D12}"/>
              </a:ext>
            </a:extLst>
          </p:cNvPr>
          <p:cNvGraphicFramePr>
            <a:graphicFrameLocks noGrp="1"/>
          </p:cNvGraphicFramePr>
          <p:nvPr>
            <p:ph idx="1"/>
            <p:extLst>
              <p:ext uri="{D42A27DB-BD31-4B8C-83A1-F6EECF244321}">
                <p14:modId xmlns:p14="http://schemas.microsoft.com/office/powerpoint/2010/main" val="669230256"/>
              </p:ext>
            </p:extLst>
          </p:nvPr>
        </p:nvGraphicFramePr>
        <p:xfrm>
          <a:off x="695325" y="1600200"/>
          <a:ext cx="7534275" cy="515072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a:extLst>
              <a:ext uri="{FF2B5EF4-FFF2-40B4-BE49-F238E27FC236}">
                <a16:creationId xmlns:a16="http://schemas.microsoft.com/office/drawing/2014/main" id="{84C1D832-A150-43E1-B9BC-33716C5BEE2A}"/>
              </a:ext>
            </a:extLst>
          </p:cNvPr>
          <p:cNvSpPr txBox="1"/>
          <p:nvPr/>
        </p:nvSpPr>
        <p:spPr>
          <a:xfrm>
            <a:off x="2931" y="8792"/>
            <a:ext cx="5876192" cy="584775"/>
          </a:xfrm>
          <a:prstGeom prst="rect">
            <a:avLst/>
          </a:prstGeom>
          <a:noFill/>
        </p:spPr>
        <p:txBody>
          <a:bodyPr wrap="square" rtlCol="0">
            <a:spAutoFit/>
          </a:bodyPr>
          <a:lstStyle/>
          <a:p>
            <a:r>
              <a:rPr lang="en-US" sz="3200" b="1" dirty="0"/>
              <a:t>Operation of the Farm</a:t>
            </a:r>
          </a:p>
        </p:txBody>
      </p:sp>
      <p:sp>
        <p:nvSpPr>
          <p:cNvPr id="3" name="TextBox 2">
            <a:extLst>
              <a:ext uri="{FF2B5EF4-FFF2-40B4-BE49-F238E27FC236}">
                <a16:creationId xmlns:a16="http://schemas.microsoft.com/office/drawing/2014/main" id="{1E66147E-726E-4DEC-AD39-06E3E889904D}"/>
              </a:ext>
            </a:extLst>
          </p:cNvPr>
          <p:cNvSpPr txBox="1"/>
          <p:nvPr/>
        </p:nvSpPr>
        <p:spPr>
          <a:xfrm>
            <a:off x="30480" y="593567"/>
            <a:ext cx="8529639" cy="830997"/>
          </a:xfrm>
          <a:prstGeom prst="rect">
            <a:avLst/>
          </a:prstGeom>
          <a:solidFill>
            <a:schemeClr val="accent2"/>
          </a:solidFill>
        </p:spPr>
        <p:txBody>
          <a:bodyPr wrap="square" rtlCol="0">
            <a:spAutoFit/>
          </a:bodyPr>
          <a:lstStyle/>
          <a:p>
            <a:pPr algn="ctr"/>
            <a:r>
              <a:rPr lang="en-US" sz="2400" dirty="0">
                <a:solidFill>
                  <a:schemeClr val="bg1"/>
                </a:solidFill>
              </a:rPr>
              <a:t>How do you administer actively engaged in farming? Policies in Place? </a:t>
            </a:r>
          </a:p>
        </p:txBody>
      </p:sp>
    </p:spTree>
    <p:extLst>
      <p:ext uri="{BB962C8B-B14F-4D97-AF65-F5344CB8AC3E}">
        <p14:creationId xmlns:p14="http://schemas.microsoft.com/office/powerpoint/2010/main" val="23267101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EDF403D-B17C-4710-9DD0-7B96168A15E7}"/>
              </a:ext>
            </a:extLst>
          </p:cNvPr>
          <p:cNvSpPr>
            <a:spLocks noGrp="1"/>
          </p:cNvSpPr>
          <p:nvPr>
            <p:ph idx="1"/>
          </p:nvPr>
        </p:nvSpPr>
        <p:spPr>
          <a:xfrm>
            <a:off x="152400" y="1143000"/>
            <a:ext cx="8153400" cy="5334000"/>
          </a:xfrm>
        </p:spPr>
        <p:txBody>
          <a:bodyPr>
            <a:normAutofit/>
          </a:bodyPr>
          <a:lstStyle/>
          <a:p>
            <a:r>
              <a:rPr lang="en-US" sz="2400" dirty="0"/>
              <a:t>EMP – established main parcel</a:t>
            </a:r>
          </a:p>
          <a:p>
            <a:r>
              <a:rPr lang="en-US" sz="2400" dirty="0"/>
              <a:t>This is the parcel where the homestead is established/begins</a:t>
            </a:r>
          </a:p>
          <a:p>
            <a:r>
              <a:rPr lang="en-US" sz="2400" dirty="0"/>
              <a:t>Property owner can choose where they want to establish, they cannot rescind once its established. </a:t>
            </a:r>
          </a:p>
          <a:p>
            <a:r>
              <a:rPr lang="en-US" sz="2400" dirty="0"/>
              <a:t>EMP is established, then link to other parcels</a:t>
            </a:r>
          </a:p>
          <a:p>
            <a:r>
              <a:rPr lang="en-US" sz="2400" dirty="0"/>
              <a:t>Rule of thumb:</a:t>
            </a:r>
          </a:p>
          <a:p>
            <a:pPr lvl="1"/>
            <a:r>
              <a:rPr lang="en-US" sz="2400" dirty="0"/>
              <a:t>Establish First – use flowcharts</a:t>
            </a:r>
          </a:p>
          <a:p>
            <a:pPr lvl="1"/>
            <a:r>
              <a:rPr lang="en-US" sz="2400" dirty="0"/>
              <a:t>Link second – use checklist</a:t>
            </a:r>
          </a:p>
        </p:txBody>
      </p:sp>
      <p:sp>
        <p:nvSpPr>
          <p:cNvPr id="3" name="TextBox 2">
            <a:extLst>
              <a:ext uri="{FF2B5EF4-FFF2-40B4-BE49-F238E27FC236}">
                <a16:creationId xmlns:a16="http://schemas.microsoft.com/office/drawing/2014/main" id="{DD9470FC-7AD0-4D43-836C-43E747B21EDC}"/>
              </a:ext>
            </a:extLst>
          </p:cNvPr>
          <p:cNvSpPr txBox="1"/>
          <p:nvPr/>
        </p:nvSpPr>
        <p:spPr>
          <a:xfrm>
            <a:off x="2930" y="8792"/>
            <a:ext cx="7007469" cy="584775"/>
          </a:xfrm>
          <a:prstGeom prst="rect">
            <a:avLst/>
          </a:prstGeom>
          <a:noFill/>
        </p:spPr>
        <p:txBody>
          <a:bodyPr wrap="square" rtlCol="0">
            <a:spAutoFit/>
          </a:bodyPr>
          <a:lstStyle/>
          <a:p>
            <a:r>
              <a:rPr lang="en-US" sz="3200" b="1" dirty="0"/>
              <a:t>Establishing Special Ag Homestead</a:t>
            </a:r>
          </a:p>
        </p:txBody>
      </p:sp>
    </p:spTree>
    <p:extLst>
      <p:ext uri="{BB962C8B-B14F-4D97-AF65-F5344CB8AC3E}">
        <p14:creationId xmlns:p14="http://schemas.microsoft.com/office/powerpoint/2010/main" val="30611014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EDF403D-B17C-4710-9DD0-7B96168A15E7}"/>
              </a:ext>
            </a:extLst>
          </p:cNvPr>
          <p:cNvSpPr>
            <a:spLocks noGrp="1"/>
          </p:cNvSpPr>
          <p:nvPr>
            <p:ph idx="1"/>
          </p:nvPr>
        </p:nvSpPr>
        <p:spPr>
          <a:xfrm>
            <a:off x="152400" y="914400"/>
            <a:ext cx="8153400" cy="5562600"/>
          </a:xfrm>
        </p:spPr>
        <p:txBody>
          <a:bodyPr>
            <a:normAutofit/>
          </a:bodyPr>
          <a:lstStyle/>
          <a:p>
            <a:pPr marL="114300" indent="0">
              <a:spcAft>
                <a:spcPts val="600"/>
              </a:spcAft>
              <a:buNone/>
            </a:pPr>
            <a:r>
              <a:rPr lang="en-US" sz="3200" b="1" dirty="0"/>
              <a:t>Applications</a:t>
            </a:r>
          </a:p>
          <a:p>
            <a:r>
              <a:rPr lang="en-US" sz="2400" dirty="0"/>
              <a:t>Do not use as a checklist, use as a data collection tool</a:t>
            </a:r>
          </a:p>
          <a:p>
            <a:r>
              <a:rPr lang="en-US" sz="2400" dirty="0"/>
              <a:t>Assessors must verify information in addition to collecting applications</a:t>
            </a:r>
          </a:p>
          <a:p>
            <a:r>
              <a:rPr lang="en-US" sz="2400" dirty="0"/>
              <a:t>Income tax forms and FSA forms are not required by statute, counties are allowed to require it per policy</a:t>
            </a:r>
          </a:p>
          <a:p>
            <a:r>
              <a:rPr lang="en-US" sz="2400" dirty="0"/>
              <a:t>Assessors must use the application that is created by Revenue</a:t>
            </a:r>
          </a:p>
          <a:p>
            <a:r>
              <a:rPr lang="en-US" sz="2400" dirty="0"/>
              <a:t>Applications were updated in 2019</a:t>
            </a:r>
          </a:p>
          <a:p>
            <a:endParaRPr lang="en-US" sz="2400" dirty="0"/>
          </a:p>
        </p:txBody>
      </p:sp>
      <p:sp>
        <p:nvSpPr>
          <p:cNvPr id="3" name="TextBox 2">
            <a:extLst>
              <a:ext uri="{FF2B5EF4-FFF2-40B4-BE49-F238E27FC236}">
                <a16:creationId xmlns:a16="http://schemas.microsoft.com/office/drawing/2014/main" id="{DD9470FC-7AD0-4D43-836C-43E747B21EDC}"/>
              </a:ext>
            </a:extLst>
          </p:cNvPr>
          <p:cNvSpPr txBox="1"/>
          <p:nvPr/>
        </p:nvSpPr>
        <p:spPr>
          <a:xfrm>
            <a:off x="2930" y="8792"/>
            <a:ext cx="7007469" cy="584775"/>
          </a:xfrm>
          <a:prstGeom prst="rect">
            <a:avLst/>
          </a:prstGeom>
          <a:noFill/>
        </p:spPr>
        <p:txBody>
          <a:bodyPr wrap="square" rtlCol="0">
            <a:spAutoFit/>
          </a:bodyPr>
          <a:lstStyle/>
          <a:p>
            <a:r>
              <a:rPr lang="en-US" sz="3200" b="1" dirty="0"/>
              <a:t>Establishing Special Ag Homestead</a:t>
            </a:r>
          </a:p>
        </p:txBody>
      </p:sp>
    </p:spTree>
    <p:extLst>
      <p:ext uri="{BB962C8B-B14F-4D97-AF65-F5344CB8AC3E}">
        <p14:creationId xmlns:p14="http://schemas.microsoft.com/office/powerpoint/2010/main" val="34703362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EDF403D-B17C-4710-9DD0-7B96168A15E7}"/>
              </a:ext>
            </a:extLst>
          </p:cNvPr>
          <p:cNvSpPr>
            <a:spLocks noGrp="1"/>
          </p:cNvSpPr>
          <p:nvPr>
            <p:ph idx="1"/>
          </p:nvPr>
        </p:nvSpPr>
        <p:spPr>
          <a:xfrm>
            <a:off x="152400" y="914400"/>
            <a:ext cx="8153400" cy="5562600"/>
          </a:xfrm>
        </p:spPr>
        <p:txBody>
          <a:bodyPr>
            <a:normAutofit/>
          </a:bodyPr>
          <a:lstStyle/>
          <a:p>
            <a:pPr marL="114300" indent="0">
              <a:spcAft>
                <a:spcPts val="600"/>
              </a:spcAft>
              <a:buNone/>
            </a:pPr>
            <a:r>
              <a:rPr lang="en-US" sz="3200" b="1" dirty="0"/>
              <a:t>Re-Applications</a:t>
            </a:r>
          </a:p>
          <a:p>
            <a:r>
              <a:rPr lang="en-US" sz="2400" dirty="0"/>
              <a:t>Required for all </a:t>
            </a:r>
            <a:r>
              <a:rPr lang="en-US" sz="2400" b="1" dirty="0"/>
              <a:t>unoccupied</a:t>
            </a:r>
            <a:r>
              <a:rPr lang="en-US" sz="2400" dirty="0"/>
              <a:t> special agricultural homestead properties</a:t>
            </a:r>
          </a:p>
          <a:p>
            <a:r>
              <a:rPr lang="en-US" sz="2400" dirty="0"/>
              <a:t>Assessors must use the one-page application that is created by Revenue.</a:t>
            </a:r>
          </a:p>
          <a:p>
            <a:r>
              <a:rPr lang="en-US" sz="2400" dirty="0"/>
              <a:t>Re-applications were updated in 2020</a:t>
            </a:r>
          </a:p>
          <a:p>
            <a:r>
              <a:rPr lang="en-US" sz="2400" dirty="0"/>
              <a:t>Re-applications are used only when there have been no changes to the property</a:t>
            </a:r>
          </a:p>
          <a:p>
            <a:pPr lvl="1"/>
            <a:r>
              <a:rPr lang="en-US" sz="2200" dirty="0"/>
              <a:t>Ownership, farmer, sales </a:t>
            </a:r>
            <a:r>
              <a:rPr lang="en-US" sz="2200" dirty="0" err="1"/>
              <a:t>etc</a:t>
            </a:r>
            <a:r>
              <a:rPr lang="en-US" sz="2200" dirty="0"/>
              <a:t>…</a:t>
            </a:r>
          </a:p>
          <a:p>
            <a:pPr lvl="1"/>
            <a:r>
              <a:rPr lang="en-US" sz="2200" dirty="0"/>
              <a:t>If something has changed, a new application should be submitted</a:t>
            </a:r>
          </a:p>
          <a:p>
            <a:endParaRPr lang="en-US" sz="2400" dirty="0"/>
          </a:p>
        </p:txBody>
      </p:sp>
      <p:sp>
        <p:nvSpPr>
          <p:cNvPr id="3" name="TextBox 2">
            <a:extLst>
              <a:ext uri="{FF2B5EF4-FFF2-40B4-BE49-F238E27FC236}">
                <a16:creationId xmlns:a16="http://schemas.microsoft.com/office/drawing/2014/main" id="{DD9470FC-7AD0-4D43-836C-43E747B21EDC}"/>
              </a:ext>
            </a:extLst>
          </p:cNvPr>
          <p:cNvSpPr txBox="1"/>
          <p:nvPr/>
        </p:nvSpPr>
        <p:spPr>
          <a:xfrm>
            <a:off x="2930" y="8792"/>
            <a:ext cx="7007469" cy="584775"/>
          </a:xfrm>
          <a:prstGeom prst="rect">
            <a:avLst/>
          </a:prstGeom>
          <a:noFill/>
        </p:spPr>
        <p:txBody>
          <a:bodyPr wrap="square" rtlCol="0">
            <a:spAutoFit/>
          </a:bodyPr>
          <a:lstStyle/>
          <a:p>
            <a:r>
              <a:rPr lang="en-US" sz="3200" b="1" dirty="0"/>
              <a:t>Establishing Special Ag Homestead</a:t>
            </a:r>
          </a:p>
        </p:txBody>
      </p:sp>
    </p:spTree>
    <p:extLst>
      <p:ext uri="{BB962C8B-B14F-4D97-AF65-F5344CB8AC3E}">
        <p14:creationId xmlns:p14="http://schemas.microsoft.com/office/powerpoint/2010/main" val="14435711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A2FC8DE-3CEB-43D4-8CB8-FB6DAC331B79}"/>
              </a:ext>
            </a:extLst>
          </p:cNvPr>
          <p:cNvSpPr>
            <a:spLocks noGrp="1"/>
          </p:cNvSpPr>
          <p:nvPr>
            <p:ph idx="1"/>
          </p:nvPr>
        </p:nvSpPr>
        <p:spPr>
          <a:xfrm>
            <a:off x="76200" y="762000"/>
            <a:ext cx="8153400" cy="5638800"/>
          </a:xfrm>
        </p:spPr>
        <p:txBody>
          <a:bodyPr/>
          <a:lstStyle/>
          <a:p>
            <a:pPr marL="114300" indent="0">
              <a:buNone/>
            </a:pPr>
            <a:r>
              <a:rPr lang="en-US" b="1" dirty="0"/>
              <a:t>Scenario: </a:t>
            </a:r>
          </a:p>
          <a:p>
            <a:r>
              <a:rPr lang="en-US" dirty="0"/>
              <a:t>The Stone Family Farm Partnership consists of a mother, father, son, and daughter.</a:t>
            </a:r>
          </a:p>
          <a:p>
            <a:r>
              <a:rPr lang="en-US" sz="2200" dirty="0"/>
              <a:t>The Stone Family Farm Partnership owns a 350-acre farm. </a:t>
            </a:r>
          </a:p>
          <a:p>
            <a:r>
              <a:rPr lang="en-US" sz="2200" dirty="0"/>
              <a:t>The daughter and her husband farm the land held by the partnership but do so through a family farm corporation in which they are the only shareholders. </a:t>
            </a:r>
          </a:p>
          <a:p>
            <a:r>
              <a:rPr lang="en-US" sz="2200" dirty="0"/>
              <a:t>No one lives on the farm. </a:t>
            </a:r>
          </a:p>
          <a:p>
            <a:r>
              <a:rPr lang="en-US" sz="2200" dirty="0"/>
              <a:t>The daughter and son</a:t>
            </a:r>
            <a:r>
              <a:rPr lang="en-US" dirty="0"/>
              <a:t>-in</a:t>
            </a:r>
            <a:r>
              <a:rPr lang="en-US" sz="2200" dirty="0"/>
              <a:t>-law live in a residential property that is within four townships of the farm. </a:t>
            </a:r>
          </a:p>
          <a:p>
            <a:r>
              <a:rPr lang="en-US" sz="2200" dirty="0"/>
              <a:t>All are Minnesota residents. </a:t>
            </a:r>
            <a:endParaRPr lang="en-US" sz="2200" b="1" dirty="0"/>
          </a:p>
          <a:p>
            <a:pPr marL="114300" indent="0">
              <a:buNone/>
            </a:pPr>
            <a:endParaRPr lang="en-US" b="1" dirty="0"/>
          </a:p>
          <a:p>
            <a:pPr marL="114300" indent="0">
              <a:buNone/>
            </a:pPr>
            <a:r>
              <a:rPr lang="en-US" b="1" dirty="0"/>
              <a:t>Question: </a:t>
            </a:r>
            <a:r>
              <a:rPr lang="en-US" dirty="0"/>
              <a:t>Does this property qualify for agricultural homestead?</a:t>
            </a:r>
          </a:p>
        </p:txBody>
      </p:sp>
      <p:sp>
        <p:nvSpPr>
          <p:cNvPr id="3" name="TextBox 2">
            <a:extLst>
              <a:ext uri="{FF2B5EF4-FFF2-40B4-BE49-F238E27FC236}">
                <a16:creationId xmlns:a16="http://schemas.microsoft.com/office/drawing/2014/main" id="{4925B235-80FC-491D-9964-4E49CDBB912C}"/>
              </a:ext>
            </a:extLst>
          </p:cNvPr>
          <p:cNvSpPr txBox="1"/>
          <p:nvPr/>
        </p:nvSpPr>
        <p:spPr>
          <a:xfrm>
            <a:off x="2930" y="8792"/>
            <a:ext cx="7007469" cy="584775"/>
          </a:xfrm>
          <a:prstGeom prst="rect">
            <a:avLst/>
          </a:prstGeom>
          <a:noFill/>
        </p:spPr>
        <p:txBody>
          <a:bodyPr wrap="square" rtlCol="0">
            <a:spAutoFit/>
          </a:bodyPr>
          <a:lstStyle/>
          <a:p>
            <a:r>
              <a:rPr lang="en-US" sz="3200" b="1" dirty="0"/>
              <a:t>Establishing Scenarios</a:t>
            </a:r>
          </a:p>
        </p:txBody>
      </p:sp>
    </p:spTree>
    <p:extLst>
      <p:ext uri="{BB962C8B-B14F-4D97-AF65-F5344CB8AC3E}">
        <p14:creationId xmlns:p14="http://schemas.microsoft.com/office/powerpoint/2010/main" val="41175827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925B235-80FC-491D-9964-4E49CDBB912C}"/>
              </a:ext>
            </a:extLst>
          </p:cNvPr>
          <p:cNvSpPr txBox="1"/>
          <p:nvPr/>
        </p:nvSpPr>
        <p:spPr>
          <a:xfrm>
            <a:off x="2930" y="8792"/>
            <a:ext cx="7007469" cy="584775"/>
          </a:xfrm>
          <a:prstGeom prst="rect">
            <a:avLst/>
          </a:prstGeom>
          <a:noFill/>
        </p:spPr>
        <p:txBody>
          <a:bodyPr wrap="square" rtlCol="0">
            <a:spAutoFit/>
          </a:bodyPr>
          <a:lstStyle/>
          <a:p>
            <a:r>
              <a:rPr lang="en-US" sz="3200" b="1" dirty="0"/>
              <a:t>Establishing Scenarios</a:t>
            </a:r>
          </a:p>
        </p:txBody>
      </p:sp>
      <p:pic>
        <p:nvPicPr>
          <p:cNvPr id="4" name="Picture 3">
            <a:extLst>
              <a:ext uri="{FF2B5EF4-FFF2-40B4-BE49-F238E27FC236}">
                <a16:creationId xmlns:a16="http://schemas.microsoft.com/office/drawing/2014/main" id="{8C06D48A-B081-42E2-B8AC-C2FCA6EBE9D1}"/>
              </a:ext>
            </a:extLst>
          </p:cNvPr>
          <p:cNvPicPr>
            <a:picLocks noChangeAspect="1"/>
          </p:cNvPicPr>
          <p:nvPr/>
        </p:nvPicPr>
        <p:blipFill>
          <a:blip r:embed="rId2"/>
          <a:stretch>
            <a:fillRect/>
          </a:stretch>
        </p:blipFill>
        <p:spPr>
          <a:xfrm>
            <a:off x="121628" y="593567"/>
            <a:ext cx="8062546" cy="4234975"/>
          </a:xfrm>
          <a:prstGeom prst="rect">
            <a:avLst/>
          </a:prstGeom>
        </p:spPr>
      </p:pic>
      <p:pic>
        <p:nvPicPr>
          <p:cNvPr id="5" name="Picture 4">
            <a:extLst>
              <a:ext uri="{FF2B5EF4-FFF2-40B4-BE49-F238E27FC236}">
                <a16:creationId xmlns:a16="http://schemas.microsoft.com/office/drawing/2014/main" id="{F8CF6F6B-FC53-4B8E-A7E2-91172E993BCC}"/>
              </a:ext>
            </a:extLst>
          </p:cNvPr>
          <p:cNvPicPr>
            <a:picLocks noChangeAspect="1"/>
          </p:cNvPicPr>
          <p:nvPr/>
        </p:nvPicPr>
        <p:blipFill>
          <a:blip r:embed="rId3"/>
          <a:stretch>
            <a:fillRect/>
          </a:stretch>
        </p:blipFill>
        <p:spPr>
          <a:xfrm>
            <a:off x="1" y="4953000"/>
            <a:ext cx="8305800" cy="1281324"/>
          </a:xfrm>
          <a:prstGeom prst="rect">
            <a:avLst/>
          </a:prstGeom>
        </p:spPr>
      </p:pic>
    </p:spTree>
    <p:extLst>
      <p:ext uri="{BB962C8B-B14F-4D97-AF65-F5344CB8AC3E}">
        <p14:creationId xmlns:p14="http://schemas.microsoft.com/office/powerpoint/2010/main" val="20211689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697109AD-0CBB-4C0A-AB4E-1AA8F9AD3862}"/>
              </a:ext>
            </a:extLst>
          </p:cNvPr>
          <p:cNvGraphicFramePr>
            <a:graphicFrameLocks noGrp="1"/>
          </p:cNvGraphicFramePr>
          <p:nvPr>
            <p:ph idx="1"/>
            <p:extLst/>
          </p:nvPr>
        </p:nvGraphicFramePr>
        <p:xfrm>
          <a:off x="152400" y="914400"/>
          <a:ext cx="8153400" cy="5562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a:extLst>
              <a:ext uri="{FF2B5EF4-FFF2-40B4-BE49-F238E27FC236}">
                <a16:creationId xmlns:a16="http://schemas.microsoft.com/office/drawing/2014/main" id="{DD9470FC-7AD0-4D43-836C-43E747B21EDC}"/>
              </a:ext>
            </a:extLst>
          </p:cNvPr>
          <p:cNvSpPr txBox="1"/>
          <p:nvPr/>
        </p:nvSpPr>
        <p:spPr>
          <a:xfrm>
            <a:off x="2930" y="8792"/>
            <a:ext cx="7007469" cy="584775"/>
          </a:xfrm>
          <a:prstGeom prst="rect">
            <a:avLst/>
          </a:prstGeom>
          <a:noFill/>
        </p:spPr>
        <p:txBody>
          <a:bodyPr wrap="square" rtlCol="0">
            <a:spAutoFit/>
          </a:bodyPr>
          <a:lstStyle/>
          <a:p>
            <a:r>
              <a:rPr lang="en-US" sz="3200" b="1" dirty="0"/>
              <a:t>Linking Special Ag Homestead</a:t>
            </a:r>
          </a:p>
        </p:txBody>
      </p:sp>
    </p:spTree>
    <p:extLst>
      <p:ext uri="{BB962C8B-B14F-4D97-AF65-F5344CB8AC3E}">
        <p14:creationId xmlns:p14="http://schemas.microsoft.com/office/powerpoint/2010/main" val="20130019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C9EE2FF9-DEF6-4893-987F-0D6CEB964FDD}"/>
              </a:ext>
            </a:extLst>
          </p:cNvPr>
          <p:cNvGraphicFramePr>
            <a:graphicFrameLocks noGrp="1"/>
          </p:cNvGraphicFramePr>
          <p:nvPr>
            <p:ph idx="1"/>
            <p:extLst/>
          </p:nvPr>
        </p:nvGraphicFramePr>
        <p:xfrm>
          <a:off x="152400" y="914400"/>
          <a:ext cx="8153400" cy="563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F4CE42A3-7312-4446-A375-7CC7B5561466}"/>
              </a:ext>
            </a:extLst>
          </p:cNvPr>
          <p:cNvSpPr txBox="1"/>
          <p:nvPr/>
        </p:nvSpPr>
        <p:spPr>
          <a:xfrm>
            <a:off x="2930" y="8792"/>
            <a:ext cx="7007469" cy="584775"/>
          </a:xfrm>
          <a:prstGeom prst="rect">
            <a:avLst/>
          </a:prstGeom>
          <a:noFill/>
        </p:spPr>
        <p:txBody>
          <a:bodyPr wrap="square" rtlCol="0">
            <a:spAutoFit/>
          </a:bodyPr>
          <a:lstStyle/>
          <a:p>
            <a:r>
              <a:rPr lang="en-US" sz="3200" b="1" dirty="0"/>
              <a:t>Linking Special Ag Homestead</a:t>
            </a:r>
          </a:p>
        </p:txBody>
      </p:sp>
      <p:sp>
        <p:nvSpPr>
          <p:cNvPr id="5" name="TextBox 4">
            <a:extLst>
              <a:ext uri="{FF2B5EF4-FFF2-40B4-BE49-F238E27FC236}">
                <a16:creationId xmlns:a16="http://schemas.microsoft.com/office/drawing/2014/main" id="{0DEF6FA2-8E4D-4502-A812-2CAB9BDDC445}"/>
              </a:ext>
            </a:extLst>
          </p:cNvPr>
          <p:cNvSpPr txBox="1"/>
          <p:nvPr/>
        </p:nvSpPr>
        <p:spPr>
          <a:xfrm>
            <a:off x="0" y="952500"/>
            <a:ext cx="8458200" cy="584775"/>
          </a:xfrm>
          <a:prstGeom prst="rect">
            <a:avLst/>
          </a:prstGeom>
          <a:noFill/>
        </p:spPr>
        <p:txBody>
          <a:bodyPr wrap="square" rtlCol="0">
            <a:spAutoFit/>
          </a:bodyPr>
          <a:lstStyle/>
          <a:p>
            <a:pPr algn="ctr"/>
            <a:r>
              <a:rPr lang="en-US" sz="3200" b="1" dirty="0"/>
              <a:t>*Exception to the Rule</a:t>
            </a:r>
          </a:p>
        </p:txBody>
      </p:sp>
    </p:spTree>
    <p:extLst>
      <p:ext uri="{BB962C8B-B14F-4D97-AF65-F5344CB8AC3E}">
        <p14:creationId xmlns:p14="http://schemas.microsoft.com/office/powerpoint/2010/main" val="3755061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56FD04-1392-438A-9DBD-F2F6C8C5A15C}"/>
              </a:ext>
            </a:extLst>
          </p:cNvPr>
          <p:cNvSpPr>
            <a:spLocks noGrp="1"/>
          </p:cNvSpPr>
          <p:nvPr>
            <p:ph idx="1"/>
          </p:nvPr>
        </p:nvSpPr>
        <p:spPr>
          <a:xfrm>
            <a:off x="0" y="952500"/>
            <a:ext cx="8382000" cy="4953000"/>
          </a:xfrm>
        </p:spPr>
        <p:txBody>
          <a:bodyPr/>
          <a:lstStyle/>
          <a:p>
            <a:pPr marL="114300" indent="0">
              <a:buNone/>
            </a:pPr>
            <a:r>
              <a:rPr lang="en-US" sz="2800" b="1" dirty="0"/>
              <a:t>Basic Requirements</a:t>
            </a:r>
          </a:p>
          <a:p>
            <a:pPr marL="114300" indent="0">
              <a:buNone/>
            </a:pPr>
            <a:endParaRPr lang="en-US" sz="1100" b="1" dirty="0"/>
          </a:p>
          <a:p>
            <a:pPr marL="633413" indent="-519113">
              <a:spcAft>
                <a:spcPts val="1200"/>
              </a:spcAft>
              <a:buFont typeface="Wingdings" panose="05000000000000000000" pitchFamily="2" charset="2"/>
              <a:buChar char="ü"/>
            </a:pPr>
            <a:r>
              <a:rPr lang="en-US" sz="2400" dirty="0"/>
              <a:t>Agricultural Property is at least 40 acres</a:t>
            </a:r>
          </a:p>
          <a:p>
            <a:pPr marL="633413" indent="-519113">
              <a:spcAft>
                <a:spcPts val="1200"/>
              </a:spcAft>
              <a:buFont typeface="Wingdings" panose="05000000000000000000" pitchFamily="2" charset="2"/>
              <a:buChar char="ü"/>
            </a:pPr>
            <a:r>
              <a:rPr lang="en-US" sz="2400" dirty="0"/>
              <a:t>Cannot claim another agricultural homestead in MN</a:t>
            </a:r>
          </a:p>
          <a:p>
            <a:pPr marL="633413" indent="-519113">
              <a:spcAft>
                <a:spcPts val="600"/>
              </a:spcAft>
              <a:buFont typeface="Wingdings" panose="05000000000000000000" pitchFamily="2" charset="2"/>
              <a:buChar char="ü"/>
            </a:pPr>
            <a:r>
              <a:rPr lang="en-US" sz="2400" dirty="0"/>
              <a:t>Must live w/in four cities/townships of the agricultural property. </a:t>
            </a:r>
          </a:p>
          <a:p>
            <a:pPr marL="930593" lvl="1" indent="-519113">
              <a:spcAft>
                <a:spcPts val="1200"/>
              </a:spcAft>
              <a:buFont typeface="Wingdings" panose="05000000000000000000" pitchFamily="2" charset="2"/>
              <a:buChar char="ü"/>
            </a:pPr>
            <a:r>
              <a:rPr lang="en-US" sz="2200" dirty="0"/>
              <a:t>Owner and farmer, when applicable.</a:t>
            </a:r>
          </a:p>
          <a:p>
            <a:pPr marL="633413" indent="-519113">
              <a:buFont typeface="Wingdings" panose="05000000000000000000" pitchFamily="2" charset="2"/>
              <a:buChar char="ü"/>
            </a:pPr>
            <a:r>
              <a:rPr lang="en-US" sz="2400" dirty="0"/>
              <a:t>Must be a MN resident </a:t>
            </a:r>
          </a:p>
          <a:p>
            <a:pPr marL="114300" indent="0">
              <a:buNone/>
            </a:pPr>
            <a:endParaRPr lang="en-US" sz="2800" b="1" dirty="0"/>
          </a:p>
        </p:txBody>
      </p:sp>
      <p:sp>
        <p:nvSpPr>
          <p:cNvPr id="2" name="TextBox 1">
            <a:extLst>
              <a:ext uri="{FF2B5EF4-FFF2-40B4-BE49-F238E27FC236}">
                <a16:creationId xmlns:a16="http://schemas.microsoft.com/office/drawing/2014/main" id="{84C1D832-A150-43E1-B9BC-33716C5BEE2A}"/>
              </a:ext>
            </a:extLst>
          </p:cNvPr>
          <p:cNvSpPr txBox="1"/>
          <p:nvPr/>
        </p:nvSpPr>
        <p:spPr>
          <a:xfrm>
            <a:off x="2931" y="8792"/>
            <a:ext cx="5876192" cy="584775"/>
          </a:xfrm>
          <a:prstGeom prst="rect">
            <a:avLst/>
          </a:prstGeom>
          <a:noFill/>
        </p:spPr>
        <p:txBody>
          <a:bodyPr wrap="square" rtlCol="0">
            <a:spAutoFit/>
          </a:bodyPr>
          <a:lstStyle/>
          <a:p>
            <a:r>
              <a:rPr lang="en-US" sz="3200" b="1" dirty="0"/>
              <a:t>Special Agricultural Homestead </a:t>
            </a:r>
          </a:p>
        </p:txBody>
      </p:sp>
    </p:spTree>
    <p:extLst>
      <p:ext uri="{BB962C8B-B14F-4D97-AF65-F5344CB8AC3E}">
        <p14:creationId xmlns:p14="http://schemas.microsoft.com/office/powerpoint/2010/main" val="24853155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AD9CE7E4-0B5C-4054-B68A-46165DBDBBE5}"/>
              </a:ext>
            </a:extLst>
          </p:cNvPr>
          <p:cNvGraphicFramePr>
            <a:graphicFrameLocks noGrp="1"/>
          </p:cNvGraphicFramePr>
          <p:nvPr>
            <p:ph idx="1"/>
            <p:extLst/>
          </p:nvPr>
        </p:nvGraphicFramePr>
        <p:xfrm>
          <a:off x="152400" y="685800"/>
          <a:ext cx="8153400" cy="56270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8D630AA7-4A3D-4FC7-A759-1637E1A324A6}"/>
              </a:ext>
            </a:extLst>
          </p:cNvPr>
          <p:cNvSpPr txBox="1"/>
          <p:nvPr/>
        </p:nvSpPr>
        <p:spPr>
          <a:xfrm>
            <a:off x="2930" y="8792"/>
            <a:ext cx="7007469" cy="523220"/>
          </a:xfrm>
          <a:prstGeom prst="rect">
            <a:avLst/>
          </a:prstGeom>
          <a:noFill/>
        </p:spPr>
        <p:txBody>
          <a:bodyPr wrap="square" rtlCol="0">
            <a:spAutoFit/>
          </a:bodyPr>
          <a:lstStyle/>
          <a:p>
            <a:r>
              <a:rPr lang="en-US" sz="2800" b="1" dirty="0"/>
              <a:t>Linking Special Ag Homestead</a:t>
            </a:r>
          </a:p>
        </p:txBody>
      </p:sp>
    </p:spTree>
    <p:extLst>
      <p:ext uri="{BB962C8B-B14F-4D97-AF65-F5344CB8AC3E}">
        <p14:creationId xmlns:p14="http://schemas.microsoft.com/office/powerpoint/2010/main" val="4851220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4A28BB8-AA06-44D9-9354-47506755CF59}"/>
              </a:ext>
            </a:extLst>
          </p:cNvPr>
          <p:cNvSpPr>
            <a:spLocks noGrp="1"/>
          </p:cNvSpPr>
          <p:nvPr>
            <p:ph idx="1"/>
          </p:nvPr>
        </p:nvSpPr>
        <p:spPr>
          <a:xfrm rot="696366">
            <a:off x="6215618" y="2638647"/>
            <a:ext cx="2133600" cy="1405998"/>
          </a:xfrm>
          <a:ln>
            <a:solidFill>
              <a:schemeClr val="tx1"/>
            </a:solidFill>
          </a:ln>
        </p:spPr>
        <p:txBody>
          <a:bodyPr>
            <a:normAutofit/>
          </a:bodyPr>
          <a:lstStyle/>
          <a:p>
            <a:pPr marL="114300" indent="0" algn="ctr">
              <a:buNone/>
            </a:pPr>
            <a:r>
              <a:rPr lang="en-US" sz="2800" b="1" dirty="0"/>
              <a:t>Found on page 74 of Module 4</a:t>
            </a:r>
          </a:p>
        </p:txBody>
      </p:sp>
      <p:sp>
        <p:nvSpPr>
          <p:cNvPr id="3" name="TextBox 2">
            <a:extLst>
              <a:ext uri="{FF2B5EF4-FFF2-40B4-BE49-F238E27FC236}">
                <a16:creationId xmlns:a16="http://schemas.microsoft.com/office/drawing/2014/main" id="{0EE516FA-0681-4D2F-822D-F1160227C2DD}"/>
              </a:ext>
            </a:extLst>
          </p:cNvPr>
          <p:cNvSpPr txBox="1"/>
          <p:nvPr/>
        </p:nvSpPr>
        <p:spPr>
          <a:xfrm>
            <a:off x="2930" y="8792"/>
            <a:ext cx="7007469" cy="523220"/>
          </a:xfrm>
          <a:prstGeom prst="rect">
            <a:avLst/>
          </a:prstGeom>
          <a:noFill/>
        </p:spPr>
        <p:txBody>
          <a:bodyPr wrap="square" rtlCol="0">
            <a:spAutoFit/>
          </a:bodyPr>
          <a:lstStyle/>
          <a:p>
            <a:r>
              <a:rPr lang="en-US" sz="2800" b="1" dirty="0"/>
              <a:t>Linking Special Ag Homestead</a:t>
            </a:r>
          </a:p>
        </p:txBody>
      </p:sp>
      <p:pic>
        <p:nvPicPr>
          <p:cNvPr id="4" name="Picture 3">
            <a:extLst>
              <a:ext uri="{FF2B5EF4-FFF2-40B4-BE49-F238E27FC236}">
                <a16:creationId xmlns:a16="http://schemas.microsoft.com/office/drawing/2014/main" id="{D3B3E368-CDE4-4284-AE6C-3B62E4FE6489}"/>
              </a:ext>
            </a:extLst>
          </p:cNvPr>
          <p:cNvPicPr>
            <a:picLocks noChangeAspect="1"/>
          </p:cNvPicPr>
          <p:nvPr/>
        </p:nvPicPr>
        <p:blipFill>
          <a:blip r:embed="rId2"/>
          <a:stretch>
            <a:fillRect/>
          </a:stretch>
        </p:blipFill>
        <p:spPr>
          <a:xfrm>
            <a:off x="0" y="8792"/>
            <a:ext cx="5904528" cy="6858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41753282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A2FC8DE-3CEB-43D4-8CB8-FB6DAC331B79}"/>
              </a:ext>
            </a:extLst>
          </p:cNvPr>
          <p:cNvSpPr>
            <a:spLocks noGrp="1"/>
          </p:cNvSpPr>
          <p:nvPr>
            <p:ph idx="1"/>
          </p:nvPr>
        </p:nvSpPr>
        <p:spPr/>
        <p:txBody>
          <a:bodyPr/>
          <a:lstStyle/>
          <a:p>
            <a:pPr marL="114300" indent="0">
              <a:buNone/>
            </a:pPr>
            <a:r>
              <a:rPr lang="en-US" sz="2400" b="1" dirty="0"/>
              <a:t>Finding the answer:</a:t>
            </a:r>
          </a:p>
          <a:p>
            <a:pPr marL="114300" indent="0">
              <a:buNone/>
            </a:pPr>
            <a:endParaRPr lang="en-US" b="1" dirty="0"/>
          </a:p>
          <a:p>
            <a:r>
              <a:rPr lang="en-US" b="1" dirty="0"/>
              <a:t>Step 1: </a:t>
            </a:r>
            <a:r>
              <a:rPr lang="en-US" dirty="0"/>
              <a:t>Review where the owners live</a:t>
            </a:r>
          </a:p>
          <a:p>
            <a:r>
              <a:rPr lang="en-US" b="1" dirty="0"/>
              <a:t>Step 2: </a:t>
            </a:r>
            <a:r>
              <a:rPr lang="en-US" dirty="0"/>
              <a:t>Verify that the non-contiguous parcels are located w/in 4 cities/townships of their residence</a:t>
            </a:r>
          </a:p>
          <a:p>
            <a:r>
              <a:rPr lang="en-US" b="1" dirty="0"/>
              <a:t>Step 3: </a:t>
            </a:r>
            <a:r>
              <a:rPr lang="en-US" dirty="0"/>
              <a:t>Determine the EMP, review flowchart to verify all requirements are met. </a:t>
            </a:r>
          </a:p>
          <a:p>
            <a:r>
              <a:rPr lang="en-US" b="1" dirty="0"/>
              <a:t>Step 4: </a:t>
            </a:r>
            <a:r>
              <a:rPr lang="en-US" dirty="0"/>
              <a:t>Once special ag homestead is established, then review the remaining parcels for linking. Use the checklist for each parcel.</a:t>
            </a:r>
          </a:p>
          <a:p>
            <a:endParaRPr lang="en-US" b="1" dirty="0"/>
          </a:p>
          <a:p>
            <a:r>
              <a:rPr lang="en-US" b="1" dirty="0"/>
              <a:t>Answer: </a:t>
            </a:r>
            <a:r>
              <a:rPr lang="en-US" dirty="0"/>
              <a:t>EMP qualifies, the remaining parcels would qualify through linking. </a:t>
            </a:r>
          </a:p>
        </p:txBody>
      </p:sp>
      <p:sp>
        <p:nvSpPr>
          <p:cNvPr id="3" name="TextBox 2">
            <a:extLst>
              <a:ext uri="{FF2B5EF4-FFF2-40B4-BE49-F238E27FC236}">
                <a16:creationId xmlns:a16="http://schemas.microsoft.com/office/drawing/2014/main" id="{4925B235-80FC-491D-9964-4E49CDBB912C}"/>
              </a:ext>
            </a:extLst>
          </p:cNvPr>
          <p:cNvSpPr txBox="1"/>
          <p:nvPr/>
        </p:nvSpPr>
        <p:spPr>
          <a:xfrm>
            <a:off x="2930" y="8792"/>
            <a:ext cx="7007469" cy="584775"/>
          </a:xfrm>
          <a:prstGeom prst="rect">
            <a:avLst/>
          </a:prstGeom>
          <a:noFill/>
        </p:spPr>
        <p:txBody>
          <a:bodyPr wrap="square" rtlCol="0">
            <a:spAutoFit/>
          </a:bodyPr>
          <a:lstStyle/>
          <a:p>
            <a:r>
              <a:rPr lang="en-US" sz="3200" b="1" dirty="0"/>
              <a:t>Linking Scenarios</a:t>
            </a:r>
          </a:p>
        </p:txBody>
      </p:sp>
    </p:spTree>
    <p:extLst>
      <p:ext uri="{BB962C8B-B14F-4D97-AF65-F5344CB8AC3E}">
        <p14:creationId xmlns:p14="http://schemas.microsoft.com/office/powerpoint/2010/main" val="28413972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A2FC8DE-3CEB-43D4-8CB8-FB6DAC331B79}"/>
              </a:ext>
            </a:extLst>
          </p:cNvPr>
          <p:cNvSpPr>
            <a:spLocks noGrp="1"/>
          </p:cNvSpPr>
          <p:nvPr>
            <p:ph idx="1"/>
          </p:nvPr>
        </p:nvSpPr>
        <p:spPr/>
        <p:txBody>
          <a:bodyPr/>
          <a:lstStyle/>
          <a:p>
            <a:pPr marL="114300" indent="0">
              <a:buNone/>
            </a:pPr>
            <a:r>
              <a:rPr lang="en-US" b="1" dirty="0"/>
              <a:t>Scenario: </a:t>
            </a:r>
          </a:p>
          <a:p>
            <a:pPr lvl="1"/>
            <a:r>
              <a:rPr lang="en-US" sz="2200" dirty="0"/>
              <a:t>XYZ LLLP owns five parcels of non-contiguous agricultural property </a:t>
            </a:r>
          </a:p>
          <a:p>
            <a:pPr lvl="1"/>
            <a:r>
              <a:rPr lang="en-US" sz="2200" dirty="0"/>
              <a:t>All five parcels are unoccupied. </a:t>
            </a:r>
          </a:p>
          <a:p>
            <a:pPr lvl="1"/>
            <a:r>
              <a:rPr lang="en-US" sz="2200" dirty="0"/>
              <a:t>XYZ is made up of 3 shareholders: Jim, Joe, and Sarah. </a:t>
            </a:r>
          </a:p>
          <a:p>
            <a:pPr lvl="1"/>
            <a:r>
              <a:rPr lang="en-US" sz="2200" dirty="0"/>
              <a:t>Parcels 1–3 are farmed by Jim, a qualified person of the entity. </a:t>
            </a:r>
          </a:p>
          <a:p>
            <a:pPr lvl="1"/>
            <a:r>
              <a:rPr lang="en-US" sz="2200" dirty="0"/>
              <a:t>Parcels 4 &amp; 5 are farmed by Joe, a qualified person of the entity. </a:t>
            </a:r>
          </a:p>
          <a:p>
            <a:pPr lvl="1"/>
            <a:r>
              <a:rPr lang="en-US" sz="2200" dirty="0"/>
              <a:t>Both farmers live in town which is within 4 cities/townships of the five parcels. </a:t>
            </a:r>
          </a:p>
          <a:p>
            <a:pPr lvl="1"/>
            <a:r>
              <a:rPr lang="en-US" sz="2200" dirty="0"/>
              <a:t>Neither of the farmers or their spouses claim another ag homestead</a:t>
            </a:r>
            <a:endParaRPr lang="en-US" b="1" dirty="0"/>
          </a:p>
          <a:p>
            <a:pPr marL="114300" indent="0">
              <a:buNone/>
            </a:pPr>
            <a:r>
              <a:rPr lang="en-US" b="1" dirty="0"/>
              <a:t>Question: </a:t>
            </a:r>
            <a:r>
              <a:rPr lang="en-US" dirty="0"/>
              <a:t> Which of these parcels qualify for special agricultural homestead? </a:t>
            </a:r>
          </a:p>
        </p:txBody>
      </p:sp>
      <p:sp>
        <p:nvSpPr>
          <p:cNvPr id="3" name="TextBox 2">
            <a:extLst>
              <a:ext uri="{FF2B5EF4-FFF2-40B4-BE49-F238E27FC236}">
                <a16:creationId xmlns:a16="http://schemas.microsoft.com/office/drawing/2014/main" id="{4925B235-80FC-491D-9964-4E49CDBB912C}"/>
              </a:ext>
            </a:extLst>
          </p:cNvPr>
          <p:cNvSpPr txBox="1"/>
          <p:nvPr/>
        </p:nvSpPr>
        <p:spPr>
          <a:xfrm>
            <a:off x="2930" y="8792"/>
            <a:ext cx="7007469" cy="584775"/>
          </a:xfrm>
          <a:prstGeom prst="rect">
            <a:avLst/>
          </a:prstGeom>
          <a:noFill/>
        </p:spPr>
        <p:txBody>
          <a:bodyPr wrap="square" rtlCol="0">
            <a:spAutoFit/>
          </a:bodyPr>
          <a:lstStyle/>
          <a:p>
            <a:r>
              <a:rPr lang="en-US" sz="3200" b="1" dirty="0"/>
              <a:t>Linking Scenarios</a:t>
            </a:r>
          </a:p>
        </p:txBody>
      </p:sp>
    </p:spTree>
    <p:extLst>
      <p:ext uri="{BB962C8B-B14F-4D97-AF65-F5344CB8AC3E}">
        <p14:creationId xmlns:p14="http://schemas.microsoft.com/office/powerpoint/2010/main" val="14598251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A2FC8DE-3CEB-43D4-8CB8-FB6DAC331B79}"/>
              </a:ext>
            </a:extLst>
          </p:cNvPr>
          <p:cNvSpPr>
            <a:spLocks noGrp="1"/>
          </p:cNvSpPr>
          <p:nvPr>
            <p:ph idx="1"/>
          </p:nvPr>
        </p:nvSpPr>
        <p:spPr/>
        <p:txBody>
          <a:bodyPr/>
          <a:lstStyle/>
          <a:p>
            <a:pPr marL="114300" indent="0">
              <a:buNone/>
            </a:pPr>
            <a:r>
              <a:rPr lang="en-US" b="1" dirty="0"/>
              <a:t>Finding the answer:</a:t>
            </a:r>
          </a:p>
          <a:p>
            <a:pPr marL="114300" indent="0">
              <a:buNone/>
            </a:pPr>
            <a:endParaRPr lang="en-US" b="1" dirty="0"/>
          </a:p>
          <a:p>
            <a:r>
              <a:rPr lang="en-US" b="1" dirty="0"/>
              <a:t>Step 1: </a:t>
            </a:r>
            <a:r>
              <a:rPr lang="en-US" dirty="0"/>
              <a:t>Must establish if qualify for special agricultural first, then link. </a:t>
            </a:r>
          </a:p>
          <a:p>
            <a:endParaRPr lang="en-US" dirty="0"/>
          </a:p>
          <a:p>
            <a:pPr lvl="1"/>
            <a:r>
              <a:rPr lang="en-US" dirty="0"/>
              <a:t>Things to consider: number of farmers and number of possible homesteads for this entity.</a:t>
            </a:r>
          </a:p>
          <a:p>
            <a:pPr marL="411480" lvl="1" indent="0">
              <a:buNone/>
            </a:pPr>
            <a:endParaRPr lang="en-US" dirty="0"/>
          </a:p>
          <a:p>
            <a:r>
              <a:rPr lang="en-US" b="1" dirty="0"/>
              <a:t>Step 2: </a:t>
            </a:r>
            <a:r>
              <a:rPr lang="en-US" dirty="0"/>
              <a:t>Once EMP is established, now review parcels for linking</a:t>
            </a:r>
          </a:p>
        </p:txBody>
      </p:sp>
      <p:sp>
        <p:nvSpPr>
          <p:cNvPr id="3" name="TextBox 2">
            <a:extLst>
              <a:ext uri="{FF2B5EF4-FFF2-40B4-BE49-F238E27FC236}">
                <a16:creationId xmlns:a16="http://schemas.microsoft.com/office/drawing/2014/main" id="{4925B235-80FC-491D-9964-4E49CDBB912C}"/>
              </a:ext>
            </a:extLst>
          </p:cNvPr>
          <p:cNvSpPr txBox="1"/>
          <p:nvPr/>
        </p:nvSpPr>
        <p:spPr>
          <a:xfrm>
            <a:off x="2930" y="8792"/>
            <a:ext cx="7007469" cy="584775"/>
          </a:xfrm>
          <a:prstGeom prst="rect">
            <a:avLst/>
          </a:prstGeom>
          <a:noFill/>
        </p:spPr>
        <p:txBody>
          <a:bodyPr wrap="square" rtlCol="0">
            <a:spAutoFit/>
          </a:bodyPr>
          <a:lstStyle/>
          <a:p>
            <a:r>
              <a:rPr lang="en-US" sz="3200" b="1" dirty="0"/>
              <a:t>Linking Scenarios</a:t>
            </a:r>
          </a:p>
        </p:txBody>
      </p:sp>
    </p:spTree>
    <p:extLst>
      <p:ext uri="{BB962C8B-B14F-4D97-AF65-F5344CB8AC3E}">
        <p14:creationId xmlns:p14="http://schemas.microsoft.com/office/powerpoint/2010/main" val="8599135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925B235-80FC-491D-9964-4E49CDBB912C}"/>
              </a:ext>
            </a:extLst>
          </p:cNvPr>
          <p:cNvSpPr txBox="1"/>
          <p:nvPr/>
        </p:nvSpPr>
        <p:spPr>
          <a:xfrm>
            <a:off x="2930" y="8792"/>
            <a:ext cx="7007469" cy="584775"/>
          </a:xfrm>
          <a:prstGeom prst="rect">
            <a:avLst/>
          </a:prstGeom>
          <a:noFill/>
        </p:spPr>
        <p:txBody>
          <a:bodyPr wrap="square" rtlCol="0">
            <a:spAutoFit/>
          </a:bodyPr>
          <a:lstStyle/>
          <a:p>
            <a:r>
              <a:rPr lang="en-US" sz="3200" b="1" dirty="0"/>
              <a:t>Linking Scenarios</a:t>
            </a:r>
          </a:p>
        </p:txBody>
      </p:sp>
      <p:sp>
        <p:nvSpPr>
          <p:cNvPr id="2" name="Rectangle 1">
            <a:extLst>
              <a:ext uri="{FF2B5EF4-FFF2-40B4-BE49-F238E27FC236}">
                <a16:creationId xmlns:a16="http://schemas.microsoft.com/office/drawing/2014/main" id="{DB2DCBDD-283B-401E-BD99-8C7415560435}"/>
              </a:ext>
            </a:extLst>
          </p:cNvPr>
          <p:cNvSpPr/>
          <p:nvPr/>
        </p:nvSpPr>
        <p:spPr>
          <a:xfrm>
            <a:off x="152400" y="1524000"/>
            <a:ext cx="8229600" cy="4801314"/>
          </a:xfrm>
          <a:prstGeom prst="rect">
            <a:avLst/>
          </a:prstGeom>
        </p:spPr>
        <p:txBody>
          <a:bodyPr wrap="square">
            <a:spAutoFit/>
          </a:bodyPr>
          <a:lstStyle/>
          <a:p>
            <a:r>
              <a:rPr lang="en-US" dirty="0"/>
              <a:t>• </a:t>
            </a:r>
            <a:r>
              <a:rPr lang="en-US" b="1" dirty="0"/>
              <a:t>Who owns</a:t>
            </a:r>
            <a:r>
              <a:rPr lang="en-US" dirty="0"/>
              <a:t>: XYZ LLLP. </a:t>
            </a:r>
          </a:p>
          <a:p>
            <a:endParaRPr lang="en-US" dirty="0"/>
          </a:p>
          <a:p>
            <a:r>
              <a:rPr lang="en-US" dirty="0"/>
              <a:t>• </a:t>
            </a:r>
            <a:r>
              <a:rPr lang="en-US" b="1" dirty="0"/>
              <a:t>Who occupies</a:t>
            </a:r>
            <a:r>
              <a:rPr lang="en-US" dirty="0"/>
              <a:t>: Property is unoccupied. </a:t>
            </a:r>
          </a:p>
          <a:p>
            <a:endParaRPr lang="en-US" dirty="0"/>
          </a:p>
          <a:p>
            <a:r>
              <a:rPr lang="en-US" dirty="0"/>
              <a:t>• </a:t>
            </a:r>
            <a:r>
              <a:rPr lang="en-US" b="1" dirty="0"/>
              <a:t>Who farms</a:t>
            </a:r>
            <a:r>
              <a:rPr lang="en-US" dirty="0"/>
              <a:t>: Jim, a qualified person of the authorized entity on behalf of XYZ LLLP. </a:t>
            </a:r>
          </a:p>
          <a:p>
            <a:endParaRPr lang="en-US" dirty="0"/>
          </a:p>
          <a:p>
            <a:r>
              <a:rPr lang="en-US" dirty="0"/>
              <a:t>• </a:t>
            </a:r>
            <a:r>
              <a:rPr lang="en-US" b="1" dirty="0"/>
              <a:t>Is the ag property at least 40 acres</a:t>
            </a:r>
            <a:r>
              <a:rPr lang="en-US" dirty="0"/>
              <a:t>: Yes. </a:t>
            </a:r>
          </a:p>
          <a:p>
            <a:endParaRPr lang="en-US" dirty="0"/>
          </a:p>
          <a:p>
            <a:r>
              <a:rPr lang="en-US" dirty="0"/>
              <a:t>• </a:t>
            </a:r>
            <a:r>
              <a:rPr lang="en-US" b="1" dirty="0"/>
              <a:t>Does the qualified person who is actively farming claim another ag homestead in MN</a:t>
            </a:r>
            <a:r>
              <a:rPr lang="en-US" dirty="0"/>
              <a:t>: No. </a:t>
            </a:r>
          </a:p>
          <a:p>
            <a:endParaRPr lang="en-US" dirty="0"/>
          </a:p>
          <a:p>
            <a:r>
              <a:rPr lang="en-US" dirty="0"/>
              <a:t>• </a:t>
            </a:r>
            <a:r>
              <a:rPr lang="en-US" b="1" dirty="0"/>
              <a:t>Does the qualified person who is actively farming live within 4 cities/townships of the property</a:t>
            </a:r>
            <a:r>
              <a:rPr lang="en-US" dirty="0"/>
              <a:t>: Yes. </a:t>
            </a:r>
          </a:p>
          <a:p>
            <a:endParaRPr lang="en-US" dirty="0"/>
          </a:p>
          <a:p>
            <a:endParaRPr lang="en-US" dirty="0"/>
          </a:p>
          <a:p>
            <a:r>
              <a:rPr lang="en-US" dirty="0"/>
              <a:t>Since all requirements have been met, parcel 1 qualifies for special agricultural homestead.</a:t>
            </a:r>
          </a:p>
        </p:txBody>
      </p:sp>
    </p:spTree>
    <p:extLst>
      <p:ext uri="{BB962C8B-B14F-4D97-AF65-F5344CB8AC3E}">
        <p14:creationId xmlns:p14="http://schemas.microsoft.com/office/powerpoint/2010/main" val="11619276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925B235-80FC-491D-9964-4E49CDBB912C}"/>
              </a:ext>
            </a:extLst>
          </p:cNvPr>
          <p:cNvSpPr txBox="1"/>
          <p:nvPr/>
        </p:nvSpPr>
        <p:spPr>
          <a:xfrm>
            <a:off x="34212" y="-71704"/>
            <a:ext cx="7007469" cy="584775"/>
          </a:xfrm>
          <a:prstGeom prst="rect">
            <a:avLst/>
          </a:prstGeom>
          <a:noFill/>
        </p:spPr>
        <p:txBody>
          <a:bodyPr wrap="square" rtlCol="0">
            <a:spAutoFit/>
          </a:bodyPr>
          <a:lstStyle/>
          <a:p>
            <a:r>
              <a:rPr lang="en-US" sz="3200" b="1" dirty="0"/>
              <a:t>Linking Scenarios</a:t>
            </a:r>
          </a:p>
        </p:txBody>
      </p:sp>
      <p:sp>
        <p:nvSpPr>
          <p:cNvPr id="2" name="Rectangle 1">
            <a:extLst>
              <a:ext uri="{FF2B5EF4-FFF2-40B4-BE49-F238E27FC236}">
                <a16:creationId xmlns:a16="http://schemas.microsoft.com/office/drawing/2014/main" id="{ADC12C96-EA2E-4DAB-AE57-C29E6592573F}"/>
              </a:ext>
            </a:extLst>
          </p:cNvPr>
          <p:cNvSpPr/>
          <p:nvPr/>
        </p:nvSpPr>
        <p:spPr>
          <a:xfrm>
            <a:off x="76200" y="457200"/>
            <a:ext cx="8305800" cy="6186309"/>
          </a:xfrm>
          <a:prstGeom prst="rect">
            <a:avLst/>
          </a:prstGeom>
        </p:spPr>
        <p:txBody>
          <a:bodyPr wrap="square">
            <a:spAutoFit/>
          </a:bodyPr>
          <a:lstStyle/>
          <a:p>
            <a:r>
              <a:rPr lang="en-US" dirty="0"/>
              <a:t>Now that special agricultural homestead has been established on the established main parcel (parcel 1), we can now review parcels 2-3 for special agricultural homestead linking. </a:t>
            </a:r>
          </a:p>
          <a:p>
            <a:endParaRPr lang="en-US" dirty="0"/>
          </a:p>
          <a:p>
            <a:r>
              <a:rPr lang="en-US" dirty="0"/>
              <a:t>Using the checklist, all the requirements must be met for parcels 2–3. </a:t>
            </a:r>
          </a:p>
          <a:p>
            <a:endParaRPr lang="en-US" dirty="0"/>
          </a:p>
          <a:p>
            <a:pPr marL="285750" indent="-285750">
              <a:buFont typeface="Arial" panose="020B0604020202020204" pitchFamily="34" charset="0"/>
              <a:buChar char="•"/>
            </a:pPr>
            <a:r>
              <a:rPr lang="en-US" dirty="0"/>
              <a:t>The non-contiguous parcel is located within 4 cities/townships of the residence of the farmer.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The non-contiguous parcel is owned by the same owner as the established parcel.</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The non-contiguous parcel is classified as agricultural.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The non-contiguous parcel is at least 40 acres in size.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The non-contiguous parcel is being farmed by a qualified person.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Neither the farmer nor their spouse is claiming another agricultural homestead in MN.</a:t>
            </a:r>
          </a:p>
          <a:p>
            <a:pPr marL="285750" indent="-285750">
              <a:buFont typeface="Arial" panose="020B0604020202020204" pitchFamily="34" charset="0"/>
              <a:buChar char="•"/>
            </a:pPr>
            <a:endParaRPr lang="en-US" dirty="0"/>
          </a:p>
          <a:p>
            <a:r>
              <a:rPr lang="en-US" dirty="0"/>
              <a:t>Jim, the active farmer would receive the homestead. </a:t>
            </a:r>
          </a:p>
          <a:p>
            <a:endParaRPr lang="en-US" dirty="0"/>
          </a:p>
        </p:txBody>
      </p:sp>
    </p:spTree>
    <p:extLst>
      <p:ext uri="{BB962C8B-B14F-4D97-AF65-F5344CB8AC3E}">
        <p14:creationId xmlns:p14="http://schemas.microsoft.com/office/powerpoint/2010/main" val="3185816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A2FC8DE-3CEB-43D4-8CB8-FB6DAC331B79}"/>
              </a:ext>
            </a:extLst>
          </p:cNvPr>
          <p:cNvSpPr>
            <a:spLocks noGrp="1"/>
          </p:cNvSpPr>
          <p:nvPr>
            <p:ph idx="1"/>
          </p:nvPr>
        </p:nvSpPr>
        <p:spPr>
          <a:xfrm>
            <a:off x="0" y="593567"/>
            <a:ext cx="8534400" cy="5578633"/>
          </a:xfrm>
        </p:spPr>
        <p:txBody>
          <a:bodyPr>
            <a:normAutofit fontScale="85000" lnSpcReduction="20000"/>
          </a:bodyPr>
          <a:lstStyle/>
          <a:p>
            <a:pPr marL="114300" indent="0">
              <a:buNone/>
            </a:pPr>
            <a:r>
              <a:rPr lang="en-US" dirty="0"/>
              <a:t>Parcels farmed by Jim (Parcel 4)</a:t>
            </a:r>
          </a:p>
          <a:p>
            <a:pPr marL="114300" indent="0">
              <a:buNone/>
            </a:pPr>
            <a:endParaRPr lang="en-US" dirty="0"/>
          </a:p>
          <a:p>
            <a:pPr marL="114300" indent="0">
              <a:buNone/>
            </a:pPr>
            <a:r>
              <a:rPr lang="en-US" dirty="0"/>
              <a:t>• </a:t>
            </a:r>
            <a:r>
              <a:rPr lang="en-US" b="1" dirty="0"/>
              <a:t>Who owns</a:t>
            </a:r>
            <a:r>
              <a:rPr lang="en-US" dirty="0"/>
              <a:t>: XYZ LLLP. </a:t>
            </a:r>
          </a:p>
          <a:p>
            <a:pPr marL="114300" indent="0">
              <a:buNone/>
            </a:pPr>
            <a:endParaRPr lang="en-US" dirty="0"/>
          </a:p>
          <a:p>
            <a:pPr marL="114300" indent="0">
              <a:buNone/>
            </a:pPr>
            <a:r>
              <a:rPr lang="en-US" dirty="0"/>
              <a:t>• </a:t>
            </a:r>
            <a:r>
              <a:rPr lang="en-US" b="1" dirty="0"/>
              <a:t>Who occupies</a:t>
            </a:r>
            <a:r>
              <a:rPr lang="en-US" dirty="0"/>
              <a:t>: Property is unoccupied. </a:t>
            </a:r>
          </a:p>
          <a:p>
            <a:pPr marL="114300" indent="0">
              <a:buNone/>
            </a:pPr>
            <a:endParaRPr lang="en-US" dirty="0"/>
          </a:p>
          <a:p>
            <a:pPr marL="114300" indent="0">
              <a:buNone/>
            </a:pPr>
            <a:r>
              <a:rPr lang="en-US" dirty="0"/>
              <a:t>• </a:t>
            </a:r>
            <a:r>
              <a:rPr lang="en-US" b="1" dirty="0"/>
              <a:t>Who farms</a:t>
            </a:r>
            <a:r>
              <a:rPr lang="en-US" dirty="0"/>
              <a:t>: Joe, a qualified person of the authorized entity on behalf of XYZ LLLP. </a:t>
            </a:r>
          </a:p>
          <a:p>
            <a:pPr marL="114300" indent="0">
              <a:buNone/>
            </a:pPr>
            <a:endParaRPr lang="en-US" dirty="0"/>
          </a:p>
          <a:p>
            <a:pPr marL="114300" indent="0">
              <a:buNone/>
            </a:pPr>
            <a:r>
              <a:rPr lang="en-US" dirty="0"/>
              <a:t>• </a:t>
            </a:r>
            <a:r>
              <a:rPr lang="en-US" b="1" dirty="0"/>
              <a:t>Is the ag property at least 40 acres</a:t>
            </a:r>
            <a:r>
              <a:rPr lang="en-US" dirty="0"/>
              <a:t>: Yes. </a:t>
            </a:r>
          </a:p>
          <a:p>
            <a:pPr marL="114300" indent="0">
              <a:buNone/>
            </a:pPr>
            <a:endParaRPr lang="en-US" dirty="0"/>
          </a:p>
          <a:p>
            <a:pPr marL="114300" indent="0">
              <a:buNone/>
            </a:pPr>
            <a:r>
              <a:rPr lang="en-US" dirty="0"/>
              <a:t>• </a:t>
            </a:r>
            <a:r>
              <a:rPr lang="en-US" b="1" dirty="0"/>
              <a:t>Does the qualified person who is actively farming claim another ag homestead in MN</a:t>
            </a:r>
            <a:r>
              <a:rPr lang="en-US" dirty="0"/>
              <a:t>: No. </a:t>
            </a:r>
          </a:p>
          <a:p>
            <a:pPr marL="114300" indent="0">
              <a:buNone/>
            </a:pPr>
            <a:endParaRPr lang="en-US" dirty="0"/>
          </a:p>
          <a:p>
            <a:pPr marL="114300" indent="0">
              <a:buNone/>
            </a:pPr>
            <a:r>
              <a:rPr lang="en-US" dirty="0"/>
              <a:t>• </a:t>
            </a:r>
            <a:r>
              <a:rPr lang="en-US" b="1" dirty="0"/>
              <a:t>Does the qualified person who is actively farming live within 4 cities/townships of the property</a:t>
            </a:r>
            <a:r>
              <a:rPr lang="en-US" dirty="0"/>
              <a:t>: Yes. </a:t>
            </a:r>
          </a:p>
          <a:p>
            <a:pPr marL="114300" indent="0">
              <a:buNone/>
            </a:pPr>
            <a:endParaRPr lang="en-US" dirty="0"/>
          </a:p>
          <a:p>
            <a:pPr marL="114300" indent="0">
              <a:buNone/>
            </a:pPr>
            <a:r>
              <a:rPr lang="en-US" dirty="0"/>
              <a:t>Since all requirements have been met, parcel 4 qualifies for special agricultural homestead.</a:t>
            </a:r>
          </a:p>
        </p:txBody>
      </p:sp>
      <p:sp>
        <p:nvSpPr>
          <p:cNvPr id="3" name="TextBox 2">
            <a:extLst>
              <a:ext uri="{FF2B5EF4-FFF2-40B4-BE49-F238E27FC236}">
                <a16:creationId xmlns:a16="http://schemas.microsoft.com/office/drawing/2014/main" id="{4925B235-80FC-491D-9964-4E49CDBB912C}"/>
              </a:ext>
            </a:extLst>
          </p:cNvPr>
          <p:cNvSpPr txBox="1"/>
          <p:nvPr/>
        </p:nvSpPr>
        <p:spPr>
          <a:xfrm>
            <a:off x="2930" y="8792"/>
            <a:ext cx="7007469" cy="584775"/>
          </a:xfrm>
          <a:prstGeom prst="rect">
            <a:avLst/>
          </a:prstGeom>
          <a:noFill/>
        </p:spPr>
        <p:txBody>
          <a:bodyPr wrap="square" rtlCol="0">
            <a:spAutoFit/>
          </a:bodyPr>
          <a:lstStyle/>
          <a:p>
            <a:r>
              <a:rPr lang="en-US" sz="3200" b="1" dirty="0"/>
              <a:t>Linking Scenarios</a:t>
            </a:r>
          </a:p>
        </p:txBody>
      </p:sp>
    </p:spTree>
    <p:extLst>
      <p:ext uri="{BB962C8B-B14F-4D97-AF65-F5344CB8AC3E}">
        <p14:creationId xmlns:p14="http://schemas.microsoft.com/office/powerpoint/2010/main" val="16855258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925B235-80FC-491D-9964-4E49CDBB912C}"/>
              </a:ext>
            </a:extLst>
          </p:cNvPr>
          <p:cNvSpPr txBox="1"/>
          <p:nvPr/>
        </p:nvSpPr>
        <p:spPr>
          <a:xfrm>
            <a:off x="2930" y="8792"/>
            <a:ext cx="7007469" cy="584775"/>
          </a:xfrm>
          <a:prstGeom prst="rect">
            <a:avLst/>
          </a:prstGeom>
          <a:noFill/>
        </p:spPr>
        <p:txBody>
          <a:bodyPr wrap="square" rtlCol="0">
            <a:spAutoFit/>
          </a:bodyPr>
          <a:lstStyle/>
          <a:p>
            <a:r>
              <a:rPr lang="en-US" sz="3200" b="1" dirty="0"/>
              <a:t>Linking Scenarios</a:t>
            </a:r>
          </a:p>
        </p:txBody>
      </p:sp>
      <p:sp>
        <p:nvSpPr>
          <p:cNvPr id="2" name="Rectangle 1">
            <a:extLst>
              <a:ext uri="{FF2B5EF4-FFF2-40B4-BE49-F238E27FC236}">
                <a16:creationId xmlns:a16="http://schemas.microsoft.com/office/drawing/2014/main" id="{CED48151-D3D8-44DB-A26C-77879B675934}"/>
              </a:ext>
            </a:extLst>
          </p:cNvPr>
          <p:cNvSpPr/>
          <p:nvPr/>
        </p:nvSpPr>
        <p:spPr>
          <a:xfrm>
            <a:off x="76200" y="593567"/>
            <a:ext cx="8229600" cy="7017306"/>
          </a:xfrm>
          <a:prstGeom prst="rect">
            <a:avLst/>
          </a:prstGeom>
        </p:spPr>
        <p:txBody>
          <a:bodyPr wrap="square">
            <a:spAutoFit/>
          </a:bodyPr>
          <a:lstStyle/>
          <a:p>
            <a:r>
              <a:rPr lang="en-US" dirty="0"/>
              <a:t>Now that special agricultural homestead has been established on the established main parcel (parcel 4), we can review parcel 5 for special agricultural homestead linking.</a:t>
            </a:r>
          </a:p>
          <a:p>
            <a:endParaRPr lang="en-US" dirty="0"/>
          </a:p>
          <a:p>
            <a:pPr marL="285750" indent="-285750">
              <a:buFont typeface="Arial" panose="020B0604020202020204" pitchFamily="34" charset="0"/>
              <a:buChar char="•"/>
            </a:pPr>
            <a:r>
              <a:rPr lang="en-US" dirty="0"/>
              <a:t>The non-contiguous parcel is located within 4 cities/townships of the residence of the farmer. </a:t>
            </a:r>
          </a:p>
          <a:p>
            <a:endParaRPr lang="en-US" dirty="0"/>
          </a:p>
          <a:p>
            <a:pPr marL="285750" indent="-285750">
              <a:buFont typeface="Arial" panose="020B0604020202020204" pitchFamily="34" charset="0"/>
              <a:buChar char="•"/>
            </a:pPr>
            <a:r>
              <a:rPr lang="en-US" dirty="0"/>
              <a:t>The non-contiguous parcel is owned by the same owner as the established parcel.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The non-contiguous parcel is classified as agricultural. </a:t>
            </a:r>
          </a:p>
          <a:p>
            <a:endParaRPr lang="en-US" dirty="0"/>
          </a:p>
          <a:p>
            <a:pPr marL="285750" indent="-285750">
              <a:buFont typeface="Arial" panose="020B0604020202020204" pitchFamily="34" charset="0"/>
              <a:buChar char="•"/>
            </a:pPr>
            <a:r>
              <a:rPr lang="en-US" dirty="0"/>
              <a:t>The non-contiguous parcel is at least 40 acres in size. </a:t>
            </a:r>
          </a:p>
          <a:p>
            <a:endParaRPr lang="en-US" dirty="0"/>
          </a:p>
          <a:p>
            <a:pPr marL="285750" indent="-285750">
              <a:buFont typeface="Arial" panose="020B0604020202020204" pitchFamily="34" charset="0"/>
              <a:buChar char="•"/>
            </a:pPr>
            <a:r>
              <a:rPr lang="en-US" dirty="0"/>
              <a:t>The non-contiguous parcel is being farmed by a qualified person. </a:t>
            </a:r>
          </a:p>
          <a:p>
            <a:endParaRPr lang="en-US" dirty="0"/>
          </a:p>
          <a:p>
            <a:pPr marL="285750" indent="-285750">
              <a:buFont typeface="Arial" panose="020B0604020202020204" pitchFamily="34" charset="0"/>
              <a:buChar char="•"/>
            </a:pPr>
            <a:r>
              <a:rPr lang="en-US" dirty="0"/>
              <a:t>Neither the farmer nor their spouse is claiming another agricultural homestead in MN</a:t>
            </a:r>
          </a:p>
          <a:p>
            <a:endParaRPr lang="en-US" dirty="0"/>
          </a:p>
          <a:p>
            <a:endParaRPr lang="en-US" dirty="0"/>
          </a:p>
          <a:p>
            <a:r>
              <a:rPr lang="en-US" dirty="0"/>
              <a:t>The requirements for special agricultural homestead linking have been met, therefore the homestead can be linked from parcel 4 to parcel 5.</a:t>
            </a:r>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9311255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70D7D4FC-6619-49CC-A37E-AAE8B40C8575}"/>
              </a:ext>
            </a:extLst>
          </p:cNvPr>
          <p:cNvGraphicFramePr>
            <a:graphicFrameLocks noGrp="1"/>
          </p:cNvGraphicFramePr>
          <p:nvPr>
            <p:ph idx="1"/>
            <p:extLst/>
          </p:nvPr>
        </p:nvGraphicFramePr>
        <p:xfrm>
          <a:off x="228600" y="990600"/>
          <a:ext cx="7924800" cy="3516403"/>
        </p:xfrm>
        <a:graphic>
          <a:graphicData uri="http://schemas.openxmlformats.org/drawingml/2006/table">
            <a:tbl>
              <a:tblPr firstRow="1" bandRow="1">
                <a:tableStyleId>{5C22544A-7EE6-4342-B048-85BDC9FD1C3A}</a:tableStyleId>
              </a:tblPr>
              <a:tblGrid>
                <a:gridCol w="3962400">
                  <a:extLst>
                    <a:ext uri="{9D8B030D-6E8A-4147-A177-3AD203B41FA5}">
                      <a16:colId xmlns:a16="http://schemas.microsoft.com/office/drawing/2014/main" val="126174186"/>
                    </a:ext>
                  </a:extLst>
                </a:gridCol>
                <a:gridCol w="3962400">
                  <a:extLst>
                    <a:ext uri="{9D8B030D-6E8A-4147-A177-3AD203B41FA5}">
                      <a16:colId xmlns:a16="http://schemas.microsoft.com/office/drawing/2014/main" val="1954716351"/>
                    </a:ext>
                  </a:extLst>
                </a:gridCol>
              </a:tblGrid>
              <a:tr h="491678">
                <a:tc>
                  <a:txBody>
                    <a:bodyPr/>
                    <a:lstStyle/>
                    <a:p>
                      <a:r>
                        <a:rPr lang="en-US" sz="2400" dirty="0"/>
                        <a:t>Exclusive</a:t>
                      </a:r>
                    </a:p>
                  </a:txBody>
                  <a:tcPr>
                    <a:solidFill>
                      <a:schemeClr val="accent1">
                        <a:lumMod val="50000"/>
                      </a:schemeClr>
                    </a:solidFill>
                  </a:tcPr>
                </a:tc>
                <a:tc>
                  <a:txBody>
                    <a:bodyPr/>
                    <a:lstStyle/>
                    <a:p>
                      <a:r>
                        <a:rPr lang="en-US" sz="2400" dirty="0"/>
                        <a:t>Intensive</a:t>
                      </a:r>
                    </a:p>
                  </a:txBody>
                  <a:tcPr>
                    <a:solidFill>
                      <a:schemeClr val="accent1">
                        <a:lumMod val="50000"/>
                      </a:schemeClr>
                    </a:solidFill>
                  </a:tcPr>
                </a:tc>
                <a:extLst>
                  <a:ext uri="{0D108BD9-81ED-4DB2-BD59-A6C34878D82A}">
                    <a16:rowId xmlns:a16="http://schemas.microsoft.com/office/drawing/2014/main" val="1223565376"/>
                  </a:ext>
                </a:extLst>
              </a:tr>
              <a:tr h="491678">
                <a:tc>
                  <a:txBody>
                    <a:bodyPr/>
                    <a:lstStyle/>
                    <a:p>
                      <a:r>
                        <a:rPr lang="en-US" sz="2000" dirty="0"/>
                        <a:t>Less than 10 acres</a:t>
                      </a:r>
                    </a:p>
                  </a:txBody>
                  <a:tcPr/>
                </a:tc>
                <a:tc>
                  <a:txBody>
                    <a:bodyPr/>
                    <a:lstStyle/>
                    <a:p>
                      <a:r>
                        <a:rPr lang="en-US" sz="2000" dirty="0"/>
                        <a:t>Less than 11 acres</a:t>
                      </a:r>
                    </a:p>
                  </a:txBody>
                  <a:tcPr/>
                </a:tc>
                <a:extLst>
                  <a:ext uri="{0D108BD9-81ED-4DB2-BD59-A6C34878D82A}">
                    <a16:rowId xmlns:a16="http://schemas.microsoft.com/office/drawing/2014/main" val="3587851956"/>
                  </a:ext>
                </a:extLst>
              </a:tr>
              <a:tr h="491678">
                <a:tc>
                  <a:txBody>
                    <a:bodyPr/>
                    <a:lstStyle/>
                    <a:p>
                      <a:r>
                        <a:rPr lang="en-US" sz="2000" dirty="0"/>
                        <a:t>Entire parcel, border to border </a:t>
                      </a:r>
                    </a:p>
                  </a:txBody>
                  <a:tcPr/>
                </a:tc>
                <a:tc>
                  <a:txBody>
                    <a:bodyPr/>
                    <a:lstStyle/>
                    <a:p>
                      <a:r>
                        <a:rPr lang="en-US" sz="2000" dirty="0"/>
                        <a:t>Ag use and residential use</a:t>
                      </a:r>
                    </a:p>
                  </a:txBody>
                  <a:tcPr/>
                </a:tc>
                <a:extLst>
                  <a:ext uri="{0D108BD9-81ED-4DB2-BD59-A6C34878D82A}">
                    <a16:rowId xmlns:a16="http://schemas.microsoft.com/office/drawing/2014/main" val="3225325755"/>
                  </a:ext>
                </a:extLst>
              </a:tr>
              <a:tr h="491678">
                <a:tc>
                  <a:txBody>
                    <a:bodyPr/>
                    <a:lstStyle/>
                    <a:p>
                      <a:r>
                        <a:rPr lang="en-US" sz="2000" dirty="0"/>
                        <a:t>No structure on the parcel</a:t>
                      </a:r>
                    </a:p>
                  </a:txBody>
                  <a:tcPr/>
                </a:tc>
                <a:tc>
                  <a:txBody>
                    <a:bodyPr/>
                    <a:lstStyle/>
                    <a:p>
                      <a:r>
                        <a:rPr lang="en-US" sz="2000" dirty="0"/>
                        <a:t>Has a residential structure</a:t>
                      </a:r>
                    </a:p>
                  </a:txBody>
                  <a:tcPr/>
                </a:tc>
                <a:extLst>
                  <a:ext uri="{0D108BD9-81ED-4DB2-BD59-A6C34878D82A}">
                    <a16:rowId xmlns:a16="http://schemas.microsoft.com/office/drawing/2014/main" val="4215599681"/>
                  </a:ext>
                </a:extLst>
              </a:tr>
              <a:tr h="848651">
                <a:tc>
                  <a:txBody>
                    <a:bodyPr/>
                    <a:lstStyle/>
                    <a:p>
                      <a:r>
                        <a:rPr lang="en-US" sz="2000" dirty="0"/>
                        <a:t>Only can qualify for homestead if contiguous to other ag land</a:t>
                      </a:r>
                    </a:p>
                  </a:txBody>
                  <a:tcPr/>
                </a:tc>
                <a:tc>
                  <a:txBody>
                    <a:bodyPr/>
                    <a:lstStyle/>
                    <a:p>
                      <a:r>
                        <a:rPr lang="en-US" sz="2000" dirty="0"/>
                        <a:t>Only </a:t>
                      </a:r>
                      <a:r>
                        <a:rPr lang="en-US" sz="2000" b="1" dirty="0"/>
                        <a:t>4 intensive ways </a:t>
                      </a:r>
                      <a:r>
                        <a:rPr lang="en-US" sz="2000" dirty="0"/>
                        <a:t>to use the property for it to qualify </a:t>
                      </a:r>
                    </a:p>
                  </a:txBody>
                  <a:tcPr/>
                </a:tc>
                <a:extLst>
                  <a:ext uri="{0D108BD9-81ED-4DB2-BD59-A6C34878D82A}">
                    <a16:rowId xmlns:a16="http://schemas.microsoft.com/office/drawing/2014/main" val="3108198143"/>
                  </a:ext>
                </a:extLst>
              </a:tr>
              <a:tr h="491678">
                <a:tc>
                  <a:txBody>
                    <a:bodyPr/>
                    <a:lstStyle/>
                    <a:p>
                      <a:r>
                        <a:rPr lang="en-US" sz="2000" dirty="0"/>
                        <a:t>Non-contiguous parcels do not qualify</a:t>
                      </a:r>
                    </a:p>
                  </a:txBody>
                  <a:tcPr/>
                </a:tc>
                <a:tc>
                  <a:txBody>
                    <a:bodyPr/>
                    <a:lstStyle/>
                    <a:p>
                      <a:r>
                        <a:rPr lang="en-US" sz="2000" dirty="0"/>
                        <a:t>Can qualify for occupied ag homestead</a:t>
                      </a:r>
                    </a:p>
                  </a:txBody>
                  <a:tcPr/>
                </a:tc>
                <a:extLst>
                  <a:ext uri="{0D108BD9-81ED-4DB2-BD59-A6C34878D82A}">
                    <a16:rowId xmlns:a16="http://schemas.microsoft.com/office/drawing/2014/main" val="450259892"/>
                  </a:ext>
                </a:extLst>
              </a:tr>
            </a:tbl>
          </a:graphicData>
        </a:graphic>
      </p:graphicFrame>
      <p:sp>
        <p:nvSpPr>
          <p:cNvPr id="3" name="TextBox 2">
            <a:extLst>
              <a:ext uri="{FF2B5EF4-FFF2-40B4-BE49-F238E27FC236}">
                <a16:creationId xmlns:a16="http://schemas.microsoft.com/office/drawing/2014/main" id="{130AAF94-C795-4AF7-83D8-72A11B6E9D2B}"/>
              </a:ext>
            </a:extLst>
          </p:cNvPr>
          <p:cNvSpPr txBox="1"/>
          <p:nvPr/>
        </p:nvSpPr>
        <p:spPr>
          <a:xfrm>
            <a:off x="2930" y="8792"/>
            <a:ext cx="7007469" cy="584775"/>
          </a:xfrm>
          <a:prstGeom prst="rect">
            <a:avLst/>
          </a:prstGeom>
          <a:noFill/>
        </p:spPr>
        <p:txBody>
          <a:bodyPr wrap="square" rtlCol="0">
            <a:spAutoFit/>
          </a:bodyPr>
          <a:lstStyle/>
          <a:p>
            <a:r>
              <a:rPr lang="en-US" sz="3200" b="1" dirty="0"/>
              <a:t>The Exceptions to the Rule</a:t>
            </a:r>
          </a:p>
        </p:txBody>
      </p:sp>
      <p:sp>
        <p:nvSpPr>
          <p:cNvPr id="6" name="TextBox 5">
            <a:extLst>
              <a:ext uri="{FF2B5EF4-FFF2-40B4-BE49-F238E27FC236}">
                <a16:creationId xmlns:a16="http://schemas.microsoft.com/office/drawing/2014/main" id="{BE0DE668-B1E3-4B62-AB18-86E19493F7C3}"/>
              </a:ext>
            </a:extLst>
          </p:cNvPr>
          <p:cNvSpPr txBox="1"/>
          <p:nvPr/>
        </p:nvSpPr>
        <p:spPr>
          <a:xfrm>
            <a:off x="228600" y="5183370"/>
            <a:ext cx="7924800" cy="646331"/>
          </a:xfrm>
          <a:prstGeom prst="rect">
            <a:avLst/>
          </a:prstGeom>
          <a:noFill/>
        </p:spPr>
        <p:txBody>
          <a:bodyPr wrap="square" rtlCol="0">
            <a:spAutoFit/>
          </a:bodyPr>
          <a:lstStyle/>
          <a:p>
            <a:r>
              <a:rPr lang="en-US" b="1" dirty="0"/>
              <a:t>Discussion: </a:t>
            </a:r>
            <a:r>
              <a:rPr lang="en-US" dirty="0"/>
              <a:t>when does exclusive and intensive get difficult to administer? What kind of examples/scenarios from your county could you share with us?  </a:t>
            </a:r>
          </a:p>
        </p:txBody>
      </p:sp>
    </p:spTree>
    <p:extLst>
      <p:ext uri="{BB962C8B-B14F-4D97-AF65-F5344CB8AC3E}">
        <p14:creationId xmlns:p14="http://schemas.microsoft.com/office/powerpoint/2010/main" val="923166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56FD04-1392-438A-9DBD-F2F6C8C5A15C}"/>
              </a:ext>
            </a:extLst>
          </p:cNvPr>
          <p:cNvSpPr>
            <a:spLocks noGrp="1"/>
          </p:cNvSpPr>
          <p:nvPr>
            <p:ph idx="1"/>
          </p:nvPr>
        </p:nvSpPr>
        <p:spPr>
          <a:xfrm>
            <a:off x="8792" y="838200"/>
            <a:ext cx="8382000" cy="4953000"/>
          </a:xfrm>
        </p:spPr>
        <p:txBody>
          <a:bodyPr>
            <a:normAutofit/>
          </a:bodyPr>
          <a:lstStyle/>
          <a:p>
            <a:pPr marL="114300" indent="0">
              <a:buNone/>
            </a:pPr>
            <a:r>
              <a:rPr lang="en-US" sz="2800" b="1" dirty="0"/>
              <a:t>Individually Owned</a:t>
            </a:r>
          </a:p>
          <a:p>
            <a:pPr marL="114300" indent="0">
              <a:buNone/>
            </a:pPr>
            <a:endParaRPr lang="en-US" sz="1100" b="1" dirty="0"/>
          </a:p>
          <a:p>
            <a:pPr>
              <a:spcAft>
                <a:spcPts val="600"/>
              </a:spcAft>
            </a:pPr>
            <a:r>
              <a:rPr lang="en-US" sz="2400" dirty="0"/>
              <a:t>Who is farming? </a:t>
            </a:r>
          </a:p>
          <a:p>
            <a:pPr>
              <a:spcAft>
                <a:spcPts val="600"/>
              </a:spcAft>
            </a:pPr>
            <a:r>
              <a:rPr lang="en-US" sz="2400" dirty="0"/>
              <a:t>Qualifying person</a:t>
            </a:r>
          </a:p>
          <a:p>
            <a:pPr lvl="1"/>
            <a:r>
              <a:rPr lang="en-US" sz="2200" dirty="0"/>
              <a:t>Owner/owner’s spouse</a:t>
            </a:r>
          </a:p>
          <a:p>
            <a:pPr lvl="1">
              <a:spcAft>
                <a:spcPts val="600"/>
              </a:spcAft>
            </a:pPr>
            <a:r>
              <a:rPr lang="en-US" sz="2200" dirty="0"/>
              <a:t>Qualifying relative of the owner</a:t>
            </a:r>
          </a:p>
          <a:p>
            <a:pPr>
              <a:spcAft>
                <a:spcPts val="600"/>
              </a:spcAft>
            </a:pPr>
            <a:r>
              <a:rPr lang="en-US" sz="2400" dirty="0"/>
              <a:t>Farmer must live w/in 4 cities/townships</a:t>
            </a:r>
          </a:p>
          <a:p>
            <a:pPr>
              <a:spcAft>
                <a:spcPts val="600"/>
              </a:spcAft>
            </a:pPr>
            <a:r>
              <a:rPr lang="en-US" sz="2400" dirty="0"/>
              <a:t>Must be actively farming the property </a:t>
            </a:r>
          </a:p>
          <a:p>
            <a:pPr>
              <a:spcAft>
                <a:spcPts val="600"/>
              </a:spcAft>
            </a:pPr>
            <a:r>
              <a:rPr lang="en-US" sz="2400" dirty="0"/>
              <a:t>If an entity is farming – owner or relative must be a member</a:t>
            </a:r>
          </a:p>
        </p:txBody>
      </p:sp>
      <p:sp>
        <p:nvSpPr>
          <p:cNvPr id="2" name="TextBox 1">
            <a:extLst>
              <a:ext uri="{FF2B5EF4-FFF2-40B4-BE49-F238E27FC236}">
                <a16:creationId xmlns:a16="http://schemas.microsoft.com/office/drawing/2014/main" id="{84C1D832-A150-43E1-B9BC-33716C5BEE2A}"/>
              </a:ext>
            </a:extLst>
          </p:cNvPr>
          <p:cNvSpPr txBox="1"/>
          <p:nvPr/>
        </p:nvSpPr>
        <p:spPr>
          <a:xfrm>
            <a:off x="2931" y="8792"/>
            <a:ext cx="5876192" cy="584775"/>
          </a:xfrm>
          <a:prstGeom prst="rect">
            <a:avLst/>
          </a:prstGeom>
          <a:noFill/>
        </p:spPr>
        <p:txBody>
          <a:bodyPr wrap="square" rtlCol="0">
            <a:spAutoFit/>
          </a:bodyPr>
          <a:lstStyle/>
          <a:p>
            <a:r>
              <a:rPr lang="en-US" sz="3200" b="1" dirty="0"/>
              <a:t>Special Agricultural Homestead </a:t>
            </a:r>
          </a:p>
        </p:txBody>
      </p:sp>
    </p:spTree>
    <p:extLst>
      <p:ext uri="{BB962C8B-B14F-4D97-AF65-F5344CB8AC3E}">
        <p14:creationId xmlns:p14="http://schemas.microsoft.com/office/powerpoint/2010/main" val="13635979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30AAF94-C795-4AF7-83D8-72A11B6E9D2B}"/>
              </a:ext>
            </a:extLst>
          </p:cNvPr>
          <p:cNvSpPr txBox="1"/>
          <p:nvPr/>
        </p:nvSpPr>
        <p:spPr>
          <a:xfrm>
            <a:off x="2930" y="8792"/>
            <a:ext cx="7007469" cy="584775"/>
          </a:xfrm>
          <a:prstGeom prst="rect">
            <a:avLst/>
          </a:prstGeom>
          <a:noFill/>
        </p:spPr>
        <p:txBody>
          <a:bodyPr wrap="square" rtlCol="0">
            <a:spAutoFit/>
          </a:bodyPr>
          <a:lstStyle/>
          <a:p>
            <a:r>
              <a:rPr lang="en-US" sz="3200" b="1" dirty="0"/>
              <a:t>The Exceptions to the Rule</a:t>
            </a:r>
          </a:p>
        </p:txBody>
      </p:sp>
      <p:sp>
        <p:nvSpPr>
          <p:cNvPr id="4" name="Content Placeholder 3">
            <a:extLst>
              <a:ext uri="{FF2B5EF4-FFF2-40B4-BE49-F238E27FC236}">
                <a16:creationId xmlns:a16="http://schemas.microsoft.com/office/drawing/2014/main" id="{F0ADFAD1-1D85-4D6A-AC04-4215AC2BFB2D}"/>
              </a:ext>
            </a:extLst>
          </p:cNvPr>
          <p:cNvSpPr>
            <a:spLocks noGrp="1"/>
          </p:cNvSpPr>
          <p:nvPr>
            <p:ph idx="1"/>
          </p:nvPr>
        </p:nvSpPr>
        <p:spPr/>
        <p:txBody>
          <a:bodyPr/>
          <a:lstStyle/>
          <a:p>
            <a:pPr marL="114300" indent="0">
              <a:spcAft>
                <a:spcPts val="600"/>
              </a:spcAft>
              <a:buNone/>
            </a:pPr>
            <a:r>
              <a:rPr lang="en-US" sz="2400" b="1" dirty="0"/>
              <a:t>Agricultural Relative Homesteads </a:t>
            </a:r>
          </a:p>
          <a:p>
            <a:pPr>
              <a:spcAft>
                <a:spcPts val="600"/>
              </a:spcAft>
            </a:pPr>
            <a:r>
              <a:rPr lang="en-US" dirty="0"/>
              <a:t>Property must be occupied and used for the purpose of a homestead by the relative</a:t>
            </a:r>
          </a:p>
          <a:p>
            <a:pPr>
              <a:spcAft>
                <a:spcPts val="600"/>
              </a:spcAft>
            </a:pPr>
            <a:r>
              <a:rPr lang="en-US" dirty="0"/>
              <a:t>Qualifies the occupied parcel, contiguous parcels, and non-contiguous parcels</a:t>
            </a:r>
          </a:p>
          <a:p>
            <a:pPr>
              <a:spcAft>
                <a:spcPts val="600"/>
              </a:spcAft>
            </a:pPr>
            <a:r>
              <a:rPr lang="en-US" dirty="0"/>
              <a:t>Requirements: </a:t>
            </a:r>
          </a:p>
          <a:p>
            <a:pPr lvl="1">
              <a:spcAft>
                <a:spcPts val="600"/>
              </a:spcAft>
            </a:pPr>
            <a:r>
              <a:rPr lang="en-US" dirty="0"/>
              <a:t>Grandchild, child, sibling, or parent – could be extended in 2021 session</a:t>
            </a:r>
          </a:p>
          <a:p>
            <a:pPr lvl="1">
              <a:spcAft>
                <a:spcPts val="600"/>
              </a:spcAft>
            </a:pPr>
            <a:r>
              <a:rPr lang="en-US" dirty="0"/>
              <a:t>Owner is a MN resident</a:t>
            </a:r>
          </a:p>
          <a:p>
            <a:pPr lvl="1">
              <a:spcAft>
                <a:spcPts val="600"/>
              </a:spcAft>
            </a:pPr>
            <a:r>
              <a:rPr lang="en-US" dirty="0"/>
              <a:t>Neither owner nor their spouse claim another ag homestead</a:t>
            </a:r>
          </a:p>
          <a:p>
            <a:pPr lvl="1">
              <a:spcAft>
                <a:spcPts val="600"/>
              </a:spcAft>
            </a:pPr>
            <a:r>
              <a:rPr lang="en-US" dirty="0"/>
              <a:t>The owner is limited to </a:t>
            </a:r>
            <a:r>
              <a:rPr lang="en-US" b="1" dirty="0"/>
              <a:t>one ag homestead per family</a:t>
            </a:r>
          </a:p>
          <a:p>
            <a:endParaRPr lang="en-US" dirty="0"/>
          </a:p>
        </p:txBody>
      </p:sp>
    </p:spTree>
    <p:extLst>
      <p:ext uri="{BB962C8B-B14F-4D97-AF65-F5344CB8AC3E}">
        <p14:creationId xmlns:p14="http://schemas.microsoft.com/office/powerpoint/2010/main" val="27102527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30AAF94-C795-4AF7-83D8-72A11B6E9D2B}"/>
              </a:ext>
            </a:extLst>
          </p:cNvPr>
          <p:cNvSpPr txBox="1"/>
          <p:nvPr/>
        </p:nvSpPr>
        <p:spPr>
          <a:xfrm>
            <a:off x="2930" y="8792"/>
            <a:ext cx="7007469" cy="584775"/>
          </a:xfrm>
          <a:prstGeom prst="rect">
            <a:avLst/>
          </a:prstGeom>
          <a:noFill/>
        </p:spPr>
        <p:txBody>
          <a:bodyPr wrap="square" rtlCol="0">
            <a:spAutoFit/>
          </a:bodyPr>
          <a:lstStyle/>
          <a:p>
            <a:r>
              <a:rPr lang="en-US" sz="3200" b="1" dirty="0"/>
              <a:t>The Exceptions to the Rule</a:t>
            </a:r>
          </a:p>
        </p:txBody>
      </p:sp>
      <p:sp>
        <p:nvSpPr>
          <p:cNvPr id="6" name="TextBox 5">
            <a:extLst>
              <a:ext uri="{FF2B5EF4-FFF2-40B4-BE49-F238E27FC236}">
                <a16:creationId xmlns:a16="http://schemas.microsoft.com/office/drawing/2014/main" id="{BE0DE668-B1E3-4B62-AB18-86E19493F7C3}"/>
              </a:ext>
            </a:extLst>
          </p:cNvPr>
          <p:cNvSpPr txBox="1"/>
          <p:nvPr/>
        </p:nvSpPr>
        <p:spPr>
          <a:xfrm>
            <a:off x="228600" y="4953000"/>
            <a:ext cx="7924800" cy="707886"/>
          </a:xfrm>
          <a:prstGeom prst="rect">
            <a:avLst/>
          </a:prstGeom>
          <a:noFill/>
        </p:spPr>
        <p:txBody>
          <a:bodyPr wrap="square" rtlCol="0">
            <a:spAutoFit/>
          </a:bodyPr>
          <a:lstStyle/>
          <a:p>
            <a:r>
              <a:rPr lang="en-US" sz="2000" b="1" dirty="0"/>
              <a:t>Discussion: </a:t>
            </a:r>
            <a:r>
              <a:rPr lang="en-US" sz="2000" dirty="0"/>
              <a:t>What does that mean to you? How do you administer one per family in your county?  </a:t>
            </a:r>
          </a:p>
        </p:txBody>
      </p:sp>
      <p:sp>
        <p:nvSpPr>
          <p:cNvPr id="4" name="Content Placeholder 3">
            <a:extLst>
              <a:ext uri="{FF2B5EF4-FFF2-40B4-BE49-F238E27FC236}">
                <a16:creationId xmlns:a16="http://schemas.microsoft.com/office/drawing/2014/main" id="{F0ADFAD1-1D85-4D6A-AC04-4215AC2BFB2D}"/>
              </a:ext>
            </a:extLst>
          </p:cNvPr>
          <p:cNvSpPr>
            <a:spLocks noGrp="1"/>
          </p:cNvSpPr>
          <p:nvPr>
            <p:ph idx="1"/>
          </p:nvPr>
        </p:nvSpPr>
        <p:spPr>
          <a:xfrm>
            <a:off x="0" y="830183"/>
            <a:ext cx="8153400" cy="3886200"/>
          </a:xfrm>
        </p:spPr>
        <p:txBody>
          <a:bodyPr>
            <a:normAutofit/>
          </a:bodyPr>
          <a:lstStyle/>
          <a:p>
            <a:pPr marL="114300" indent="0">
              <a:spcAft>
                <a:spcPts val="600"/>
              </a:spcAft>
              <a:buNone/>
            </a:pPr>
            <a:r>
              <a:rPr lang="en-US" sz="2400" b="1" dirty="0"/>
              <a:t>Agricultural Relative Homesteads </a:t>
            </a:r>
          </a:p>
          <a:p>
            <a:r>
              <a:rPr lang="en-US" sz="2400" dirty="0"/>
              <a:t>HGA could qualify for residential relative homestead, land then goes to special ag homestead</a:t>
            </a:r>
          </a:p>
          <a:p>
            <a:r>
              <a:rPr lang="en-US" sz="2400" dirty="0"/>
              <a:t>Relative ag homesteads do not qualify for PTR, they do qualify for the credit</a:t>
            </a:r>
          </a:p>
          <a:p>
            <a:r>
              <a:rPr lang="en-US" sz="2400" dirty="0"/>
              <a:t>One ag homestead per family</a:t>
            </a:r>
          </a:p>
          <a:p>
            <a:r>
              <a:rPr lang="en-US" sz="2400" dirty="0"/>
              <a:t>Only individually owned and trust owned qualify</a:t>
            </a:r>
          </a:p>
          <a:p>
            <a:r>
              <a:rPr lang="en-US" sz="2400" dirty="0"/>
              <a:t>Entities DO NOT have relatives for homestead purposes</a:t>
            </a:r>
          </a:p>
        </p:txBody>
      </p:sp>
    </p:spTree>
    <p:extLst>
      <p:ext uri="{BB962C8B-B14F-4D97-AF65-F5344CB8AC3E}">
        <p14:creationId xmlns:p14="http://schemas.microsoft.com/office/powerpoint/2010/main" val="41508471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30AAF94-C795-4AF7-83D8-72A11B6E9D2B}"/>
              </a:ext>
            </a:extLst>
          </p:cNvPr>
          <p:cNvSpPr txBox="1"/>
          <p:nvPr/>
        </p:nvSpPr>
        <p:spPr>
          <a:xfrm>
            <a:off x="2930" y="8792"/>
            <a:ext cx="7007469" cy="584775"/>
          </a:xfrm>
          <a:prstGeom prst="rect">
            <a:avLst/>
          </a:prstGeom>
          <a:noFill/>
        </p:spPr>
        <p:txBody>
          <a:bodyPr wrap="square" rtlCol="0">
            <a:spAutoFit/>
          </a:bodyPr>
          <a:lstStyle/>
          <a:p>
            <a:r>
              <a:rPr lang="en-US" sz="3200" b="1" dirty="0"/>
              <a:t>The Exceptions to the Rule</a:t>
            </a:r>
          </a:p>
        </p:txBody>
      </p:sp>
      <p:sp>
        <p:nvSpPr>
          <p:cNvPr id="6" name="TextBox 5">
            <a:extLst>
              <a:ext uri="{FF2B5EF4-FFF2-40B4-BE49-F238E27FC236}">
                <a16:creationId xmlns:a16="http://schemas.microsoft.com/office/drawing/2014/main" id="{BE0DE668-B1E3-4B62-AB18-86E19493F7C3}"/>
              </a:ext>
            </a:extLst>
          </p:cNvPr>
          <p:cNvSpPr txBox="1"/>
          <p:nvPr/>
        </p:nvSpPr>
        <p:spPr>
          <a:xfrm>
            <a:off x="228600" y="4953000"/>
            <a:ext cx="7924800" cy="707886"/>
          </a:xfrm>
          <a:prstGeom prst="rect">
            <a:avLst/>
          </a:prstGeom>
          <a:noFill/>
        </p:spPr>
        <p:txBody>
          <a:bodyPr wrap="square" rtlCol="0">
            <a:spAutoFit/>
          </a:bodyPr>
          <a:lstStyle/>
          <a:p>
            <a:r>
              <a:rPr lang="en-US" sz="2000" b="1" dirty="0"/>
              <a:t>Discussion: </a:t>
            </a:r>
            <a:r>
              <a:rPr lang="en-US" sz="2000" dirty="0"/>
              <a:t>How does this work in your county? What scenarios can you share with the group?   </a:t>
            </a:r>
          </a:p>
        </p:txBody>
      </p:sp>
      <p:sp>
        <p:nvSpPr>
          <p:cNvPr id="4" name="Content Placeholder 3">
            <a:extLst>
              <a:ext uri="{FF2B5EF4-FFF2-40B4-BE49-F238E27FC236}">
                <a16:creationId xmlns:a16="http://schemas.microsoft.com/office/drawing/2014/main" id="{F0ADFAD1-1D85-4D6A-AC04-4215AC2BFB2D}"/>
              </a:ext>
            </a:extLst>
          </p:cNvPr>
          <p:cNvSpPr>
            <a:spLocks noGrp="1"/>
          </p:cNvSpPr>
          <p:nvPr>
            <p:ph idx="1"/>
          </p:nvPr>
        </p:nvSpPr>
        <p:spPr>
          <a:xfrm>
            <a:off x="114300" y="867080"/>
            <a:ext cx="8153400" cy="3886200"/>
          </a:xfrm>
        </p:spPr>
        <p:txBody>
          <a:bodyPr>
            <a:normAutofit/>
          </a:bodyPr>
          <a:lstStyle/>
          <a:p>
            <a:pPr marL="114300" indent="0">
              <a:spcAft>
                <a:spcPts val="600"/>
              </a:spcAft>
              <a:buNone/>
            </a:pPr>
            <a:r>
              <a:rPr lang="en-US" b="1" dirty="0"/>
              <a:t>Value Tier Linking – linking entity owned land when ownership differs. </a:t>
            </a:r>
          </a:p>
          <a:p>
            <a:pPr>
              <a:spcAft>
                <a:spcPts val="600"/>
              </a:spcAft>
            </a:pPr>
            <a:r>
              <a:rPr lang="en-US" dirty="0"/>
              <a:t>Non-homestead ag land owned by an entity</a:t>
            </a:r>
          </a:p>
          <a:p>
            <a:pPr>
              <a:spcAft>
                <a:spcPts val="600"/>
              </a:spcAft>
            </a:pPr>
            <a:r>
              <a:rPr lang="en-US" dirty="0"/>
              <a:t>Member has an individual &amp; occupied ag homestead parcel located within 4 cities/townships</a:t>
            </a:r>
          </a:p>
          <a:p>
            <a:pPr>
              <a:spcAft>
                <a:spcPts val="600"/>
              </a:spcAft>
            </a:pPr>
            <a:r>
              <a:rPr lang="en-US" dirty="0"/>
              <a:t>Member has left over ag tier value from base parcel</a:t>
            </a:r>
          </a:p>
          <a:p>
            <a:pPr>
              <a:spcAft>
                <a:spcPts val="600"/>
              </a:spcAft>
            </a:pPr>
            <a:r>
              <a:rPr lang="en-US" dirty="0"/>
              <a:t>Link the remaining ag tier value to entity owned ag land</a:t>
            </a:r>
          </a:p>
          <a:p>
            <a:pPr>
              <a:spcAft>
                <a:spcPts val="600"/>
              </a:spcAft>
            </a:pPr>
            <a:r>
              <a:rPr lang="en-US" dirty="0"/>
              <a:t>Not linking homestead benefits, classification is still ag non-homestead</a:t>
            </a:r>
          </a:p>
        </p:txBody>
      </p:sp>
    </p:spTree>
    <p:extLst>
      <p:ext uri="{BB962C8B-B14F-4D97-AF65-F5344CB8AC3E}">
        <p14:creationId xmlns:p14="http://schemas.microsoft.com/office/powerpoint/2010/main" val="6622642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30AAF94-C795-4AF7-83D8-72A11B6E9D2B}"/>
              </a:ext>
            </a:extLst>
          </p:cNvPr>
          <p:cNvSpPr txBox="1"/>
          <p:nvPr/>
        </p:nvSpPr>
        <p:spPr>
          <a:xfrm>
            <a:off x="2930" y="8792"/>
            <a:ext cx="7007469" cy="584775"/>
          </a:xfrm>
          <a:prstGeom prst="rect">
            <a:avLst/>
          </a:prstGeom>
          <a:noFill/>
        </p:spPr>
        <p:txBody>
          <a:bodyPr wrap="square" rtlCol="0">
            <a:spAutoFit/>
          </a:bodyPr>
          <a:lstStyle/>
          <a:p>
            <a:r>
              <a:rPr lang="en-US" sz="3200" b="1" dirty="0"/>
              <a:t>The Exceptions to the Rule</a:t>
            </a:r>
          </a:p>
        </p:txBody>
      </p:sp>
      <p:sp>
        <p:nvSpPr>
          <p:cNvPr id="4" name="Content Placeholder 3">
            <a:extLst>
              <a:ext uri="{FF2B5EF4-FFF2-40B4-BE49-F238E27FC236}">
                <a16:creationId xmlns:a16="http://schemas.microsoft.com/office/drawing/2014/main" id="{F0ADFAD1-1D85-4D6A-AC04-4215AC2BFB2D}"/>
              </a:ext>
            </a:extLst>
          </p:cNvPr>
          <p:cNvSpPr>
            <a:spLocks noGrp="1"/>
          </p:cNvSpPr>
          <p:nvPr>
            <p:ph idx="1"/>
          </p:nvPr>
        </p:nvSpPr>
        <p:spPr>
          <a:xfrm>
            <a:off x="114300" y="685800"/>
            <a:ext cx="8153400" cy="3886200"/>
          </a:xfrm>
        </p:spPr>
        <p:txBody>
          <a:bodyPr>
            <a:normAutofit/>
          </a:bodyPr>
          <a:lstStyle/>
          <a:p>
            <a:pPr marL="114300" indent="0">
              <a:spcAft>
                <a:spcPts val="600"/>
              </a:spcAft>
              <a:buNone/>
            </a:pPr>
            <a:r>
              <a:rPr lang="en-US" b="1" dirty="0"/>
              <a:t>Value Tier Linking – Scenario</a:t>
            </a:r>
          </a:p>
          <a:p>
            <a:pPr marL="114300" indent="0">
              <a:spcAft>
                <a:spcPts val="600"/>
              </a:spcAft>
              <a:buNone/>
            </a:pPr>
            <a:endParaRPr lang="en-US" b="1" dirty="0"/>
          </a:p>
          <a:p>
            <a:pPr marL="114300" indent="0">
              <a:spcAft>
                <a:spcPts val="600"/>
              </a:spcAft>
              <a:buNone/>
            </a:pPr>
            <a:endParaRPr lang="en-US" b="1" dirty="0"/>
          </a:p>
        </p:txBody>
      </p:sp>
      <p:pic>
        <p:nvPicPr>
          <p:cNvPr id="2" name="Picture 1">
            <a:extLst>
              <a:ext uri="{FF2B5EF4-FFF2-40B4-BE49-F238E27FC236}">
                <a16:creationId xmlns:a16="http://schemas.microsoft.com/office/drawing/2014/main" id="{878E1F55-5921-4D16-AC70-05F13AC73A6F}"/>
              </a:ext>
            </a:extLst>
          </p:cNvPr>
          <p:cNvPicPr>
            <a:picLocks noChangeAspect="1"/>
          </p:cNvPicPr>
          <p:nvPr/>
        </p:nvPicPr>
        <p:blipFill>
          <a:blip r:embed="rId3"/>
          <a:stretch>
            <a:fillRect/>
          </a:stretch>
        </p:blipFill>
        <p:spPr>
          <a:xfrm>
            <a:off x="0" y="1373592"/>
            <a:ext cx="9144000" cy="3652804"/>
          </a:xfrm>
          <a:prstGeom prst="rect">
            <a:avLst/>
          </a:prstGeom>
        </p:spPr>
      </p:pic>
    </p:spTree>
    <p:extLst>
      <p:ext uri="{BB962C8B-B14F-4D97-AF65-F5344CB8AC3E}">
        <p14:creationId xmlns:p14="http://schemas.microsoft.com/office/powerpoint/2010/main" val="30746034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30AAF94-C795-4AF7-83D8-72A11B6E9D2B}"/>
              </a:ext>
            </a:extLst>
          </p:cNvPr>
          <p:cNvSpPr txBox="1"/>
          <p:nvPr/>
        </p:nvSpPr>
        <p:spPr>
          <a:xfrm>
            <a:off x="2930" y="8792"/>
            <a:ext cx="7007469" cy="584775"/>
          </a:xfrm>
          <a:prstGeom prst="rect">
            <a:avLst/>
          </a:prstGeom>
          <a:noFill/>
        </p:spPr>
        <p:txBody>
          <a:bodyPr wrap="square" rtlCol="0">
            <a:spAutoFit/>
          </a:bodyPr>
          <a:lstStyle/>
          <a:p>
            <a:r>
              <a:rPr lang="en-US" sz="3200" b="1" dirty="0"/>
              <a:t>The Exceptions to the Rule</a:t>
            </a:r>
          </a:p>
        </p:txBody>
      </p:sp>
      <p:sp>
        <p:nvSpPr>
          <p:cNvPr id="4" name="Content Placeholder 3">
            <a:extLst>
              <a:ext uri="{FF2B5EF4-FFF2-40B4-BE49-F238E27FC236}">
                <a16:creationId xmlns:a16="http://schemas.microsoft.com/office/drawing/2014/main" id="{F0ADFAD1-1D85-4D6A-AC04-4215AC2BFB2D}"/>
              </a:ext>
            </a:extLst>
          </p:cNvPr>
          <p:cNvSpPr>
            <a:spLocks noGrp="1"/>
          </p:cNvSpPr>
          <p:nvPr>
            <p:ph idx="1"/>
          </p:nvPr>
        </p:nvSpPr>
        <p:spPr>
          <a:xfrm>
            <a:off x="114300" y="867080"/>
            <a:ext cx="8153400" cy="3886200"/>
          </a:xfrm>
        </p:spPr>
        <p:txBody>
          <a:bodyPr>
            <a:normAutofit/>
          </a:bodyPr>
          <a:lstStyle/>
          <a:p>
            <a:pPr marL="114300" indent="0">
              <a:spcAft>
                <a:spcPts val="600"/>
              </a:spcAft>
              <a:buNone/>
            </a:pPr>
            <a:r>
              <a:rPr lang="en-US" b="1" dirty="0"/>
              <a:t>Value Tier Linking – Scenario</a:t>
            </a:r>
          </a:p>
          <a:p>
            <a:pPr marL="114300" indent="0">
              <a:spcAft>
                <a:spcPts val="600"/>
              </a:spcAft>
              <a:buNone/>
            </a:pPr>
            <a:endParaRPr lang="en-US" b="1" dirty="0"/>
          </a:p>
          <a:p>
            <a:pPr marL="114300" indent="0">
              <a:spcAft>
                <a:spcPts val="600"/>
              </a:spcAft>
              <a:buNone/>
            </a:pPr>
            <a:endParaRPr lang="en-US" b="1" dirty="0"/>
          </a:p>
        </p:txBody>
      </p:sp>
      <p:pic>
        <p:nvPicPr>
          <p:cNvPr id="5" name="Picture 4">
            <a:extLst>
              <a:ext uri="{FF2B5EF4-FFF2-40B4-BE49-F238E27FC236}">
                <a16:creationId xmlns:a16="http://schemas.microsoft.com/office/drawing/2014/main" id="{46B044CD-15B7-4979-B67E-FFE7041A98F0}"/>
              </a:ext>
            </a:extLst>
          </p:cNvPr>
          <p:cNvPicPr>
            <a:picLocks noChangeAspect="1"/>
          </p:cNvPicPr>
          <p:nvPr/>
        </p:nvPicPr>
        <p:blipFill>
          <a:blip r:embed="rId3"/>
          <a:stretch>
            <a:fillRect/>
          </a:stretch>
        </p:blipFill>
        <p:spPr>
          <a:xfrm>
            <a:off x="0" y="2207979"/>
            <a:ext cx="9144000" cy="2442041"/>
          </a:xfrm>
          <a:prstGeom prst="rect">
            <a:avLst/>
          </a:prstGeom>
        </p:spPr>
      </p:pic>
      <p:pic>
        <p:nvPicPr>
          <p:cNvPr id="6" name="Picture 5">
            <a:extLst>
              <a:ext uri="{FF2B5EF4-FFF2-40B4-BE49-F238E27FC236}">
                <a16:creationId xmlns:a16="http://schemas.microsoft.com/office/drawing/2014/main" id="{1E209F59-2C0B-470A-98D9-D8A0326378EF}"/>
              </a:ext>
            </a:extLst>
          </p:cNvPr>
          <p:cNvPicPr>
            <a:picLocks noChangeAspect="1"/>
          </p:cNvPicPr>
          <p:nvPr/>
        </p:nvPicPr>
        <p:blipFill>
          <a:blip r:embed="rId4"/>
          <a:stretch>
            <a:fillRect/>
          </a:stretch>
        </p:blipFill>
        <p:spPr>
          <a:xfrm>
            <a:off x="0" y="2281975"/>
            <a:ext cx="9144000" cy="2294049"/>
          </a:xfrm>
          <a:prstGeom prst="rect">
            <a:avLst/>
          </a:prstGeom>
        </p:spPr>
      </p:pic>
      <p:pic>
        <p:nvPicPr>
          <p:cNvPr id="7" name="Picture 6">
            <a:extLst>
              <a:ext uri="{FF2B5EF4-FFF2-40B4-BE49-F238E27FC236}">
                <a16:creationId xmlns:a16="http://schemas.microsoft.com/office/drawing/2014/main" id="{6F97F39F-34DB-45EC-91EA-D2EB65792B67}"/>
              </a:ext>
            </a:extLst>
          </p:cNvPr>
          <p:cNvPicPr>
            <a:picLocks noChangeAspect="1"/>
          </p:cNvPicPr>
          <p:nvPr/>
        </p:nvPicPr>
        <p:blipFill>
          <a:blip r:embed="rId5"/>
          <a:stretch>
            <a:fillRect/>
          </a:stretch>
        </p:blipFill>
        <p:spPr>
          <a:xfrm>
            <a:off x="0" y="4546549"/>
            <a:ext cx="9144000" cy="1439557"/>
          </a:xfrm>
          <a:prstGeom prst="rect">
            <a:avLst/>
          </a:prstGeom>
        </p:spPr>
      </p:pic>
    </p:spTree>
    <p:extLst>
      <p:ext uri="{BB962C8B-B14F-4D97-AF65-F5344CB8AC3E}">
        <p14:creationId xmlns:p14="http://schemas.microsoft.com/office/powerpoint/2010/main" val="15840186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30AAF94-C795-4AF7-83D8-72A11B6E9D2B}"/>
              </a:ext>
            </a:extLst>
          </p:cNvPr>
          <p:cNvSpPr txBox="1"/>
          <p:nvPr/>
        </p:nvSpPr>
        <p:spPr>
          <a:xfrm>
            <a:off x="2930" y="8792"/>
            <a:ext cx="7007469" cy="584775"/>
          </a:xfrm>
          <a:prstGeom prst="rect">
            <a:avLst/>
          </a:prstGeom>
          <a:noFill/>
        </p:spPr>
        <p:txBody>
          <a:bodyPr wrap="square" rtlCol="0">
            <a:spAutoFit/>
          </a:bodyPr>
          <a:lstStyle/>
          <a:p>
            <a:r>
              <a:rPr lang="en-US" sz="3200" b="1" dirty="0"/>
              <a:t>The Exceptions to the Rule</a:t>
            </a:r>
          </a:p>
        </p:txBody>
      </p:sp>
      <p:sp>
        <p:nvSpPr>
          <p:cNvPr id="4" name="Content Placeholder 3">
            <a:extLst>
              <a:ext uri="{FF2B5EF4-FFF2-40B4-BE49-F238E27FC236}">
                <a16:creationId xmlns:a16="http://schemas.microsoft.com/office/drawing/2014/main" id="{F0ADFAD1-1D85-4D6A-AC04-4215AC2BFB2D}"/>
              </a:ext>
            </a:extLst>
          </p:cNvPr>
          <p:cNvSpPr>
            <a:spLocks noGrp="1"/>
          </p:cNvSpPr>
          <p:nvPr>
            <p:ph idx="1"/>
          </p:nvPr>
        </p:nvSpPr>
        <p:spPr>
          <a:xfrm>
            <a:off x="0" y="914400"/>
            <a:ext cx="8305800" cy="5562600"/>
          </a:xfrm>
        </p:spPr>
        <p:txBody>
          <a:bodyPr/>
          <a:lstStyle/>
          <a:p>
            <a:pPr marL="114300" indent="0">
              <a:spcBef>
                <a:spcPts val="1200"/>
              </a:spcBef>
              <a:spcAft>
                <a:spcPts val="600"/>
              </a:spcAft>
              <a:buNone/>
            </a:pPr>
            <a:r>
              <a:rPr lang="en-US" sz="2800" b="1" dirty="0"/>
              <a:t>Fractional Homesteads</a:t>
            </a:r>
          </a:p>
          <a:p>
            <a:pPr marL="114300" indent="0">
              <a:spcAft>
                <a:spcPts val="600"/>
              </a:spcAft>
              <a:buNone/>
            </a:pPr>
            <a:endParaRPr lang="en-US" sz="2400" b="1" dirty="0"/>
          </a:p>
        </p:txBody>
      </p:sp>
      <p:graphicFrame>
        <p:nvGraphicFramePr>
          <p:cNvPr id="2" name="Diagram 1">
            <a:extLst>
              <a:ext uri="{FF2B5EF4-FFF2-40B4-BE49-F238E27FC236}">
                <a16:creationId xmlns:a16="http://schemas.microsoft.com/office/drawing/2014/main" id="{BA48944E-3149-46B8-823C-0B687C74B7E9}"/>
              </a:ext>
            </a:extLst>
          </p:cNvPr>
          <p:cNvGraphicFramePr/>
          <p:nvPr>
            <p:extLst/>
          </p:nvPr>
        </p:nvGraphicFramePr>
        <p:xfrm>
          <a:off x="0" y="1828800"/>
          <a:ext cx="84582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253749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30AAF94-C795-4AF7-83D8-72A11B6E9D2B}"/>
              </a:ext>
            </a:extLst>
          </p:cNvPr>
          <p:cNvSpPr txBox="1"/>
          <p:nvPr/>
        </p:nvSpPr>
        <p:spPr>
          <a:xfrm>
            <a:off x="0" y="0"/>
            <a:ext cx="7007469" cy="584775"/>
          </a:xfrm>
          <a:prstGeom prst="rect">
            <a:avLst/>
          </a:prstGeom>
          <a:noFill/>
        </p:spPr>
        <p:txBody>
          <a:bodyPr wrap="square" rtlCol="0">
            <a:spAutoFit/>
          </a:bodyPr>
          <a:lstStyle/>
          <a:p>
            <a:r>
              <a:rPr lang="en-US" sz="3200" b="1" dirty="0"/>
              <a:t>The Exceptions to the Rule</a:t>
            </a:r>
          </a:p>
        </p:txBody>
      </p:sp>
      <p:sp>
        <p:nvSpPr>
          <p:cNvPr id="4" name="Content Placeholder 3">
            <a:extLst>
              <a:ext uri="{FF2B5EF4-FFF2-40B4-BE49-F238E27FC236}">
                <a16:creationId xmlns:a16="http://schemas.microsoft.com/office/drawing/2014/main" id="{F0ADFAD1-1D85-4D6A-AC04-4215AC2BFB2D}"/>
              </a:ext>
            </a:extLst>
          </p:cNvPr>
          <p:cNvSpPr>
            <a:spLocks noGrp="1"/>
          </p:cNvSpPr>
          <p:nvPr>
            <p:ph idx="1"/>
          </p:nvPr>
        </p:nvSpPr>
        <p:spPr/>
        <p:txBody>
          <a:bodyPr/>
          <a:lstStyle/>
          <a:p>
            <a:pPr marL="114300" indent="0">
              <a:spcAft>
                <a:spcPts val="600"/>
              </a:spcAft>
              <a:buNone/>
            </a:pPr>
            <a:r>
              <a:rPr lang="en-US" sz="2800" b="1" dirty="0"/>
              <a:t>Contiguous Parcels</a:t>
            </a:r>
          </a:p>
          <a:p>
            <a:pPr>
              <a:spcAft>
                <a:spcPts val="600"/>
              </a:spcAft>
            </a:pPr>
            <a:r>
              <a:rPr lang="en-US" sz="2400" dirty="0"/>
              <a:t>Ag homestead purposes – contiguous parcels are all included</a:t>
            </a:r>
          </a:p>
          <a:p>
            <a:pPr>
              <a:spcAft>
                <a:spcPts val="600"/>
              </a:spcAft>
            </a:pPr>
            <a:r>
              <a:rPr lang="en-US" sz="2400" dirty="0"/>
              <a:t>Parcels must be owned by the same person(s)</a:t>
            </a:r>
          </a:p>
          <a:p>
            <a:pPr>
              <a:spcAft>
                <a:spcPts val="600"/>
              </a:spcAft>
            </a:pPr>
            <a:r>
              <a:rPr lang="en-US" sz="2400" dirty="0"/>
              <a:t>Multiple owners can make this difficult</a:t>
            </a:r>
          </a:p>
          <a:p>
            <a:pPr>
              <a:spcAft>
                <a:spcPts val="600"/>
              </a:spcAft>
            </a:pPr>
            <a:r>
              <a:rPr lang="en-US" sz="2400" dirty="0"/>
              <a:t>Ownership of each parcel must be exactly the same</a:t>
            </a:r>
          </a:p>
          <a:p>
            <a:pPr>
              <a:spcAft>
                <a:spcPts val="600"/>
              </a:spcAft>
            </a:pPr>
            <a:r>
              <a:rPr lang="en-US" sz="2400" dirty="0"/>
              <a:t>No exception for partial linking for contiguous parcels </a:t>
            </a:r>
          </a:p>
          <a:p>
            <a:pPr marL="114300" indent="0">
              <a:spcAft>
                <a:spcPts val="600"/>
              </a:spcAft>
              <a:buNone/>
            </a:pPr>
            <a:endParaRPr lang="en-US" sz="2400" b="1" dirty="0"/>
          </a:p>
        </p:txBody>
      </p:sp>
    </p:spTree>
    <p:extLst>
      <p:ext uri="{BB962C8B-B14F-4D97-AF65-F5344CB8AC3E}">
        <p14:creationId xmlns:p14="http://schemas.microsoft.com/office/powerpoint/2010/main" val="11661745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8C66763-9FCF-405A-A628-6C37C9A7F321}"/>
              </a:ext>
            </a:extLst>
          </p:cNvPr>
          <p:cNvSpPr txBox="1"/>
          <p:nvPr/>
        </p:nvSpPr>
        <p:spPr>
          <a:xfrm>
            <a:off x="0" y="0"/>
            <a:ext cx="7007469" cy="584775"/>
          </a:xfrm>
          <a:prstGeom prst="rect">
            <a:avLst/>
          </a:prstGeom>
          <a:noFill/>
        </p:spPr>
        <p:txBody>
          <a:bodyPr wrap="square" rtlCol="0">
            <a:spAutoFit/>
          </a:bodyPr>
          <a:lstStyle/>
          <a:p>
            <a:r>
              <a:rPr lang="en-US" sz="3200" b="1" dirty="0"/>
              <a:t>The Exceptions to the Rule</a:t>
            </a:r>
          </a:p>
        </p:txBody>
      </p:sp>
      <p:sp>
        <p:nvSpPr>
          <p:cNvPr id="4" name="Rectangle 3">
            <a:extLst>
              <a:ext uri="{FF2B5EF4-FFF2-40B4-BE49-F238E27FC236}">
                <a16:creationId xmlns:a16="http://schemas.microsoft.com/office/drawing/2014/main" id="{84F81E06-C4A1-46B5-ADAE-EDF2DDBF3277}"/>
              </a:ext>
            </a:extLst>
          </p:cNvPr>
          <p:cNvSpPr/>
          <p:nvPr/>
        </p:nvSpPr>
        <p:spPr>
          <a:xfrm>
            <a:off x="-43314" y="762000"/>
            <a:ext cx="7983354" cy="461665"/>
          </a:xfrm>
          <a:prstGeom prst="rect">
            <a:avLst/>
          </a:prstGeom>
        </p:spPr>
        <p:txBody>
          <a:bodyPr wrap="square">
            <a:spAutoFit/>
          </a:bodyPr>
          <a:lstStyle/>
          <a:p>
            <a:pPr marL="114300" indent="0">
              <a:spcAft>
                <a:spcPts val="600"/>
              </a:spcAft>
              <a:buNone/>
            </a:pPr>
            <a:r>
              <a:rPr lang="en-US" sz="2400" b="1" dirty="0"/>
              <a:t>Contiguous Parcels - Scenario</a:t>
            </a:r>
          </a:p>
        </p:txBody>
      </p:sp>
      <p:pic>
        <p:nvPicPr>
          <p:cNvPr id="5" name="Picture 4">
            <a:extLst>
              <a:ext uri="{FF2B5EF4-FFF2-40B4-BE49-F238E27FC236}">
                <a16:creationId xmlns:a16="http://schemas.microsoft.com/office/drawing/2014/main" id="{A9191286-45EB-4821-AC7D-13AFD3D9C84A}"/>
              </a:ext>
            </a:extLst>
          </p:cNvPr>
          <p:cNvPicPr>
            <a:picLocks noChangeAspect="1"/>
          </p:cNvPicPr>
          <p:nvPr/>
        </p:nvPicPr>
        <p:blipFill>
          <a:blip r:embed="rId3"/>
          <a:stretch>
            <a:fillRect/>
          </a:stretch>
        </p:blipFill>
        <p:spPr>
          <a:xfrm>
            <a:off x="0" y="1334783"/>
            <a:ext cx="9144000" cy="4761217"/>
          </a:xfrm>
          <a:prstGeom prst="rect">
            <a:avLst/>
          </a:prstGeom>
        </p:spPr>
      </p:pic>
      <p:sp>
        <p:nvSpPr>
          <p:cNvPr id="8" name="Rectangle 7">
            <a:extLst>
              <a:ext uri="{FF2B5EF4-FFF2-40B4-BE49-F238E27FC236}">
                <a16:creationId xmlns:a16="http://schemas.microsoft.com/office/drawing/2014/main" id="{839008DF-D3B0-4ADA-8F05-50A11F28E4EE}"/>
              </a:ext>
            </a:extLst>
          </p:cNvPr>
          <p:cNvSpPr/>
          <p:nvPr/>
        </p:nvSpPr>
        <p:spPr>
          <a:xfrm>
            <a:off x="4572000" y="2286000"/>
            <a:ext cx="2895600" cy="1295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220 acres – owned by 5 siblings</a:t>
            </a:r>
          </a:p>
        </p:txBody>
      </p:sp>
      <p:sp>
        <p:nvSpPr>
          <p:cNvPr id="9" name="Rectangle 8">
            <a:extLst>
              <a:ext uri="{FF2B5EF4-FFF2-40B4-BE49-F238E27FC236}">
                <a16:creationId xmlns:a16="http://schemas.microsoft.com/office/drawing/2014/main" id="{659DAF33-74DC-49E8-9FA0-B3C639A4BE33}"/>
              </a:ext>
            </a:extLst>
          </p:cNvPr>
          <p:cNvSpPr/>
          <p:nvPr/>
        </p:nvSpPr>
        <p:spPr>
          <a:xfrm>
            <a:off x="7467600" y="3048000"/>
            <a:ext cx="762000" cy="5334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a:t>Res </a:t>
            </a:r>
            <a:r>
              <a:rPr lang="en-US" sz="1600" b="1" dirty="0" err="1"/>
              <a:t>Hmstd</a:t>
            </a:r>
            <a:endParaRPr lang="en-US" sz="1600" b="1" dirty="0"/>
          </a:p>
        </p:txBody>
      </p:sp>
    </p:spTree>
    <p:extLst>
      <p:ext uri="{BB962C8B-B14F-4D97-AF65-F5344CB8AC3E}">
        <p14:creationId xmlns:p14="http://schemas.microsoft.com/office/powerpoint/2010/main" val="16356578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EE411D0-79CA-4761-BD1A-6E88EDEE41A5}"/>
              </a:ext>
            </a:extLst>
          </p:cNvPr>
          <p:cNvSpPr>
            <a:spLocks noGrp="1"/>
          </p:cNvSpPr>
          <p:nvPr>
            <p:ph idx="1"/>
          </p:nvPr>
        </p:nvSpPr>
        <p:spPr>
          <a:xfrm>
            <a:off x="152400" y="1524000"/>
            <a:ext cx="8153400" cy="4953000"/>
          </a:xfrm>
        </p:spPr>
        <p:txBody>
          <a:bodyPr/>
          <a:lstStyle/>
          <a:p>
            <a:pPr marL="114300" indent="0">
              <a:buNone/>
            </a:pPr>
            <a:r>
              <a:rPr lang="en-US" b="1" dirty="0"/>
              <a:t>Question 1: </a:t>
            </a:r>
            <a:r>
              <a:rPr lang="en-US" dirty="0"/>
              <a:t>Can the parcel owned by sibling 2 be classified as agricultural and qualify for a fractional agricultural homestead due to the contiguous agricultural land? </a:t>
            </a:r>
          </a:p>
          <a:p>
            <a:pPr marL="114300" indent="0">
              <a:buNone/>
            </a:pPr>
            <a:endParaRPr lang="en-US" dirty="0"/>
          </a:p>
          <a:p>
            <a:pPr marL="114300" indent="0">
              <a:buNone/>
            </a:pPr>
            <a:endParaRPr lang="en-US" dirty="0"/>
          </a:p>
          <a:p>
            <a:pPr marL="114300" indent="0">
              <a:buNone/>
            </a:pPr>
            <a:endParaRPr lang="en-US" b="1" dirty="0"/>
          </a:p>
          <a:p>
            <a:pPr marL="114300" indent="0">
              <a:buNone/>
            </a:pPr>
            <a:endParaRPr lang="en-US" b="1" dirty="0"/>
          </a:p>
          <a:p>
            <a:pPr marL="114300" indent="0">
              <a:buNone/>
            </a:pPr>
            <a:r>
              <a:rPr lang="en-US" b="1" dirty="0"/>
              <a:t>Question 2: </a:t>
            </a:r>
            <a:r>
              <a:rPr lang="en-US" dirty="0"/>
              <a:t>If sibling 2 qualifies for an owner-occupied agricultural homestead, can the other 4 siblings qualify for an agricultural relative homestead? </a:t>
            </a:r>
          </a:p>
        </p:txBody>
      </p:sp>
      <p:sp>
        <p:nvSpPr>
          <p:cNvPr id="3" name="TextBox 2">
            <a:extLst>
              <a:ext uri="{FF2B5EF4-FFF2-40B4-BE49-F238E27FC236}">
                <a16:creationId xmlns:a16="http://schemas.microsoft.com/office/drawing/2014/main" id="{C40DF7AA-B4F4-469E-B770-A2AFAD7E0ADF}"/>
              </a:ext>
            </a:extLst>
          </p:cNvPr>
          <p:cNvSpPr txBox="1"/>
          <p:nvPr/>
        </p:nvSpPr>
        <p:spPr>
          <a:xfrm>
            <a:off x="0" y="0"/>
            <a:ext cx="7007469" cy="584775"/>
          </a:xfrm>
          <a:prstGeom prst="rect">
            <a:avLst/>
          </a:prstGeom>
          <a:noFill/>
        </p:spPr>
        <p:txBody>
          <a:bodyPr wrap="square" rtlCol="0">
            <a:spAutoFit/>
          </a:bodyPr>
          <a:lstStyle/>
          <a:p>
            <a:r>
              <a:rPr lang="en-US" sz="3200" b="1" dirty="0"/>
              <a:t>The Exceptions to the Rule</a:t>
            </a:r>
          </a:p>
        </p:txBody>
      </p:sp>
      <p:sp>
        <p:nvSpPr>
          <p:cNvPr id="4" name="Rectangle 3">
            <a:extLst>
              <a:ext uri="{FF2B5EF4-FFF2-40B4-BE49-F238E27FC236}">
                <a16:creationId xmlns:a16="http://schemas.microsoft.com/office/drawing/2014/main" id="{0A052037-827C-4BFA-8E67-71FD8C68D069}"/>
              </a:ext>
            </a:extLst>
          </p:cNvPr>
          <p:cNvSpPr/>
          <p:nvPr/>
        </p:nvSpPr>
        <p:spPr>
          <a:xfrm>
            <a:off x="-43314" y="762000"/>
            <a:ext cx="7983354" cy="461665"/>
          </a:xfrm>
          <a:prstGeom prst="rect">
            <a:avLst/>
          </a:prstGeom>
        </p:spPr>
        <p:txBody>
          <a:bodyPr wrap="square">
            <a:spAutoFit/>
          </a:bodyPr>
          <a:lstStyle/>
          <a:p>
            <a:pPr marL="114300" indent="0">
              <a:spcAft>
                <a:spcPts val="600"/>
              </a:spcAft>
              <a:buNone/>
            </a:pPr>
            <a:r>
              <a:rPr lang="en-US" sz="2400" b="1" dirty="0"/>
              <a:t>Contiguous Parcels - Scenario</a:t>
            </a:r>
          </a:p>
        </p:txBody>
      </p:sp>
    </p:spTree>
    <p:extLst>
      <p:ext uri="{BB962C8B-B14F-4D97-AF65-F5344CB8AC3E}">
        <p14:creationId xmlns:p14="http://schemas.microsoft.com/office/powerpoint/2010/main" val="22801275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40DF7AA-B4F4-469E-B770-A2AFAD7E0ADF}"/>
              </a:ext>
            </a:extLst>
          </p:cNvPr>
          <p:cNvSpPr txBox="1"/>
          <p:nvPr/>
        </p:nvSpPr>
        <p:spPr>
          <a:xfrm>
            <a:off x="0" y="0"/>
            <a:ext cx="7007469" cy="584775"/>
          </a:xfrm>
          <a:prstGeom prst="rect">
            <a:avLst/>
          </a:prstGeom>
          <a:noFill/>
        </p:spPr>
        <p:txBody>
          <a:bodyPr wrap="square" rtlCol="0">
            <a:spAutoFit/>
          </a:bodyPr>
          <a:lstStyle/>
          <a:p>
            <a:r>
              <a:rPr lang="en-US" sz="3200" b="1" dirty="0"/>
              <a:t>The Exceptions to the Rule</a:t>
            </a:r>
          </a:p>
        </p:txBody>
      </p:sp>
      <p:sp>
        <p:nvSpPr>
          <p:cNvPr id="4" name="Rectangle 3">
            <a:extLst>
              <a:ext uri="{FF2B5EF4-FFF2-40B4-BE49-F238E27FC236}">
                <a16:creationId xmlns:a16="http://schemas.microsoft.com/office/drawing/2014/main" id="{0A052037-827C-4BFA-8E67-71FD8C68D069}"/>
              </a:ext>
            </a:extLst>
          </p:cNvPr>
          <p:cNvSpPr/>
          <p:nvPr/>
        </p:nvSpPr>
        <p:spPr>
          <a:xfrm>
            <a:off x="-152400" y="512577"/>
            <a:ext cx="7983354" cy="461665"/>
          </a:xfrm>
          <a:prstGeom prst="rect">
            <a:avLst/>
          </a:prstGeom>
        </p:spPr>
        <p:txBody>
          <a:bodyPr wrap="square">
            <a:spAutoFit/>
          </a:bodyPr>
          <a:lstStyle/>
          <a:p>
            <a:pPr marL="114300" indent="0">
              <a:spcAft>
                <a:spcPts val="600"/>
              </a:spcAft>
              <a:buNone/>
            </a:pPr>
            <a:r>
              <a:rPr lang="en-US" sz="2400" b="1" dirty="0"/>
              <a:t>Contiguous Parcels – Scenario – Question 1 </a:t>
            </a:r>
          </a:p>
        </p:txBody>
      </p:sp>
      <p:pic>
        <p:nvPicPr>
          <p:cNvPr id="5" name="Picture 4">
            <a:extLst>
              <a:ext uri="{FF2B5EF4-FFF2-40B4-BE49-F238E27FC236}">
                <a16:creationId xmlns:a16="http://schemas.microsoft.com/office/drawing/2014/main" id="{18CB8F15-A889-4AAD-B8DC-CA309BBC3327}"/>
              </a:ext>
            </a:extLst>
          </p:cNvPr>
          <p:cNvPicPr>
            <a:picLocks noChangeAspect="1"/>
          </p:cNvPicPr>
          <p:nvPr/>
        </p:nvPicPr>
        <p:blipFill>
          <a:blip r:embed="rId2"/>
          <a:stretch>
            <a:fillRect/>
          </a:stretch>
        </p:blipFill>
        <p:spPr>
          <a:xfrm>
            <a:off x="-15380" y="1164392"/>
            <a:ext cx="9144000" cy="2286000"/>
          </a:xfrm>
          <a:prstGeom prst="rect">
            <a:avLst/>
          </a:prstGeom>
        </p:spPr>
      </p:pic>
    </p:spTree>
    <p:extLst>
      <p:ext uri="{BB962C8B-B14F-4D97-AF65-F5344CB8AC3E}">
        <p14:creationId xmlns:p14="http://schemas.microsoft.com/office/powerpoint/2010/main" val="36879258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4C1D832-A150-43E1-B9BC-33716C5BEE2A}"/>
              </a:ext>
            </a:extLst>
          </p:cNvPr>
          <p:cNvSpPr txBox="1"/>
          <p:nvPr/>
        </p:nvSpPr>
        <p:spPr>
          <a:xfrm>
            <a:off x="152400" y="-20517"/>
            <a:ext cx="5876192" cy="584775"/>
          </a:xfrm>
          <a:prstGeom prst="rect">
            <a:avLst/>
          </a:prstGeom>
          <a:noFill/>
        </p:spPr>
        <p:txBody>
          <a:bodyPr wrap="square" rtlCol="0">
            <a:spAutoFit/>
          </a:bodyPr>
          <a:lstStyle/>
          <a:p>
            <a:r>
              <a:rPr lang="en-US" sz="3200" b="1" dirty="0"/>
              <a:t>Special Agricultural Homestead </a:t>
            </a:r>
          </a:p>
        </p:txBody>
      </p:sp>
      <p:pic>
        <p:nvPicPr>
          <p:cNvPr id="4" name="Picture 3">
            <a:extLst>
              <a:ext uri="{FF2B5EF4-FFF2-40B4-BE49-F238E27FC236}">
                <a16:creationId xmlns:a16="http://schemas.microsoft.com/office/drawing/2014/main" id="{D7C14CDB-A4B6-4440-87B6-20FBE0C57753}"/>
              </a:ext>
            </a:extLst>
          </p:cNvPr>
          <p:cNvPicPr>
            <a:picLocks noChangeAspect="1"/>
          </p:cNvPicPr>
          <p:nvPr/>
        </p:nvPicPr>
        <p:blipFill>
          <a:blip r:embed="rId3"/>
          <a:stretch>
            <a:fillRect/>
          </a:stretch>
        </p:blipFill>
        <p:spPr>
          <a:xfrm>
            <a:off x="609600" y="593567"/>
            <a:ext cx="7383645" cy="6019800"/>
          </a:xfrm>
          <a:prstGeom prst="rect">
            <a:avLst/>
          </a:prstGeom>
        </p:spPr>
      </p:pic>
      <p:sp>
        <p:nvSpPr>
          <p:cNvPr id="5" name="Arrow: Down 4">
            <a:extLst>
              <a:ext uri="{FF2B5EF4-FFF2-40B4-BE49-F238E27FC236}">
                <a16:creationId xmlns:a16="http://schemas.microsoft.com/office/drawing/2014/main" id="{B5B2E2F5-BB0C-4665-B86C-79CCB479CEE5}"/>
              </a:ext>
            </a:extLst>
          </p:cNvPr>
          <p:cNvSpPr/>
          <p:nvPr/>
        </p:nvSpPr>
        <p:spPr>
          <a:xfrm>
            <a:off x="6250384" y="271871"/>
            <a:ext cx="685800" cy="1143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820170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40DF7AA-B4F4-469E-B770-A2AFAD7E0ADF}"/>
              </a:ext>
            </a:extLst>
          </p:cNvPr>
          <p:cNvSpPr txBox="1"/>
          <p:nvPr/>
        </p:nvSpPr>
        <p:spPr>
          <a:xfrm>
            <a:off x="0" y="0"/>
            <a:ext cx="7007469" cy="584775"/>
          </a:xfrm>
          <a:prstGeom prst="rect">
            <a:avLst/>
          </a:prstGeom>
          <a:noFill/>
        </p:spPr>
        <p:txBody>
          <a:bodyPr wrap="square" rtlCol="0">
            <a:spAutoFit/>
          </a:bodyPr>
          <a:lstStyle/>
          <a:p>
            <a:r>
              <a:rPr lang="en-US" sz="3200" b="1" dirty="0"/>
              <a:t>The Exceptions to the Rule</a:t>
            </a:r>
          </a:p>
        </p:txBody>
      </p:sp>
      <p:sp>
        <p:nvSpPr>
          <p:cNvPr id="4" name="Rectangle 3">
            <a:extLst>
              <a:ext uri="{FF2B5EF4-FFF2-40B4-BE49-F238E27FC236}">
                <a16:creationId xmlns:a16="http://schemas.microsoft.com/office/drawing/2014/main" id="{0A052037-827C-4BFA-8E67-71FD8C68D069}"/>
              </a:ext>
            </a:extLst>
          </p:cNvPr>
          <p:cNvSpPr/>
          <p:nvPr/>
        </p:nvSpPr>
        <p:spPr>
          <a:xfrm>
            <a:off x="-37750" y="584775"/>
            <a:ext cx="7983354" cy="461665"/>
          </a:xfrm>
          <a:prstGeom prst="rect">
            <a:avLst/>
          </a:prstGeom>
        </p:spPr>
        <p:txBody>
          <a:bodyPr wrap="square">
            <a:spAutoFit/>
          </a:bodyPr>
          <a:lstStyle/>
          <a:p>
            <a:pPr marL="114300" indent="0">
              <a:spcAft>
                <a:spcPts val="600"/>
              </a:spcAft>
              <a:buNone/>
            </a:pPr>
            <a:r>
              <a:rPr lang="en-US" sz="2400" b="1" dirty="0"/>
              <a:t>Contiguous Parcels – Scenario – Question 2</a:t>
            </a:r>
          </a:p>
        </p:txBody>
      </p:sp>
      <p:pic>
        <p:nvPicPr>
          <p:cNvPr id="6" name="Picture 5">
            <a:extLst>
              <a:ext uri="{FF2B5EF4-FFF2-40B4-BE49-F238E27FC236}">
                <a16:creationId xmlns:a16="http://schemas.microsoft.com/office/drawing/2014/main" id="{3A300FAD-A58A-4B40-8964-44917D17A15A}"/>
              </a:ext>
            </a:extLst>
          </p:cNvPr>
          <p:cNvPicPr>
            <a:picLocks noChangeAspect="1"/>
          </p:cNvPicPr>
          <p:nvPr/>
        </p:nvPicPr>
        <p:blipFill>
          <a:blip r:embed="rId2"/>
          <a:stretch>
            <a:fillRect/>
          </a:stretch>
        </p:blipFill>
        <p:spPr>
          <a:xfrm>
            <a:off x="35653" y="3886200"/>
            <a:ext cx="9144000" cy="1114680"/>
          </a:xfrm>
          <a:prstGeom prst="rect">
            <a:avLst/>
          </a:prstGeom>
        </p:spPr>
      </p:pic>
      <p:pic>
        <p:nvPicPr>
          <p:cNvPr id="7" name="Picture 6">
            <a:extLst>
              <a:ext uri="{FF2B5EF4-FFF2-40B4-BE49-F238E27FC236}">
                <a16:creationId xmlns:a16="http://schemas.microsoft.com/office/drawing/2014/main" id="{97527164-BE6C-4341-AE86-2938DCB44370}"/>
              </a:ext>
            </a:extLst>
          </p:cNvPr>
          <p:cNvPicPr>
            <a:picLocks noChangeAspect="1"/>
          </p:cNvPicPr>
          <p:nvPr/>
        </p:nvPicPr>
        <p:blipFill>
          <a:blip r:embed="rId3"/>
          <a:stretch>
            <a:fillRect/>
          </a:stretch>
        </p:blipFill>
        <p:spPr>
          <a:xfrm>
            <a:off x="18875" y="1752600"/>
            <a:ext cx="9144000" cy="805793"/>
          </a:xfrm>
          <a:prstGeom prst="rect">
            <a:avLst/>
          </a:prstGeom>
        </p:spPr>
      </p:pic>
    </p:spTree>
    <p:extLst>
      <p:ext uri="{BB962C8B-B14F-4D97-AF65-F5344CB8AC3E}">
        <p14:creationId xmlns:p14="http://schemas.microsoft.com/office/powerpoint/2010/main" val="38872396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E8C1589-E4E6-47BC-88CF-D1229F935CAE}"/>
              </a:ext>
            </a:extLst>
          </p:cNvPr>
          <p:cNvSpPr>
            <a:spLocks noGrp="1"/>
          </p:cNvSpPr>
          <p:nvPr>
            <p:ph type="ctrTitle"/>
          </p:nvPr>
        </p:nvSpPr>
        <p:spPr/>
        <p:txBody>
          <a:bodyPr/>
          <a:lstStyle/>
          <a:p>
            <a:pPr algn="ctr"/>
            <a:r>
              <a:rPr lang="en-US" dirty="0"/>
              <a:t>Additional Scenarios</a:t>
            </a:r>
          </a:p>
        </p:txBody>
      </p:sp>
    </p:spTree>
    <p:extLst>
      <p:ext uri="{BB962C8B-B14F-4D97-AF65-F5344CB8AC3E}">
        <p14:creationId xmlns:p14="http://schemas.microsoft.com/office/powerpoint/2010/main" val="5436740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B59B1A1-2471-41A8-8509-D9BCC497582B}"/>
              </a:ext>
            </a:extLst>
          </p:cNvPr>
          <p:cNvSpPr>
            <a:spLocks noGrp="1"/>
          </p:cNvSpPr>
          <p:nvPr>
            <p:ph idx="1"/>
          </p:nvPr>
        </p:nvSpPr>
        <p:spPr>
          <a:xfrm>
            <a:off x="228600" y="228600"/>
            <a:ext cx="8077200" cy="6248400"/>
          </a:xfrm>
        </p:spPr>
        <p:txBody>
          <a:bodyPr/>
          <a:lstStyle/>
          <a:p>
            <a:r>
              <a:rPr lang="en-US" dirty="0"/>
              <a:t>Entity A owns farmland and is composed of Mom, Dad, Son 1, Son 2, Daughter 1, and Daughter 2</a:t>
            </a:r>
          </a:p>
          <a:p>
            <a:pPr marL="114300" indent="0">
              <a:buNone/>
            </a:pPr>
            <a:endParaRPr lang="en-US" dirty="0"/>
          </a:p>
          <a:p>
            <a:r>
              <a:rPr lang="en-US" dirty="0"/>
              <a:t>Entity B is listed by the Farm Service Agency (FSA) as the operator of the property and is composed of the same members</a:t>
            </a:r>
          </a:p>
          <a:p>
            <a:pPr marL="114300" indent="0">
              <a:buNone/>
            </a:pPr>
            <a:endParaRPr lang="en-US" dirty="0"/>
          </a:p>
          <a:p>
            <a:r>
              <a:rPr lang="en-US" dirty="0"/>
              <a:t>Daughter 2 is no longer farming any of the property</a:t>
            </a:r>
          </a:p>
          <a:p>
            <a:pPr marL="114300" indent="0">
              <a:buNone/>
            </a:pPr>
            <a:endParaRPr lang="en-US" dirty="0"/>
          </a:p>
          <a:p>
            <a:r>
              <a:rPr lang="en-US" dirty="0"/>
              <a:t>Daughter 2’s husband assists with the operation of the farm and is actively farming the entity owned agricultural land</a:t>
            </a:r>
          </a:p>
          <a:p>
            <a:endParaRPr lang="en-US" dirty="0"/>
          </a:p>
          <a:p>
            <a:pPr marL="114300" indent="0">
              <a:buNone/>
            </a:pPr>
            <a:r>
              <a:rPr lang="en-US" b="1" dirty="0"/>
              <a:t>Question: </a:t>
            </a:r>
            <a:r>
              <a:rPr lang="en-US" dirty="0"/>
              <a:t>Is the daughter’s husband able to qualify property that he is farming for special agricultural homestead? </a:t>
            </a:r>
          </a:p>
        </p:txBody>
      </p:sp>
    </p:spTree>
    <p:extLst>
      <p:ext uri="{BB962C8B-B14F-4D97-AF65-F5344CB8AC3E}">
        <p14:creationId xmlns:p14="http://schemas.microsoft.com/office/powerpoint/2010/main" val="13199481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9E9F6C9-073D-4259-A2B8-2AD6E3B9A46A}"/>
              </a:ext>
            </a:extLst>
          </p:cNvPr>
          <p:cNvSpPr>
            <a:spLocks noGrp="1"/>
          </p:cNvSpPr>
          <p:nvPr>
            <p:ph idx="1"/>
          </p:nvPr>
        </p:nvSpPr>
        <p:spPr/>
        <p:txBody>
          <a:bodyPr/>
          <a:lstStyle/>
          <a:p>
            <a:pPr marL="114300" indent="0">
              <a:buNone/>
            </a:pPr>
            <a:r>
              <a:rPr lang="en-US" dirty="0"/>
              <a:t>Answer: </a:t>
            </a:r>
          </a:p>
          <a:p>
            <a:pPr marL="114300" indent="0">
              <a:buNone/>
            </a:pPr>
            <a:endParaRPr lang="en-US" dirty="0"/>
          </a:p>
          <a:p>
            <a:pPr marL="114300" indent="0">
              <a:buNone/>
            </a:pPr>
            <a:r>
              <a:rPr lang="en-US" dirty="0"/>
              <a:t>No. In order to establish special agricultural homestead for entity-owned property, a qualified person of the farming entity must be actively farming the land. In this situation, daughter 2’s husband is not a qualified person of either entity, and would not be able to establish special agricultural homestead. Therefore, the entity would only be allowed to establish up to four full special agricultural homesteads, one for each member who is actively farming, if all other requirements are met. Please note that because the owning and operating entities are different, daughter 2’s husband would need to be a member of both entities in order to establish special agricultural homestead. </a:t>
            </a:r>
          </a:p>
        </p:txBody>
      </p:sp>
    </p:spTree>
    <p:extLst>
      <p:ext uri="{BB962C8B-B14F-4D97-AF65-F5344CB8AC3E}">
        <p14:creationId xmlns:p14="http://schemas.microsoft.com/office/powerpoint/2010/main" val="1094820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B59B1A1-2471-41A8-8509-D9BCC497582B}"/>
              </a:ext>
            </a:extLst>
          </p:cNvPr>
          <p:cNvSpPr>
            <a:spLocks noGrp="1"/>
          </p:cNvSpPr>
          <p:nvPr>
            <p:ph idx="1"/>
          </p:nvPr>
        </p:nvSpPr>
        <p:spPr>
          <a:xfrm>
            <a:off x="0" y="304800"/>
            <a:ext cx="8382000" cy="5638800"/>
          </a:xfrm>
        </p:spPr>
        <p:txBody>
          <a:bodyPr>
            <a:normAutofit fontScale="92500"/>
          </a:bodyPr>
          <a:lstStyle/>
          <a:p>
            <a:r>
              <a:rPr lang="en-US" dirty="0"/>
              <a:t>A married couple jointly owned 22 parcels of land</a:t>
            </a:r>
          </a:p>
          <a:p>
            <a:r>
              <a:rPr lang="en-US" dirty="0"/>
              <a:t>The husband recently passed away</a:t>
            </a:r>
          </a:p>
          <a:p>
            <a:r>
              <a:rPr lang="en-US" dirty="0"/>
              <a:t>“Tract A” consists of 120 acres, including the home where the wife lives</a:t>
            </a:r>
          </a:p>
          <a:p>
            <a:r>
              <a:rPr lang="en-US" dirty="0"/>
              <a:t>Tract A has been split into three separate parcels with different ownership:</a:t>
            </a:r>
          </a:p>
          <a:p>
            <a:pPr lvl="1"/>
            <a:r>
              <a:rPr lang="en-US" dirty="0"/>
              <a:t>Parcel 1: 6 acres, the wife fully owns and occupies, is not used for intensively agricultural production</a:t>
            </a:r>
          </a:p>
          <a:p>
            <a:pPr lvl="1"/>
            <a:r>
              <a:rPr lang="en-US" dirty="0"/>
              <a:t>Parcel 2: 15 acres, owned 50% by the wife, 25% by son A, and 25% by son B</a:t>
            </a:r>
          </a:p>
          <a:p>
            <a:pPr lvl="1"/>
            <a:r>
              <a:rPr lang="en-US" dirty="0"/>
              <a:t>Parcel 3: 99 acres, owned 50% by the wife and 50% by Family Trust</a:t>
            </a:r>
          </a:p>
          <a:p>
            <a:r>
              <a:rPr lang="en-US" dirty="0"/>
              <a:t>All three parcels are contiguous to each other</a:t>
            </a:r>
          </a:p>
          <a:p>
            <a:r>
              <a:rPr lang="en-US" dirty="0"/>
              <a:t>The husband and wife are the sole grantors of the family trust</a:t>
            </a:r>
          </a:p>
          <a:p>
            <a:r>
              <a:rPr lang="en-US" dirty="0"/>
              <a:t>Son A owns and occupies his own agricultural homestead</a:t>
            </a:r>
          </a:p>
          <a:p>
            <a:r>
              <a:rPr lang="en-US" dirty="0"/>
              <a:t>Son B lives in town, he owns and farms agricultural land and is receiving a special agricultural homestead</a:t>
            </a:r>
          </a:p>
          <a:p>
            <a:r>
              <a:rPr lang="en-US" dirty="0"/>
              <a:t>Both sons live within four cities or townships of the parcels in question</a:t>
            </a:r>
          </a:p>
        </p:txBody>
      </p:sp>
    </p:spTree>
    <p:extLst>
      <p:ext uri="{BB962C8B-B14F-4D97-AF65-F5344CB8AC3E}">
        <p14:creationId xmlns:p14="http://schemas.microsoft.com/office/powerpoint/2010/main" val="377079082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B0B10F2-4A2C-4A66-B0BC-061091677757}"/>
              </a:ext>
            </a:extLst>
          </p:cNvPr>
          <p:cNvSpPr>
            <a:spLocks noGrp="1"/>
          </p:cNvSpPr>
          <p:nvPr>
            <p:ph idx="1"/>
          </p:nvPr>
        </p:nvSpPr>
        <p:spPr/>
        <p:txBody>
          <a:bodyPr/>
          <a:lstStyle/>
          <a:p>
            <a:endParaRPr lang="en-US" dirty="0"/>
          </a:p>
          <a:p>
            <a:pPr marL="114300" indent="0">
              <a:buNone/>
            </a:pPr>
            <a:r>
              <a:rPr lang="en-US" dirty="0"/>
              <a:t> </a:t>
            </a:r>
            <a:r>
              <a:rPr lang="en-US" b="1" dirty="0"/>
              <a:t>Question 1: </a:t>
            </a:r>
          </a:p>
          <a:p>
            <a:pPr marL="114300" indent="0">
              <a:buNone/>
            </a:pPr>
            <a:endParaRPr lang="en-US" b="1" dirty="0"/>
          </a:p>
          <a:p>
            <a:pPr marL="114300" indent="0">
              <a:buNone/>
            </a:pPr>
            <a:endParaRPr lang="en-US" b="1" dirty="0"/>
          </a:p>
          <a:p>
            <a:pPr marL="114300" indent="0">
              <a:buNone/>
            </a:pPr>
            <a:r>
              <a:rPr lang="en-US" dirty="0"/>
              <a:t>Does parcel 1 qualify for the agricultural classification? </a:t>
            </a:r>
          </a:p>
        </p:txBody>
      </p:sp>
    </p:spTree>
    <p:extLst>
      <p:ext uri="{BB962C8B-B14F-4D97-AF65-F5344CB8AC3E}">
        <p14:creationId xmlns:p14="http://schemas.microsoft.com/office/powerpoint/2010/main" val="143418779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E7CA70D-9137-4B30-BD5D-A47BE8EBE398}"/>
              </a:ext>
            </a:extLst>
          </p:cNvPr>
          <p:cNvSpPr/>
          <p:nvPr/>
        </p:nvSpPr>
        <p:spPr>
          <a:xfrm>
            <a:off x="22860" y="1143000"/>
            <a:ext cx="8001000" cy="3970318"/>
          </a:xfrm>
          <a:prstGeom prst="rect">
            <a:avLst/>
          </a:prstGeom>
        </p:spPr>
        <p:txBody>
          <a:bodyPr wrap="square">
            <a:spAutoFit/>
          </a:bodyPr>
          <a:lstStyle/>
          <a:p>
            <a:r>
              <a:rPr lang="en-US" dirty="0"/>
              <a:t>Answer: </a:t>
            </a:r>
          </a:p>
          <a:p>
            <a:endParaRPr lang="en-US" dirty="0"/>
          </a:p>
          <a:p>
            <a:r>
              <a:rPr lang="en-US" dirty="0"/>
              <a:t>No. Minnesota Statutes 273.13, subdivision 23(e) states that agricultural land must consist of “contiguous acreage of ten acres or more”, or acreage used for intensive or exclusive use. Contiguous acreage is further defined as “all of, or a contiguous portion of a tax parcel…or…a set of contiguous tax parcels…that are owned by the </a:t>
            </a:r>
            <a:r>
              <a:rPr lang="en-US" b="1" dirty="0"/>
              <a:t>same person</a:t>
            </a:r>
            <a:r>
              <a:rPr lang="en-US" dirty="0"/>
              <a:t>” (emphasis added). There are no exceptions within 273.13 that allow partial ownership or trust ownership to be considered the same as individual ownership. Since parcels 2 and 3 both have different ownership structures than parcel 1, they cannot be included when determining the acreage of parcel 1. </a:t>
            </a:r>
          </a:p>
          <a:p>
            <a:endParaRPr lang="en-US" dirty="0"/>
          </a:p>
          <a:p>
            <a:r>
              <a:rPr lang="en-US" dirty="0"/>
              <a:t>Therefore, parcel 1 would not meet the agricultural classification requirements and would not be able to receive an owner-occupied agricultural homestead. The parcel would be able to receive a residential homestead if all other conditions are met. </a:t>
            </a:r>
          </a:p>
        </p:txBody>
      </p:sp>
    </p:spTree>
    <p:extLst>
      <p:ext uri="{BB962C8B-B14F-4D97-AF65-F5344CB8AC3E}">
        <p14:creationId xmlns:p14="http://schemas.microsoft.com/office/powerpoint/2010/main" val="179289076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B0B10F2-4A2C-4A66-B0BC-061091677757}"/>
              </a:ext>
            </a:extLst>
          </p:cNvPr>
          <p:cNvSpPr>
            <a:spLocks noGrp="1"/>
          </p:cNvSpPr>
          <p:nvPr>
            <p:ph idx="1"/>
          </p:nvPr>
        </p:nvSpPr>
        <p:spPr/>
        <p:txBody>
          <a:bodyPr/>
          <a:lstStyle/>
          <a:p>
            <a:endParaRPr lang="en-US" dirty="0"/>
          </a:p>
          <a:p>
            <a:pPr marL="114300" indent="0">
              <a:buNone/>
            </a:pPr>
            <a:endParaRPr lang="en-US" dirty="0"/>
          </a:p>
          <a:p>
            <a:pPr marL="114300" indent="0">
              <a:buNone/>
            </a:pPr>
            <a:r>
              <a:rPr lang="en-US" b="1" dirty="0"/>
              <a:t>Question 2: </a:t>
            </a:r>
          </a:p>
          <a:p>
            <a:endParaRPr lang="en-US" b="1" dirty="0"/>
          </a:p>
          <a:p>
            <a:pPr marL="114300" indent="0">
              <a:buNone/>
            </a:pPr>
            <a:r>
              <a:rPr lang="en-US" dirty="0"/>
              <a:t>How should homestead be administered on parcels 2 and 3? </a:t>
            </a:r>
          </a:p>
        </p:txBody>
      </p:sp>
    </p:spTree>
    <p:extLst>
      <p:ext uri="{BB962C8B-B14F-4D97-AF65-F5344CB8AC3E}">
        <p14:creationId xmlns:p14="http://schemas.microsoft.com/office/powerpoint/2010/main" val="104950311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426BADD-4C2D-4FF5-A5D4-195CCB7B63CC}"/>
              </a:ext>
            </a:extLst>
          </p:cNvPr>
          <p:cNvSpPr>
            <a:spLocks noGrp="1"/>
          </p:cNvSpPr>
          <p:nvPr>
            <p:ph idx="1"/>
          </p:nvPr>
        </p:nvSpPr>
        <p:spPr>
          <a:xfrm>
            <a:off x="0" y="76200"/>
            <a:ext cx="8534400" cy="6248400"/>
          </a:xfrm>
        </p:spPr>
        <p:txBody>
          <a:bodyPr>
            <a:normAutofit fontScale="85000" lnSpcReduction="20000"/>
          </a:bodyPr>
          <a:lstStyle/>
          <a:p>
            <a:pPr marL="114300" indent="0">
              <a:buNone/>
            </a:pPr>
            <a:r>
              <a:rPr lang="en-US" dirty="0"/>
              <a:t>Since parcel 2 and 3 are unoccupied, special agricultural homestead will need to be established on each parcel. </a:t>
            </a:r>
          </a:p>
          <a:p>
            <a:pPr marL="114300" indent="0">
              <a:buNone/>
            </a:pPr>
            <a:endParaRPr lang="en-US" dirty="0"/>
          </a:p>
          <a:p>
            <a:pPr marL="114300" indent="0">
              <a:buNone/>
            </a:pPr>
            <a:r>
              <a:rPr lang="en-US" dirty="0"/>
              <a:t>Remember, homestead must be established before any linking may take place. </a:t>
            </a:r>
          </a:p>
          <a:p>
            <a:pPr marL="114300" indent="0">
              <a:buNone/>
            </a:pPr>
            <a:endParaRPr lang="en-US" dirty="0"/>
          </a:p>
          <a:p>
            <a:pPr marL="114300" indent="0">
              <a:buNone/>
            </a:pPr>
            <a:r>
              <a:rPr lang="en-US" dirty="0"/>
              <a:t>Parcel 3:  </a:t>
            </a:r>
          </a:p>
          <a:p>
            <a:pPr marL="114300" indent="0">
              <a:buNone/>
            </a:pPr>
            <a:endParaRPr lang="en-US" dirty="0"/>
          </a:p>
          <a:p>
            <a:r>
              <a:rPr lang="en-US" dirty="0"/>
              <a:t>50% owned by wife: if all requirements are met, it would qualify for 50% special agricultural homestead. </a:t>
            </a:r>
          </a:p>
          <a:p>
            <a:pPr marL="114300" indent="0">
              <a:buNone/>
            </a:pPr>
            <a:endParaRPr lang="en-US" dirty="0"/>
          </a:p>
          <a:p>
            <a:r>
              <a:rPr lang="en-US" dirty="0"/>
              <a:t>50% owned by Family Trust: if all requirements are met, it would qualify for 50% special agricultural homestead. </a:t>
            </a:r>
          </a:p>
          <a:p>
            <a:pPr marL="114300" indent="0">
              <a:buNone/>
            </a:pPr>
            <a:endParaRPr lang="en-US" dirty="0"/>
          </a:p>
          <a:p>
            <a:r>
              <a:rPr lang="en-US" dirty="0"/>
              <a:t>As long as all requirements are met, parcel 3 would receive a full special agricultural homestead going to the wife; she is the sole owner of her 50% share, and the grantor/surviving spouse of the grantor of Family Trust </a:t>
            </a:r>
          </a:p>
          <a:p>
            <a:pPr marL="114300" indent="0">
              <a:buNone/>
            </a:pPr>
            <a:endParaRPr lang="en-US" dirty="0"/>
          </a:p>
          <a:p>
            <a:pPr marL="114300" indent="0">
              <a:buNone/>
            </a:pPr>
            <a:r>
              <a:rPr lang="en-US" dirty="0"/>
              <a:t>Since the wife is receiving a special agricultural homestead on parcel 3, she would be able to link to any other agricultural parcels that she and/or the trust owns, assuming that all linking requirements are met. Minnesota Statute 273.124, subdivision 21(f) allows the grantor of a trust to link homestead with their individually owned land and vice-versa.</a:t>
            </a:r>
          </a:p>
        </p:txBody>
      </p:sp>
    </p:spTree>
    <p:extLst>
      <p:ext uri="{BB962C8B-B14F-4D97-AF65-F5344CB8AC3E}">
        <p14:creationId xmlns:p14="http://schemas.microsoft.com/office/powerpoint/2010/main" val="323308309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137AF41-183A-44BE-8AFB-1F3DF502C7F5}"/>
              </a:ext>
            </a:extLst>
          </p:cNvPr>
          <p:cNvSpPr>
            <a:spLocks noGrp="1"/>
          </p:cNvSpPr>
          <p:nvPr>
            <p:ph idx="1"/>
          </p:nvPr>
        </p:nvSpPr>
        <p:spPr>
          <a:xfrm>
            <a:off x="76200" y="76200"/>
            <a:ext cx="8229600" cy="6400800"/>
          </a:xfrm>
        </p:spPr>
        <p:txBody>
          <a:bodyPr>
            <a:normAutofit fontScale="85000" lnSpcReduction="20000"/>
          </a:bodyPr>
          <a:lstStyle/>
          <a:p>
            <a:pPr marL="114300" indent="0">
              <a:buNone/>
            </a:pPr>
            <a:r>
              <a:rPr lang="en-US" dirty="0"/>
              <a:t>Parcel 2: </a:t>
            </a:r>
          </a:p>
          <a:p>
            <a:r>
              <a:rPr lang="en-US" dirty="0"/>
              <a:t>No one can currently establish occupied agricultural homestead on parcel 2 because the parcel is not occupied. </a:t>
            </a:r>
          </a:p>
          <a:p>
            <a:pPr marL="114300" indent="0">
              <a:buNone/>
            </a:pPr>
            <a:endParaRPr lang="en-US" dirty="0"/>
          </a:p>
          <a:p>
            <a:r>
              <a:rPr lang="en-US" dirty="0"/>
              <a:t>No one can establish special agricultural homestead on parcel 2 because each owner is already receiving an agricultural homestead and the parcel contains fewer than 40 acres. </a:t>
            </a:r>
          </a:p>
          <a:p>
            <a:pPr marL="114300" indent="0">
              <a:buNone/>
            </a:pPr>
            <a:endParaRPr lang="en-US" dirty="0"/>
          </a:p>
          <a:p>
            <a:r>
              <a:rPr lang="en-US" dirty="0"/>
              <a:t>Son A could link to his 25% ownership of parcel 2 from his agricultural base parcel that he occupies, assuming all linking requirements are met.</a:t>
            </a:r>
          </a:p>
          <a:p>
            <a:pPr marL="114300" indent="0">
              <a:buNone/>
            </a:pPr>
            <a:r>
              <a:rPr lang="en-US" dirty="0"/>
              <a:t> </a:t>
            </a:r>
          </a:p>
          <a:p>
            <a:r>
              <a:rPr lang="en-US" dirty="0"/>
              <a:t>Son B would not be able to link from his established main parcel to parcel 2 due to the unoccupied linking requirement that the noncontiguous parcel is at least 40 acres. </a:t>
            </a:r>
          </a:p>
          <a:p>
            <a:pPr marL="114300" indent="0">
              <a:buNone/>
            </a:pPr>
            <a:endParaRPr lang="en-US" dirty="0"/>
          </a:p>
          <a:p>
            <a:r>
              <a:rPr lang="en-US" dirty="0"/>
              <a:t>According to the information provided, it appears parcel 2 would qualify for a 75% special agricultural homestead, with the other 25% classified as agricultural non-homestead. </a:t>
            </a:r>
          </a:p>
          <a:p>
            <a:pPr marL="114300" indent="0">
              <a:buNone/>
            </a:pPr>
            <a:endParaRPr lang="en-US" dirty="0"/>
          </a:p>
          <a:p>
            <a:pPr marL="114300" indent="0">
              <a:buNone/>
            </a:pPr>
            <a:r>
              <a:rPr lang="en-US" dirty="0"/>
              <a:t>Neither son would be able to link to any Family Trust-owned land regardless of its homestead status. When establishing or linking agricultural homestead for property owned by trusts, the grantor of the trust and the spouse of the grantor are considered the owners. The beneficiaries of the trust are not considered to have ownership interest. </a:t>
            </a:r>
          </a:p>
        </p:txBody>
      </p:sp>
    </p:spTree>
    <p:extLst>
      <p:ext uri="{BB962C8B-B14F-4D97-AF65-F5344CB8AC3E}">
        <p14:creationId xmlns:p14="http://schemas.microsoft.com/office/powerpoint/2010/main" val="924349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56FD04-1392-438A-9DBD-F2F6C8C5A15C}"/>
              </a:ext>
            </a:extLst>
          </p:cNvPr>
          <p:cNvSpPr>
            <a:spLocks noGrp="1"/>
          </p:cNvSpPr>
          <p:nvPr>
            <p:ph idx="1"/>
          </p:nvPr>
        </p:nvSpPr>
        <p:spPr>
          <a:xfrm>
            <a:off x="8792" y="838200"/>
            <a:ext cx="8382000" cy="4953000"/>
          </a:xfrm>
        </p:spPr>
        <p:txBody>
          <a:bodyPr>
            <a:normAutofit/>
          </a:bodyPr>
          <a:lstStyle/>
          <a:p>
            <a:pPr marL="114300" indent="0">
              <a:buNone/>
            </a:pPr>
            <a:r>
              <a:rPr lang="en-US" sz="2800" b="1" dirty="0"/>
              <a:t>Entity Owned</a:t>
            </a:r>
          </a:p>
          <a:p>
            <a:pPr marL="114300" indent="0">
              <a:buNone/>
            </a:pPr>
            <a:endParaRPr lang="en-US" sz="1100" b="1" dirty="0"/>
          </a:p>
          <a:p>
            <a:pPr>
              <a:spcAft>
                <a:spcPts val="600"/>
              </a:spcAft>
            </a:pPr>
            <a:r>
              <a:rPr lang="en-US" sz="2400" dirty="0"/>
              <a:t>Qualified person of the entity is the applicant </a:t>
            </a:r>
          </a:p>
          <a:p>
            <a:pPr>
              <a:spcAft>
                <a:spcPts val="600"/>
              </a:spcAft>
            </a:pPr>
            <a:r>
              <a:rPr lang="en-US" sz="2400" dirty="0"/>
              <a:t>Percentage of ownership interest does not matter</a:t>
            </a:r>
          </a:p>
          <a:p>
            <a:pPr>
              <a:spcAft>
                <a:spcPts val="600"/>
              </a:spcAft>
            </a:pPr>
            <a:r>
              <a:rPr lang="en-US" sz="2400" dirty="0"/>
              <a:t>Family farm entities must have 12 or fewer members</a:t>
            </a:r>
          </a:p>
          <a:p>
            <a:pPr>
              <a:spcAft>
                <a:spcPts val="600"/>
              </a:spcAft>
            </a:pPr>
            <a:r>
              <a:rPr lang="en-US" sz="2400" dirty="0"/>
              <a:t>Spouses are not automatically a separate member</a:t>
            </a:r>
          </a:p>
          <a:p>
            <a:pPr>
              <a:spcAft>
                <a:spcPts val="600"/>
              </a:spcAft>
            </a:pPr>
            <a:r>
              <a:rPr lang="en-US" sz="2400" dirty="0"/>
              <a:t>Entities do not have relatives </a:t>
            </a:r>
          </a:p>
          <a:p>
            <a:pPr>
              <a:spcAft>
                <a:spcPts val="600"/>
              </a:spcAft>
            </a:pPr>
            <a:r>
              <a:rPr lang="en-US" sz="2400" dirty="0"/>
              <a:t>Qualified person of the owning entity must be actively farming</a:t>
            </a:r>
          </a:p>
          <a:p>
            <a:pPr lvl="1">
              <a:spcAft>
                <a:spcPts val="600"/>
              </a:spcAft>
            </a:pPr>
            <a:r>
              <a:rPr lang="en-US" sz="2200" dirty="0"/>
              <a:t>Up to 12 active farmers can establish separate ag homesteads for the entity </a:t>
            </a:r>
          </a:p>
        </p:txBody>
      </p:sp>
      <p:sp>
        <p:nvSpPr>
          <p:cNvPr id="2" name="TextBox 1">
            <a:extLst>
              <a:ext uri="{FF2B5EF4-FFF2-40B4-BE49-F238E27FC236}">
                <a16:creationId xmlns:a16="http://schemas.microsoft.com/office/drawing/2014/main" id="{84C1D832-A150-43E1-B9BC-33716C5BEE2A}"/>
              </a:ext>
            </a:extLst>
          </p:cNvPr>
          <p:cNvSpPr txBox="1"/>
          <p:nvPr/>
        </p:nvSpPr>
        <p:spPr>
          <a:xfrm>
            <a:off x="2931" y="8792"/>
            <a:ext cx="5876192" cy="584775"/>
          </a:xfrm>
          <a:prstGeom prst="rect">
            <a:avLst/>
          </a:prstGeom>
          <a:noFill/>
        </p:spPr>
        <p:txBody>
          <a:bodyPr wrap="square" rtlCol="0">
            <a:spAutoFit/>
          </a:bodyPr>
          <a:lstStyle/>
          <a:p>
            <a:r>
              <a:rPr lang="en-US" sz="3200" b="1" dirty="0"/>
              <a:t>Special Agricultural Homestead </a:t>
            </a:r>
          </a:p>
        </p:txBody>
      </p:sp>
    </p:spTree>
    <p:extLst>
      <p:ext uri="{BB962C8B-B14F-4D97-AF65-F5344CB8AC3E}">
        <p14:creationId xmlns:p14="http://schemas.microsoft.com/office/powerpoint/2010/main" val="2850314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56FD04-1392-438A-9DBD-F2F6C8C5A15C}"/>
              </a:ext>
            </a:extLst>
          </p:cNvPr>
          <p:cNvSpPr>
            <a:spLocks noGrp="1"/>
          </p:cNvSpPr>
          <p:nvPr>
            <p:ph idx="1"/>
          </p:nvPr>
        </p:nvSpPr>
        <p:spPr>
          <a:xfrm>
            <a:off x="8792" y="838200"/>
            <a:ext cx="8382000" cy="4953000"/>
          </a:xfrm>
        </p:spPr>
        <p:txBody>
          <a:bodyPr>
            <a:normAutofit/>
          </a:bodyPr>
          <a:lstStyle/>
          <a:p>
            <a:pPr marL="114300" indent="0">
              <a:buNone/>
            </a:pPr>
            <a:r>
              <a:rPr lang="en-US" sz="2800" b="1" dirty="0"/>
              <a:t>Entity Owned – 12 Full Homesteads</a:t>
            </a:r>
          </a:p>
          <a:p>
            <a:pPr marL="114300" indent="0">
              <a:buNone/>
            </a:pPr>
            <a:endParaRPr lang="en-US" sz="1100" b="1" dirty="0"/>
          </a:p>
          <a:p>
            <a:pPr>
              <a:spcAft>
                <a:spcPts val="600"/>
              </a:spcAft>
            </a:pPr>
            <a:r>
              <a:rPr lang="en-US" sz="2400" dirty="0"/>
              <a:t>Each active farmer must apply and meet the requirements</a:t>
            </a:r>
          </a:p>
          <a:p>
            <a:pPr>
              <a:spcAft>
                <a:spcPts val="600"/>
              </a:spcAft>
            </a:pPr>
            <a:r>
              <a:rPr lang="en-US" sz="2400" dirty="0"/>
              <a:t>No fractional homestead </a:t>
            </a:r>
          </a:p>
          <a:p>
            <a:pPr>
              <a:spcAft>
                <a:spcPts val="600"/>
              </a:spcAft>
            </a:pPr>
            <a:r>
              <a:rPr lang="en-US" sz="2400" dirty="0"/>
              <a:t>Example: Entity A owns, 6 members and all 6 are active farmers. </a:t>
            </a:r>
            <a:endParaRPr lang="en-US" dirty="0"/>
          </a:p>
          <a:p>
            <a:pPr>
              <a:spcAft>
                <a:spcPts val="600"/>
              </a:spcAft>
            </a:pPr>
            <a:r>
              <a:rPr lang="en-US" sz="2400" dirty="0"/>
              <a:t>Each member submits an application and meets the requirements.</a:t>
            </a:r>
          </a:p>
          <a:p>
            <a:pPr>
              <a:spcAft>
                <a:spcPts val="600"/>
              </a:spcAft>
            </a:pPr>
            <a:r>
              <a:rPr lang="en-US" sz="2400" dirty="0"/>
              <a:t>Each member qualifies for a full ag tier at .5% class rate</a:t>
            </a:r>
          </a:p>
        </p:txBody>
      </p:sp>
      <p:sp>
        <p:nvSpPr>
          <p:cNvPr id="2" name="TextBox 1">
            <a:extLst>
              <a:ext uri="{FF2B5EF4-FFF2-40B4-BE49-F238E27FC236}">
                <a16:creationId xmlns:a16="http://schemas.microsoft.com/office/drawing/2014/main" id="{84C1D832-A150-43E1-B9BC-33716C5BEE2A}"/>
              </a:ext>
            </a:extLst>
          </p:cNvPr>
          <p:cNvSpPr txBox="1"/>
          <p:nvPr/>
        </p:nvSpPr>
        <p:spPr>
          <a:xfrm>
            <a:off x="2931" y="8792"/>
            <a:ext cx="5876192" cy="584775"/>
          </a:xfrm>
          <a:prstGeom prst="rect">
            <a:avLst/>
          </a:prstGeom>
          <a:noFill/>
        </p:spPr>
        <p:txBody>
          <a:bodyPr wrap="square" rtlCol="0">
            <a:spAutoFit/>
          </a:bodyPr>
          <a:lstStyle/>
          <a:p>
            <a:r>
              <a:rPr lang="en-US" sz="3200" b="1" dirty="0"/>
              <a:t>Special Agricultural Homestead </a:t>
            </a:r>
          </a:p>
        </p:txBody>
      </p:sp>
    </p:spTree>
    <p:extLst>
      <p:ext uri="{BB962C8B-B14F-4D97-AF65-F5344CB8AC3E}">
        <p14:creationId xmlns:p14="http://schemas.microsoft.com/office/powerpoint/2010/main" val="958873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56FD04-1392-438A-9DBD-F2F6C8C5A15C}"/>
              </a:ext>
            </a:extLst>
          </p:cNvPr>
          <p:cNvSpPr>
            <a:spLocks noGrp="1"/>
          </p:cNvSpPr>
          <p:nvPr>
            <p:ph idx="1"/>
          </p:nvPr>
        </p:nvSpPr>
        <p:spPr>
          <a:xfrm>
            <a:off x="8792" y="838200"/>
            <a:ext cx="8382000" cy="4953000"/>
          </a:xfrm>
        </p:spPr>
        <p:txBody>
          <a:bodyPr>
            <a:normAutofit/>
          </a:bodyPr>
          <a:lstStyle/>
          <a:p>
            <a:pPr marL="114300" indent="0">
              <a:buNone/>
            </a:pPr>
            <a:r>
              <a:rPr lang="en-US" sz="2800" b="1" dirty="0"/>
              <a:t>Entity Owned</a:t>
            </a:r>
          </a:p>
          <a:p>
            <a:pPr marL="114300" indent="0">
              <a:buNone/>
            </a:pPr>
            <a:endParaRPr lang="en-US" sz="1100" b="1" dirty="0"/>
          </a:p>
          <a:p>
            <a:pPr>
              <a:spcAft>
                <a:spcPts val="600"/>
              </a:spcAft>
            </a:pPr>
            <a:r>
              <a:rPr lang="en-US" sz="2400" dirty="0"/>
              <a:t>2019 law change</a:t>
            </a:r>
          </a:p>
          <a:p>
            <a:pPr>
              <a:spcAft>
                <a:spcPts val="600"/>
              </a:spcAft>
            </a:pPr>
            <a:r>
              <a:rPr lang="en-US" sz="2400" dirty="0"/>
              <a:t>Property can be owned by one entity and operated by another entity</a:t>
            </a:r>
          </a:p>
          <a:p>
            <a:pPr>
              <a:spcAft>
                <a:spcPts val="600"/>
              </a:spcAft>
            </a:pPr>
            <a:r>
              <a:rPr lang="en-US" sz="2400" dirty="0"/>
              <a:t>Requirements</a:t>
            </a:r>
          </a:p>
          <a:p>
            <a:pPr lvl="1">
              <a:spcAft>
                <a:spcPts val="600"/>
              </a:spcAft>
            </a:pPr>
            <a:r>
              <a:rPr lang="en-US" sz="2200" dirty="0"/>
              <a:t>Active farmer is a member of both entities</a:t>
            </a:r>
          </a:p>
          <a:p>
            <a:pPr lvl="1">
              <a:spcAft>
                <a:spcPts val="600"/>
              </a:spcAft>
            </a:pPr>
            <a:r>
              <a:rPr lang="en-US" sz="2200" dirty="0"/>
              <a:t>Both entities must be family farms and registered with MDA</a:t>
            </a:r>
          </a:p>
        </p:txBody>
      </p:sp>
      <p:sp>
        <p:nvSpPr>
          <p:cNvPr id="2" name="TextBox 1">
            <a:extLst>
              <a:ext uri="{FF2B5EF4-FFF2-40B4-BE49-F238E27FC236}">
                <a16:creationId xmlns:a16="http://schemas.microsoft.com/office/drawing/2014/main" id="{84C1D832-A150-43E1-B9BC-33716C5BEE2A}"/>
              </a:ext>
            </a:extLst>
          </p:cNvPr>
          <p:cNvSpPr txBox="1"/>
          <p:nvPr/>
        </p:nvSpPr>
        <p:spPr>
          <a:xfrm>
            <a:off x="2931" y="8792"/>
            <a:ext cx="5876192" cy="584775"/>
          </a:xfrm>
          <a:prstGeom prst="rect">
            <a:avLst/>
          </a:prstGeom>
          <a:noFill/>
        </p:spPr>
        <p:txBody>
          <a:bodyPr wrap="square" rtlCol="0">
            <a:spAutoFit/>
          </a:bodyPr>
          <a:lstStyle/>
          <a:p>
            <a:r>
              <a:rPr lang="en-US" sz="3200" b="1" dirty="0"/>
              <a:t>Special Agricultural Homestead </a:t>
            </a:r>
          </a:p>
        </p:txBody>
      </p:sp>
    </p:spTree>
    <p:extLst>
      <p:ext uri="{BB962C8B-B14F-4D97-AF65-F5344CB8AC3E}">
        <p14:creationId xmlns:p14="http://schemas.microsoft.com/office/powerpoint/2010/main" val="21754167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56FD04-1392-438A-9DBD-F2F6C8C5A15C}"/>
              </a:ext>
            </a:extLst>
          </p:cNvPr>
          <p:cNvSpPr>
            <a:spLocks noGrp="1"/>
          </p:cNvSpPr>
          <p:nvPr>
            <p:ph idx="1"/>
          </p:nvPr>
        </p:nvSpPr>
        <p:spPr>
          <a:xfrm>
            <a:off x="8792" y="838200"/>
            <a:ext cx="8382000" cy="4953000"/>
          </a:xfrm>
        </p:spPr>
        <p:txBody>
          <a:bodyPr>
            <a:normAutofit/>
          </a:bodyPr>
          <a:lstStyle/>
          <a:p>
            <a:pPr marL="114300" indent="0">
              <a:buNone/>
            </a:pPr>
            <a:r>
              <a:rPr lang="en-US" sz="2800" b="1" dirty="0"/>
              <a:t>Scenario </a:t>
            </a:r>
          </a:p>
          <a:p>
            <a:r>
              <a:rPr lang="en-US" sz="2400" dirty="0"/>
              <a:t>Entity A owns five 80-acre agricultural parcels</a:t>
            </a:r>
          </a:p>
          <a:p>
            <a:r>
              <a:rPr lang="en-US" sz="2400" dirty="0"/>
              <a:t>Entity B operates the parcels</a:t>
            </a:r>
          </a:p>
          <a:p>
            <a:r>
              <a:rPr lang="en-US" sz="2400" dirty="0"/>
              <a:t>Members of Entity A are Dad, Son, Daughter</a:t>
            </a:r>
          </a:p>
          <a:p>
            <a:r>
              <a:rPr lang="en-US" sz="2400" dirty="0"/>
              <a:t>Members of Entity B are Son and Cousin</a:t>
            </a:r>
          </a:p>
          <a:p>
            <a:r>
              <a:rPr lang="en-US" sz="2400" dirty="0"/>
              <a:t>Son is listed as the active farmer for Entity B</a:t>
            </a:r>
          </a:p>
          <a:p>
            <a:r>
              <a:rPr lang="en-US" sz="2400" dirty="0"/>
              <a:t>Son lives near all 5 parcels</a:t>
            </a:r>
          </a:p>
          <a:p>
            <a:r>
              <a:rPr lang="en-US" sz="2400" dirty="0"/>
              <a:t>Son does not claim another ag homestead </a:t>
            </a:r>
          </a:p>
          <a:p>
            <a:r>
              <a:rPr lang="en-US" sz="2400" dirty="0"/>
              <a:t>Son has submitted a homestead application for all five parcels</a:t>
            </a:r>
            <a:r>
              <a:rPr lang="en-US" sz="2000" dirty="0"/>
              <a:t> </a:t>
            </a:r>
          </a:p>
          <a:p>
            <a:pPr marL="114300" indent="0">
              <a:buNone/>
            </a:pPr>
            <a:endParaRPr lang="en-US" sz="2400" b="1" dirty="0"/>
          </a:p>
          <a:p>
            <a:pPr marL="114300" indent="0">
              <a:buNone/>
            </a:pPr>
            <a:endParaRPr lang="en-US" sz="1100" b="1" dirty="0"/>
          </a:p>
        </p:txBody>
      </p:sp>
      <p:sp>
        <p:nvSpPr>
          <p:cNvPr id="2" name="TextBox 1">
            <a:extLst>
              <a:ext uri="{FF2B5EF4-FFF2-40B4-BE49-F238E27FC236}">
                <a16:creationId xmlns:a16="http://schemas.microsoft.com/office/drawing/2014/main" id="{84C1D832-A150-43E1-B9BC-33716C5BEE2A}"/>
              </a:ext>
            </a:extLst>
          </p:cNvPr>
          <p:cNvSpPr txBox="1"/>
          <p:nvPr/>
        </p:nvSpPr>
        <p:spPr>
          <a:xfrm>
            <a:off x="2931" y="8792"/>
            <a:ext cx="5876192" cy="584775"/>
          </a:xfrm>
          <a:prstGeom prst="rect">
            <a:avLst/>
          </a:prstGeom>
          <a:noFill/>
        </p:spPr>
        <p:txBody>
          <a:bodyPr wrap="square" rtlCol="0">
            <a:spAutoFit/>
          </a:bodyPr>
          <a:lstStyle/>
          <a:p>
            <a:r>
              <a:rPr lang="en-US" sz="3200" b="1" dirty="0"/>
              <a:t>Special Agricultural Homestead </a:t>
            </a:r>
          </a:p>
        </p:txBody>
      </p:sp>
    </p:spTree>
    <p:extLst>
      <p:ext uri="{BB962C8B-B14F-4D97-AF65-F5344CB8AC3E}">
        <p14:creationId xmlns:p14="http://schemas.microsoft.com/office/powerpoint/2010/main" val="2657748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4C1D832-A150-43E1-B9BC-33716C5BEE2A}"/>
              </a:ext>
            </a:extLst>
          </p:cNvPr>
          <p:cNvSpPr txBox="1"/>
          <p:nvPr/>
        </p:nvSpPr>
        <p:spPr>
          <a:xfrm>
            <a:off x="2931" y="8792"/>
            <a:ext cx="5876192" cy="584775"/>
          </a:xfrm>
          <a:prstGeom prst="rect">
            <a:avLst/>
          </a:prstGeom>
          <a:noFill/>
        </p:spPr>
        <p:txBody>
          <a:bodyPr wrap="square" rtlCol="0">
            <a:spAutoFit/>
          </a:bodyPr>
          <a:lstStyle/>
          <a:p>
            <a:r>
              <a:rPr lang="en-US" sz="3200" b="1" dirty="0"/>
              <a:t>Special Agricultural Homestead </a:t>
            </a:r>
          </a:p>
        </p:txBody>
      </p:sp>
      <p:pic>
        <p:nvPicPr>
          <p:cNvPr id="6" name="Picture 5">
            <a:extLst>
              <a:ext uri="{FF2B5EF4-FFF2-40B4-BE49-F238E27FC236}">
                <a16:creationId xmlns:a16="http://schemas.microsoft.com/office/drawing/2014/main" id="{D0933589-57B8-4C35-9674-B9241EB574A8}"/>
              </a:ext>
            </a:extLst>
          </p:cNvPr>
          <p:cNvPicPr>
            <a:picLocks noChangeAspect="1"/>
          </p:cNvPicPr>
          <p:nvPr/>
        </p:nvPicPr>
        <p:blipFill>
          <a:blip r:embed="rId3"/>
          <a:stretch>
            <a:fillRect/>
          </a:stretch>
        </p:blipFill>
        <p:spPr>
          <a:xfrm>
            <a:off x="304800" y="593567"/>
            <a:ext cx="8085993" cy="5737895"/>
          </a:xfrm>
          <a:prstGeom prst="rect">
            <a:avLst/>
          </a:prstGeom>
        </p:spPr>
      </p:pic>
      <p:sp>
        <p:nvSpPr>
          <p:cNvPr id="5" name="Arrow: Down 4">
            <a:extLst>
              <a:ext uri="{FF2B5EF4-FFF2-40B4-BE49-F238E27FC236}">
                <a16:creationId xmlns:a16="http://schemas.microsoft.com/office/drawing/2014/main" id="{50A369F5-C017-4A80-BC6C-EDB6708C9BF8}"/>
              </a:ext>
            </a:extLst>
          </p:cNvPr>
          <p:cNvSpPr/>
          <p:nvPr/>
        </p:nvSpPr>
        <p:spPr>
          <a:xfrm>
            <a:off x="7086600" y="291019"/>
            <a:ext cx="457200" cy="1143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544819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5CB2D868BC1104688411AEC45087DD6" ma:contentTypeVersion="0" ma:contentTypeDescription="Create a new document." ma:contentTypeScope="" ma:versionID="25095bef5bf12a6c389b4ccb53522623">
  <xsd:schema xmlns:xsd="http://www.w3.org/2001/XMLSchema" xmlns:xs="http://www.w3.org/2001/XMLSchema" xmlns:p="http://schemas.microsoft.com/office/2006/metadata/properties" targetNamespace="http://schemas.microsoft.com/office/2006/metadata/properties" ma:root="true" ma:fieldsID="479a3d61c0333de7709766ae72c7e67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0FEA539-268C-414C-91E1-366D3FCED660}">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E2B25A4F-6068-498C-A059-981F2C84DE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5277C74F-37A3-4C32-BE5A-DDD8E086CD6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Adjacency</Template>
  <TotalTime>3299</TotalTime>
  <Words>3228</Words>
  <Application>Microsoft Office PowerPoint</Application>
  <PresentationFormat>On-screen Show (4:3)</PresentationFormat>
  <Paragraphs>412</Paragraphs>
  <Slides>49</Slides>
  <Notes>29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49</vt:i4>
      </vt:variant>
    </vt:vector>
  </HeadingPairs>
  <TitlesOfParts>
    <vt:vector size="54" baseType="lpstr">
      <vt:lpstr>Arial</vt:lpstr>
      <vt:lpstr>Calibri</vt:lpstr>
      <vt:lpstr>Cambria</vt:lpstr>
      <vt:lpstr>Wingdings</vt:lpstr>
      <vt:lpstr>Adjacency</vt:lpstr>
      <vt:lpstr>Special Agricultural Homestead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Additional Scenarios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Minnesota Department of Revenue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jglancey</dc:creator>
  <cp:lastModifiedBy>Sue Schulz</cp:lastModifiedBy>
  <cp:revision>164</cp:revision>
  <dcterms:created xsi:type="dcterms:W3CDTF">2012-10-24T19:38:42Z</dcterms:created>
  <dcterms:modified xsi:type="dcterms:W3CDTF">2022-05-19T16:42:17Z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0x010100A5CB2D868BC1104688411AEC45087DD6</vt:lpwstr>
  </property>
  <property fmtid="{D5CDD505-2E9C-101B-9397-08002B2CF9AE}" pid="3" name="xd_Signature">
    <vt:bool>false</vt:bool>
  </property>
  <property fmtid="{D5CDD505-2E9C-101B-9397-08002B2CF9AE}" pid="4" name="xd_ProgID">
    <vt:lpwstr/>
  </property>
  <property fmtid="{D5CDD505-2E9C-101B-9397-08002B2CF9AE}" pid="5" name="TemplateUrl">
    <vt:lpwstr/>
  </property>
</Properties>
</file>