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0" r:id="rId1"/>
  </p:sldMasterIdLst>
  <p:notesMasterIdLst>
    <p:notesMasterId r:id="rId93"/>
  </p:notesMasterIdLst>
  <p:handoutMasterIdLst>
    <p:handoutMasterId r:id="rId94"/>
  </p:handoutMasterIdLst>
  <p:sldIdLst>
    <p:sldId id="265" r:id="rId2"/>
    <p:sldId id="268" r:id="rId3"/>
    <p:sldId id="276" r:id="rId4"/>
    <p:sldId id="279" r:id="rId5"/>
    <p:sldId id="1407" r:id="rId6"/>
    <p:sldId id="1199" r:id="rId7"/>
    <p:sldId id="1202" r:id="rId8"/>
    <p:sldId id="1203" r:id="rId9"/>
    <p:sldId id="1280" r:id="rId10"/>
    <p:sldId id="1356" r:id="rId11"/>
    <p:sldId id="1359" r:id="rId12"/>
    <p:sldId id="1358" r:id="rId13"/>
    <p:sldId id="1406" r:id="rId14"/>
    <p:sldId id="1281" r:id="rId15"/>
    <p:sldId id="431" r:id="rId16"/>
    <p:sldId id="299" r:id="rId17"/>
    <p:sldId id="432" r:id="rId18"/>
    <p:sldId id="433" r:id="rId19"/>
    <p:sldId id="1408" r:id="rId20"/>
    <p:sldId id="1409" r:id="rId21"/>
    <p:sldId id="453" r:id="rId22"/>
    <p:sldId id="1412" r:id="rId23"/>
    <p:sldId id="1413" r:id="rId24"/>
    <p:sldId id="1411" r:id="rId25"/>
    <p:sldId id="447" r:id="rId26"/>
    <p:sldId id="448" r:id="rId27"/>
    <p:sldId id="449" r:id="rId28"/>
    <p:sldId id="450" r:id="rId29"/>
    <p:sldId id="451" r:id="rId30"/>
    <p:sldId id="452" r:id="rId31"/>
    <p:sldId id="1391" r:id="rId32"/>
    <p:sldId id="1392" r:id="rId33"/>
    <p:sldId id="1393" r:id="rId34"/>
    <p:sldId id="1366" r:id="rId35"/>
    <p:sldId id="1435" r:id="rId36"/>
    <p:sldId id="1436" r:id="rId37"/>
    <p:sldId id="1434" r:id="rId38"/>
    <p:sldId id="1432" r:id="rId39"/>
    <p:sldId id="1433" r:id="rId40"/>
    <p:sldId id="1083" r:id="rId41"/>
    <p:sldId id="1094" r:id="rId42"/>
    <p:sldId id="458" r:id="rId43"/>
    <p:sldId id="459" r:id="rId44"/>
    <p:sldId id="487" r:id="rId45"/>
    <p:sldId id="488" r:id="rId46"/>
    <p:sldId id="489" r:id="rId47"/>
    <p:sldId id="490" r:id="rId48"/>
    <p:sldId id="1400" r:id="rId49"/>
    <p:sldId id="1401" r:id="rId50"/>
    <p:sldId id="494" r:id="rId51"/>
    <p:sldId id="1375" r:id="rId52"/>
    <p:sldId id="1376" r:id="rId53"/>
    <p:sldId id="1377" r:id="rId54"/>
    <p:sldId id="1378" r:id="rId55"/>
    <p:sldId id="1379" r:id="rId56"/>
    <p:sldId id="507" r:id="rId57"/>
    <p:sldId id="508" r:id="rId58"/>
    <p:sldId id="522" r:id="rId59"/>
    <p:sldId id="526" r:id="rId60"/>
    <p:sldId id="528" r:id="rId61"/>
    <p:sldId id="529" r:id="rId62"/>
    <p:sldId id="530" r:id="rId63"/>
    <p:sldId id="1431" r:id="rId64"/>
    <p:sldId id="527" r:id="rId65"/>
    <p:sldId id="531" r:id="rId66"/>
    <p:sldId id="532" r:id="rId67"/>
    <p:sldId id="533" r:id="rId68"/>
    <p:sldId id="534" r:id="rId69"/>
    <p:sldId id="536" r:id="rId70"/>
    <p:sldId id="523" r:id="rId71"/>
    <p:sldId id="524" r:id="rId72"/>
    <p:sldId id="525" r:id="rId73"/>
    <p:sldId id="535" r:id="rId74"/>
    <p:sldId id="548" r:id="rId75"/>
    <p:sldId id="1427" r:id="rId76"/>
    <p:sldId id="1429" r:id="rId77"/>
    <p:sldId id="1428" r:id="rId78"/>
    <p:sldId id="1415" r:id="rId79"/>
    <p:sldId id="1421" r:id="rId80"/>
    <p:sldId id="1422" r:id="rId81"/>
    <p:sldId id="1414" r:id="rId82"/>
    <p:sldId id="1430" r:id="rId83"/>
    <p:sldId id="1417" r:id="rId84"/>
    <p:sldId id="1416" r:id="rId85"/>
    <p:sldId id="1420" r:id="rId86"/>
    <p:sldId id="1424" r:id="rId87"/>
    <p:sldId id="1423" r:id="rId88"/>
    <p:sldId id="1419" r:id="rId89"/>
    <p:sldId id="1425" r:id="rId90"/>
    <p:sldId id="1426" r:id="rId91"/>
    <p:sldId id="554" r:id="rId92"/>
  </p:sldIdLst>
  <p:sldSz cx="12192000" cy="6858000"/>
  <p:notesSz cx="6858000" cy="9144000"/>
  <p:custDataLst>
    <p:tags r:id="rId95"/>
  </p:custDataLst>
  <p:defaultTextStyle>
    <a:defPPr>
      <a:defRPr lang="en-US"/>
    </a:defPPr>
    <a:lvl1pPr algn="l" rtl="0" fontAlgn="base">
      <a:spcBef>
        <a:spcPct val="0"/>
      </a:spcBef>
      <a:spcAft>
        <a:spcPct val="0"/>
      </a:spcAft>
      <a:defRPr sz="2400" kern="1200">
        <a:solidFill>
          <a:schemeClr val="tx1"/>
        </a:solidFill>
        <a:latin typeface="Arial" charset="0"/>
        <a:ea typeface="Geneva" charset="-128"/>
        <a:cs typeface="Geneva" charset="-128"/>
      </a:defRPr>
    </a:lvl1pPr>
    <a:lvl2pPr marL="457200" algn="l" rtl="0" fontAlgn="base">
      <a:spcBef>
        <a:spcPct val="0"/>
      </a:spcBef>
      <a:spcAft>
        <a:spcPct val="0"/>
      </a:spcAft>
      <a:defRPr sz="2400" kern="1200">
        <a:solidFill>
          <a:schemeClr val="tx1"/>
        </a:solidFill>
        <a:latin typeface="Arial" charset="0"/>
        <a:ea typeface="Geneva" charset="-128"/>
        <a:cs typeface="Geneva" charset="-128"/>
      </a:defRPr>
    </a:lvl2pPr>
    <a:lvl3pPr marL="914400" algn="l" rtl="0" fontAlgn="base">
      <a:spcBef>
        <a:spcPct val="0"/>
      </a:spcBef>
      <a:spcAft>
        <a:spcPct val="0"/>
      </a:spcAft>
      <a:defRPr sz="2400" kern="1200">
        <a:solidFill>
          <a:schemeClr val="tx1"/>
        </a:solidFill>
        <a:latin typeface="Arial" charset="0"/>
        <a:ea typeface="Geneva" charset="-128"/>
        <a:cs typeface="Geneva" charset="-128"/>
      </a:defRPr>
    </a:lvl3pPr>
    <a:lvl4pPr marL="1371600" algn="l" rtl="0" fontAlgn="base">
      <a:spcBef>
        <a:spcPct val="0"/>
      </a:spcBef>
      <a:spcAft>
        <a:spcPct val="0"/>
      </a:spcAft>
      <a:defRPr sz="2400" kern="1200">
        <a:solidFill>
          <a:schemeClr val="tx1"/>
        </a:solidFill>
        <a:latin typeface="Arial" charset="0"/>
        <a:ea typeface="Geneva" charset="-128"/>
        <a:cs typeface="Geneva" charset="-128"/>
      </a:defRPr>
    </a:lvl4pPr>
    <a:lvl5pPr marL="1828800" algn="l" rtl="0" fontAlgn="base">
      <a:spcBef>
        <a:spcPct val="0"/>
      </a:spcBef>
      <a:spcAft>
        <a:spcPct val="0"/>
      </a:spcAft>
      <a:defRPr sz="2400" kern="1200">
        <a:solidFill>
          <a:schemeClr val="tx1"/>
        </a:solidFill>
        <a:latin typeface="Arial" charset="0"/>
        <a:ea typeface="Geneva" charset="-128"/>
        <a:cs typeface="Geneva" charset="-128"/>
      </a:defRPr>
    </a:lvl5pPr>
    <a:lvl6pPr marL="2286000" algn="l" defTabSz="457200" rtl="0" eaLnBrk="1" latinLnBrk="0" hangingPunct="1">
      <a:defRPr sz="2400" kern="1200">
        <a:solidFill>
          <a:schemeClr val="tx1"/>
        </a:solidFill>
        <a:latin typeface="Arial" charset="0"/>
        <a:ea typeface="Geneva" charset="-128"/>
        <a:cs typeface="Geneva" charset="-128"/>
      </a:defRPr>
    </a:lvl6pPr>
    <a:lvl7pPr marL="2743200" algn="l" defTabSz="457200" rtl="0" eaLnBrk="1" latinLnBrk="0" hangingPunct="1">
      <a:defRPr sz="2400" kern="1200">
        <a:solidFill>
          <a:schemeClr val="tx1"/>
        </a:solidFill>
        <a:latin typeface="Arial" charset="0"/>
        <a:ea typeface="Geneva" charset="-128"/>
        <a:cs typeface="Geneva" charset="-128"/>
      </a:defRPr>
    </a:lvl7pPr>
    <a:lvl8pPr marL="3200400" algn="l" defTabSz="457200" rtl="0" eaLnBrk="1" latinLnBrk="0" hangingPunct="1">
      <a:defRPr sz="2400" kern="1200">
        <a:solidFill>
          <a:schemeClr val="tx1"/>
        </a:solidFill>
        <a:latin typeface="Arial" charset="0"/>
        <a:ea typeface="Geneva" charset="-128"/>
        <a:cs typeface="Geneva" charset="-128"/>
      </a:defRPr>
    </a:lvl8pPr>
    <a:lvl9pPr marL="3657600" algn="l" defTabSz="457200" rtl="0" eaLnBrk="1" latinLnBrk="0" hangingPunct="1">
      <a:defRPr sz="2400" kern="1200">
        <a:solidFill>
          <a:schemeClr val="tx1"/>
        </a:solidFill>
        <a:latin typeface="Arial" charset="0"/>
        <a:ea typeface="Geneva" charset="-128"/>
        <a:cs typeface="Geneva" charset="-128"/>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38" autoAdjust="0"/>
    <p:restoredTop sz="79651" autoAdjust="0"/>
  </p:normalViewPr>
  <p:slideViewPr>
    <p:cSldViewPr snapToGrid="0">
      <p:cViewPr varScale="1">
        <p:scale>
          <a:sx n="91" d="100"/>
          <a:sy n="91" d="100"/>
        </p:scale>
        <p:origin x="1260" y="7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gs" Target="tags/tag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Corn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Corn!$N$7</c:f>
              <c:strCache>
                <c:ptCount val="1"/>
                <c:pt idx="0">
                  <c:v>Seed</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Corn!$O$6:$X$6</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xVal>
          <c:yVal>
            <c:numRef>
              <c:f>Corn!$O$7:$X$7</c:f>
              <c:numCache>
                <c:formatCode>General</c:formatCode>
                <c:ptCount val="10"/>
                <c:pt idx="0">
                  <c:v>92.76</c:v>
                </c:pt>
                <c:pt idx="1">
                  <c:v>104.97</c:v>
                </c:pt>
                <c:pt idx="2">
                  <c:v>109.14</c:v>
                </c:pt>
                <c:pt idx="3">
                  <c:v>103.36</c:v>
                </c:pt>
                <c:pt idx="4">
                  <c:v>100.12</c:v>
                </c:pt>
                <c:pt idx="5">
                  <c:v>99.16</c:v>
                </c:pt>
                <c:pt idx="6">
                  <c:v>96.4</c:v>
                </c:pt>
                <c:pt idx="7">
                  <c:v>94.8</c:v>
                </c:pt>
                <c:pt idx="8">
                  <c:v>92.49</c:v>
                </c:pt>
                <c:pt idx="9">
                  <c:v>94</c:v>
                </c:pt>
              </c:numCache>
            </c:numRef>
          </c:yVal>
          <c:smooth val="0"/>
          <c:extLst>
            <c:ext xmlns:c16="http://schemas.microsoft.com/office/drawing/2014/chart" uri="{C3380CC4-5D6E-409C-BE32-E72D297353CC}">
              <c16:uniqueId val="{00000000-E7A0-4B50-AD02-A066B4F29111}"/>
            </c:ext>
          </c:extLst>
        </c:ser>
        <c:ser>
          <c:idx val="1"/>
          <c:order val="1"/>
          <c:tx>
            <c:strRef>
              <c:f>Corn!$N$8</c:f>
              <c:strCache>
                <c:ptCount val="1"/>
                <c:pt idx="0">
                  <c:v>Fertilizer</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Corn!$O$6:$X$6</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xVal>
          <c:yVal>
            <c:numRef>
              <c:f>Corn!$O$8:$X$8</c:f>
              <c:numCache>
                <c:formatCode>General</c:formatCode>
                <c:ptCount val="10"/>
                <c:pt idx="0">
                  <c:v>151.72</c:v>
                </c:pt>
                <c:pt idx="1">
                  <c:v>160.04</c:v>
                </c:pt>
                <c:pt idx="2">
                  <c:v>143.37</c:v>
                </c:pt>
                <c:pt idx="3">
                  <c:v>135.97999999999999</c:v>
                </c:pt>
                <c:pt idx="4">
                  <c:v>118.96</c:v>
                </c:pt>
                <c:pt idx="5">
                  <c:v>102.68</c:v>
                </c:pt>
                <c:pt idx="6">
                  <c:v>102.1</c:v>
                </c:pt>
                <c:pt idx="7">
                  <c:v>115.22</c:v>
                </c:pt>
                <c:pt idx="8">
                  <c:v>111.72</c:v>
                </c:pt>
                <c:pt idx="9">
                  <c:v>128.19</c:v>
                </c:pt>
              </c:numCache>
            </c:numRef>
          </c:yVal>
          <c:smooth val="0"/>
          <c:extLst>
            <c:ext xmlns:c16="http://schemas.microsoft.com/office/drawing/2014/chart" uri="{C3380CC4-5D6E-409C-BE32-E72D297353CC}">
              <c16:uniqueId val="{00000001-E7A0-4B50-AD02-A066B4F29111}"/>
            </c:ext>
          </c:extLst>
        </c:ser>
        <c:ser>
          <c:idx val="2"/>
          <c:order val="2"/>
          <c:tx>
            <c:strRef>
              <c:f>Corn!$N$9</c:f>
              <c:strCache>
                <c:ptCount val="1"/>
                <c:pt idx="0">
                  <c:v>Crop chemicals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Corn!$O$6:$X$6</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xVal>
          <c:yVal>
            <c:numRef>
              <c:f>Corn!$O$9:$X$9</c:f>
              <c:numCache>
                <c:formatCode>General</c:formatCode>
                <c:ptCount val="10"/>
                <c:pt idx="0">
                  <c:v>27.56</c:v>
                </c:pt>
                <c:pt idx="1">
                  <c:v>30.73</c:v>
                </c:pt>
                <c:pt idx="2">
                  <c:v>29.17</c:v>
                </c:pt>
                <c:pt idx="3">
                  <c:v>30.84</c:v>
                </c:pt>
                <c:pt idx="4">
                  <c:v>31.36</c:v>
                </c:pt>
                <c:pt idx="5">
                  <c:v>31.09</c:v>
                </c:pt>
                <c:pt idx="6">
                  <c:v>29.99</c:v>
                </c:pt>
                <c:pt idx="7">
                  <c:v>29.38</c:v>
                </c:pt>
                <c:pt idx="8">
                  <c:v>29.94</c:v>
                </c:pt>
                <c:pt idx="9">
                  <c:v>32.770000000000003</c:v>
                </c:pt>
              </c:numCache>
            </c:numRef>
          </c:yVal>
          <c:smooth val="0"/>
          <c:extLst>
            <c:ext xmlns:c16="http://schemas.microsoft.com/office/drawing/2014/chart" uri="{C3380CC4-5D6E-409C-BE32-E72D297353CC}">
              <c16:uniqueId val="{00000002-E7A0-4B50-AD02-A066B4F29111}"/>
            </c:ext>
          </c:extLst>
        </c:ser>
        <c:ser>
          <c:idx val="3"/>
          <c:order val="3"/>
          <c:tx>
            <c:strRef>
              <c:f>Corn!$N$10</c:f>
              <c:strCache>
                <c:ptCount val="1"/>
                <c:pt idx="0">
                  <c:v>Crop insurance</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Corn!$O$6:$X$6</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xVal>
          <c:yVal>
            <c:numRef>
              <c:f>Corn!$O$10:$X$10</c:f>
              <c:numCache>
                <c:formatCode>General</c:formatCode>
                <c:ptCount val="10"/>
                <c:pt idx="0">
                  <c:v>23.57</c:v>
                </c:pt>
                <c:pt idx="1">
                  <c:v>24.71</c:v>
                </c:pt>
                <c:pt idx="2">
                  <c:v>20.66</c:v>
                </c:pt>
                <c:pt idx="3">
                  <c:v>20.64</c:v>
                </c:pt>
                <c:pt idx="4">
                  <c:v>19.05</c:v>
                </c:pt>
                <c:pt idx="5">
                  <c:v>18.100000000000001</c:v>
                </c:pt>
                <c:pt idx="6">
                  <c:v>20.260000000000002</c:v>
                </c:pt>
                <c:pt idx="7">
                  <c:v>16.7</c:v>
                </c:pt>
                <c:pt idx="8">
                  <c:v>19.07</c:v>
                </c:pt>
                <c:pt idx="9">
                  <c:v>22.6</c:v>
                </c:pt>
              </c:numCache>
            </c:numRef>
          </c:yVal>
          <c:smooth val="0"/>
          <c:extLst>
            <c:ext xmlns:c16="http://schemas.microsoft.com/office/drawing/2014/chart" uri="{C3380CC4-5D6E-409C-BE32-E72D297353CC}">
              <c16:uniqueId val="{00000003-E7A0-4B50-AD02-A066B4F29111}"/>
            </c:ext>
          </c:extLst>
        </c:ser>
        <c:ser>
          <c:idx val="4"/>
          <c:order val="4"/>
          <c:tx>
            <c:strRef>
              <c:f>Corn!$N$11</c:f>
              <c:strCache>
                <c:ptCount val="1"/>
                <c:pt idx="0">
                  <c:v>Machinery Costs</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Corn!$O$6:$X$6</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xVal>
          <c:yVal>
            <c:numRef>
              <c:f>Corn!$O$11:$X$11</c:f>
              <c:numCache>
                <c:formatCode>General</c:formatCode>
                <c:ptCount val="10"/>
                <c:pt idx="0">
                  <c:v>169.56</c:v>
                </c:pt>
                <c:pt idx="1">
                  <c:v>172.47</c:v>
                </c:pt>
                <c:pt idx="2">
                  <c:v>169.65</c:v>
                </c:pt>
                <c:pt idx="3">
                  <c:v>156.97</c:v>
                </c:pt>
                <c:pt idx="4">
                  <c:v>145.91999999999999</c:v>
                </c:pt>
                <c:pt idx="5">
                  <c:v>152.11000000000001</c:v>
                </c:pt>
                <c:pt idx="6">
                  <c:v>157.76</c:v>
                </c:pt>
                <c:pt idx="7">
                  <c:v>152.30000000000001</c:v>
                </c:pt>
                <c:pt idx="8">
                  <c:v>151.71</c:v>
                </c:pt>
                <c:pt idx="9">
                  <c:v>152.69</c:v>
                </c:pt>
              </c:numCache>
            </c:numRef>
          </c:yVal>
          <c:smooth val="0"/>
          <c:extLst>
            <c:ext xmlns:c16="http://schemas.microsoft.com/office/drawing/2014/chart" uri="{C3380CC4-5D6E-409C-BE32-E72D297353CC}">
              <c16:uniqueId val="{00000004-E7A0-4B50-AD02-A066B4F29111}"/>
            </c:ext>
          </c:extLst>
        </c:ser>
        <c:ser>
          <c:idx val="5"/>
          <c:order val="5"/>
          <c:tx>
            <c:strRef>
              <c:f>Corn!$N$12</c:f>
              <c:strCache>
                <c:ptCount val="1"/>
                <c:pt idx="0">
                  <c:v>Land Rent</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Corn!$O$6:$X$6</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xVal>
          <c:yVal>
            <c:numRef>
              <c:f>Corn!$O$12:$X$12</c:f>
              <c:numCache>
                <c:formatCode>General</c:formatCode>
                <c:ptCount val="10"/>
                <c:pt idx="0">
                  <c:v>133.91</c:v>
                </c:pt>
                <c:pt idx="1">
                  <c:v>159.61000000000001</c:v>
                </c:pt>
                <c:pt idx="2">
                  <c:v>154.9</c:v>
                </c:pt>
                <c:pt idx="3">
                  <c:v>151.54</c:v>
                </c:pt>
                <c:pt idx="4">
                  <c:v>154.47</c:v>
                </c:pt>
                <c:pt idx="5">
                  <c:v>153.79</c:v>
                </c:pt>
                <c:pt idx="6">
                  <c:v>155.35</c:v>
                </c:pt>
                <c:pt idx="7">
                  <c:v>148.47</c:v>
                </c:pt>
                <c:pt idx="8">
                  <c:v>159.72</c:v>
                </c:pt>
                <c:pt idx="9">
                  <c:v>152.12</c:v>
                </c:pt>
              </c:numCache>
            </c:numRef>
          </c:yVal>
          <c:smooth val="0"/>
          <c:extLst>
            <c:ext xmlns:c16="http://schemas.microsoft.com/office/drawing/2014/chart" uri="{C3380CC4-5D6E-409C-BE32-E72D297353CC}">
              <c16:uniqueId val="{00000005-E7A0-4B50-AD02-A066B4F29111}"/>
            </c:ext>
          </c:extLst>
        </c:ser>
        <c:ser>
          <c:idx val="6"/>
          <c:order val="6"/>
          <c:tx>
            <c:strRef>
              <c:f>Corn!$N$13</c:f>
              <c:strCache>
                <c:ptCount val="1"/>
                <c:pt idx="0">
                  <c:v>Other</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Corn!$O$6:$X$6</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xVal>
          <c:yVal>
            <c:numRef>
              <c:f>Corn!$O$13:$X$13</c:f>
              <c:numCache>
                <c:formatCode>General</c:formatCode>
                <c:ptCount val="10"/>
                <c:pt idx="0">
                  <c:v>71.289999999999964</c:v>
                </c:pt>
                <c:pt idx="1">
                  <c:v>103</c:v>
                </c:pt>
                <c:pt idx="2">
                  <c:v>90.930000000000064</c:v>
                </c:pt>
                <c:pt idx="3">
                  <c:v>82.010000000000105</c:v>
                </c:pt>
                <c:pt idx="4">
                  <c:v>82.509999999999991</c:v>
                </c:pt>
                <c:pt idx="5">
                  <c:v>96.840000000000032</c:v>
                </c:pt>
                <c:pt idx="6">
                  <c:v>97.319999999999936</c:v>
                </c:pt>
                <c:pt idx="7">
                  <c:v>93.789999999999964</c:v>
                </c:pt>
                <c:pt idx="8">
                  <c:v>83.889999999999986</c:v>
                </c:pt>
                <c:pt idx="9">
                  <c:v>77.509999999999991</c:v>
                </c:pt>
              </c:numCache>
            </c:numRef>
          </c:yVal>
          <c:smooth val="0"/>
          <c:extLst>
            <c:ext xmlns:c16="http://schemas.microsoft.com/office/drawing/2014/chart" uri="{C3380CC4-5D6E-409C-BE32-E72D297353CC}">
              <c16:uniqueId val="{00000006-E7A0-4B50-AD02-A066B4F29111}"/>
            </c:ext>
          </c:extLst>
        </c:ser>
        <c:dLbls>
          <c:showLegendKey val="0"/>
          <c:showVal val="0"/>
          <c:showCatName val="0"/>
          <c:showSerName val="0"/>
          <c:showPercent val="0"/>
          <c:showBubbleSize val="0"/>
        </c:dLbls>
        <c:axId val="146743071"/>
        <c:axId val="157313791"/>
      </c:scatterChart>
      <c:valAx>
        <c:axId val="14674307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313791"/>
        <c:crosses val="autoZero"/>
        <c:crossBetween val="midCat"/>
      </c:valAx>
      <c:valAx>
        <c:axId val="1573137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 Acre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743071"/>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Soybeans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Soybeans!$N$7</c:f>
              <c:strCache>
                <c:ptCount val="1"/>
                <c:pt idx="0">
                  <c:v>Seed</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Soybeans!$O$6:$X$6</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xVal>
          <c:yVal>
            <c:numRef>
              <c:f>Soybeans!$O$7:$X$7</c:f>
              <c:numCache>
                <c:formatCode>General</c:formatCode>
                <c:ptCount val="10"/>
                <c:pt idx="0">
                  <c:v>54.73</c:v>
                </c:pt>
                <c:pt idx="1">
                  <c:v>56.76</c:v>
                </c:pt>
                <c:pt idx="2">
                  <c:v>61.57</c:v>
                </c:pt>
                <c:pt idx="3">
                  <c:v>59.17</c:v>
                </c:pt>
                <c:pt idx="4">
                  <c:v>57.06</c:v>
                </c:pt>
                <c:pt idx="5">
                  <c:v>57.54</c:v>
                </c:pt>
                <c:pt idx="6">
                  <c:v>54.85</c:v>
                </c:pt>
                <c:pt idx="7">
                  <c:v>53.26</c:v>
                </c:pt>
                <c:pt idx="8">
                  <c:v>49.11</c:v>
                </c:pt>
                <c:pt idx="9">
                  <c:v>47.52</c:v>
                </c:pt>
              </c:numCache>
            </c:numRef>
          </c:yVal>
          <c:smooth val="0"/>
          <c:extLst>
            <c:ext xmlns:c16="http://schemas.microsoft.com/office/drawing/2014/chart" uri="{C3380CC4-5D6E-409C-BE32-E72D297353CC}">
              <c16:uniqueId val="{00000000-2361-4892-AECC-6A357FD88EBC}"/>
            </c:ext>
          </c:extLst>
        </c:ser>
        <c:ser>
          <c:idx val="1"/>
          <c:order val="1"/>
          <c:tx>
            <c:strRef>
              <c:f>Soybeans!$N$8</c:f>
              <c:strCache>
                <c:ptCount val="1"/>
                <c:pt idx="0">
                  <c:v>Fertilizer</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Soybeans!$O$6:$X$6</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xVal>
          <c:yVal>
            <c:numRef>
              <c:f>Soybeans!$O$8:$X$8</c:f>
              <c:numCache>
                <c:formatCode>General</c:formatCode>
                <c:ptCount val="10"/>
                <c:pt idx="0">
                  <c:v>35.22</c:v>
                </c:pt>
                <c:pt idx="1">
                  <c:v>26.67</c:v>
                </c:pt>
                <c:pt idx="2">
                  <c:v>29.17</c:v>
                </c:pt>
                <c:pt idx="3">
                  <c:v>24.64</c:v>
                </c:pt>
                <c:pt idx="4">
                  <c:v>26.24</c:v>
                </c:pt>
                <c:pt idx="5">
                  <c:v>21.62</c:v>
                </c:pt>
                <c:pt idx="6">
                  <c:v>20.76</c:v>
                </c:pt>
                <c:pt idx="7">
                  <c:v>17.079999999999998</c:v>
                </c:pt>
                <c:pt idx="8">
                  <c:v>20.23</c:v>
                </c:pt>
                <c:pt idx="9">
                  <c:v>24.49</c:v>
                </c:pt>
              </c:numCache>
            </c:numRef>
          </c:yVal>
          <c:smooth val="0"/>
          <c:extLst>
            <c:ext xmlns:c16="http://schemas.microsoft.com/office/drawing/2014/chart" uri="{C3380CC4-5D6E-409C-BE32-E72D297353CC}">
              <c16:uniqueId val="{00000001-2361-4892-AECC-6A357FD88EBC}"/>
            </c:ext>
          </c:extLst>
        </c:ser>
        <c:ser>
          <c:idx val="2"/>
          <c:order val="2"/>
          <c:tx>
            <c:strRef>
              <c:f>Soybeans!$N$9</c:f>
              <c:strCache>
                <c:ptCount val="1"/>
                <c:pt idx="0">
                  <c:v>Crop chemicals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Soybeans!$O$6:$X$6</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xVal>
          <c:yVal>
            <c:numRef>
              <c:f>Soybeans!$O$9:$X$9</c:f>
              <c:numCache>
                <c:formatCode>General</c:formatCode>
                <c:ptCount val="10"/>
                <c:pt idx="0">
                  <c:v>28.2</c:v>
                </c:pt>
                <c:pt idx="1">
                  <c:v>30.37</c:v>
                </c:pt>
                <c:pt idx="2">
                  <c:v>34.049999999999997</c:v>
                </c:pt>
                <c:pt idx="3">
                  <c:v>37.94</c:v>
                </c:pt>
                <c:pt idx="4">
                  <c:v>38.54</c:v>
                </c:pt>
                <c:pt idx="5">
                  <c:v>42.41</c:v>
                </c:pt>
                <c:pt idx="6">
                  <c:v>45.68</c:v>
                </c:pt>
                <c:pt idx="7">
                  <c:v>38.28</c:v>
                </c:pt>
                <c:pt idx="8">
                  <c:v>43.07</c:v>
                </c:pt>
                <c:pt idx="9">
                  <c:v>47.27</c:v>
                </c:pt>
              </c:numCache>
            </c:numRef>
          </c:yVal>
          <c:smooth val="0"/>
          <c:extLst>
            <c:ext xmlns:c16="http://schemas.microsoft.com/office/drawing/2014/chart" uri="{C3380CC4-5D6E-409C-BE32-E72D297353CC}">
              <c16:uniqueId val="{00000002-2361-4892-AECC-6A357FD88EBC}"/>
            </c:ext>
          </c:extLst>
        </c:ser>
        <c:ser>
          <c:idx val="3"/>
          <c:order val="3"/>
          <c:tx>
            <c:strRef>
              <c:f>Soybeans!$N$10</c:f>
              <c:strCache>
                <c:ptCount val="1"/>
                <c:pt idx="0">
                  <c:v>Crop insurance</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Soybeans!$O$6:$X$6</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xVal>
          <c:yVal>
            <c:numRef>
              <c:f>Soybeans!$O$10:$X$10</c:f>
              <c:numCache>
                <c:formatCode>General</c:formatCode>
                <c:ptCount val="10"/>
                <c:pt idx="0">
                  <c:v>20.71</c:v>
                </c:pt>
                <c:pt idx="1">
                  <c:v>19.649999999999999</c:v>
                </c:pt>
                <c:pt idx="2">
                  <c:v>17.079999999999998</c:v>
                </c:pt>
                <c:pt idx="3">
                  <c:v>16.66</c:v>
                </c:pt>
                <c:pt idx="4">
                  <c:v>13.51</c:v>
                </c:pt>
                <c:pt idx="5">
                  <c:v>16.8</c:v>
                </c:pt>
                <c:pt idx="6">
                  <c:v>16.89</c:v>
                </c:pt>
                <c:pt idx="7">
                  <c:v>15.4</c:v>
                </c:pt>
                <c:pt idx="8">
                  <c:v>14.65</c:v>
                </c:pt>
                <c:pt idx="9">
                  <c:v>17.53</c:v>
                </c:pt>
              </c:numCache>
            </c:numRef>
          </c:yVal>
          <c:smooth val="0"/>
          <c:extLst>
            <c:ext xmlns:c16="http://schemas.microsoft.com/office/drawing/2014/chart" uri="{C3380CC4-5D6E-409C-BE32-E72D297353CC}">
              <c16:uniqueId val="{00000003-2361-4892-AECC-6A357FD88EBC}"/>
            </c:ext>
          </c:extLst>
        </c:ser>
        <c:ser>
          <c:idx val="4"/>
          <c:order val="4"/>
          <c:tx>
            <c:strRef>
              <c:f>Soybeans!$N$11</c:f>
              <c:strCache>
                <c:ptCount val="1"/>
                <c:pt idx="0">
                  <c:v>Machinery Costs</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Soybeans!$O$6:$X$6</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xVal>
          <c:yVal>
            <c:numRef>
              <c:f>Soybeans!$O$11:$X$11</c:f>
              <c:numCache>
                <c:formatCode>General</c:formatCode>
                <c:ptCount val="10"/>
                <c:pt idx="0">
                  <c:v>98.64</c:v>
                </c:pt>
                <c:pt idx="1">
                  <c:v>103.35</c:v>
                </c:pt>
                <c:pt idx="2">
                  <c:v>99.35</c:v>
                </c:pt>
                <c:pt idx="3">
                  <c:v>94.42</c:v>
                </c:pt>
                <c:pt idx="4">
                  <c:v>86.2</c:v>
                </c:pt>
                <c:pt idx="5">
                  <c:v>89.35</c:v>
                </c:pt>
                <c:pt idx="6">
                  <c:v>93.81</c:v>
                </c:pt>
                <c:pt idx="7">
                  <c:v>88.25</c:v>
                </c:pt>
                <c:pt idx="8">
                  <c:v>89.66</c:v>
                </c:pt>
                <c:pt idx="9">
                  <c:v>92.65</c:v>
                </c:pt>
              </c:numCache>
            </c:numRef>
          </c:yVal>
          <c:smooth val="0"/>
          <c:extLst>
            <c:ext xmlns:c16="http://schemas.microsoft.com/office/drawing/2014/chart" uri="{C3380CC4-5D6E-409C-BE32-E72D297353CC}">
              <c16:uniqueId val="{00000004-2361-4892-AECC-6A357FD88EBC}"/>
            </c:ext>
          </c:extLst>
        </c:ser>
        <c:ser>
          <c:idx val="5"/>
          <c:order val="5"/>
          <c:tx>
            <c:strRef>
              <c:f>Soybeans!$N$12</c:f>
              <c:strCache>
                <c:ptCount val="1"/>
                <c:pt idx="0">
                  <c:v>Land Rent</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Soybeans!$O$6:$X$6</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xVal>
          <c:yVal>
            <c:numRef>
              <c:f>Soybeans!$O$12:$X$12</c:f>
              <c:numCache>
                <c:formatCode>General</c:formatCode>
                <c:ptCount val="10"/>
                <c:pt idx="0">
                  <c:v>128.25</c:v>
                </c:pt>
                <c:pt idx="1">
                  <c:v>140.1</c:v>
                </c:pt>
                <c:pt idx="2">
                  <c:v>157.74</c:v>
                </c:pt>
                <c:pt idx="3">
                  <c:v>144.88</c:v>
                </c:pt>
                <c:pt idx="4">
                  <c:v>142.44999999999999</c:v>
                </c:pt>
                <c:pt idx="5">
                  <c:v>146.88999999999999</c:v>
                </c:pt>
                <c:pt idx="6">
                  <c:v>143.91999999999999</c:v>
                </c:pt>
                <c:pt idx="7">
                  <c:v>141.15</c:v>
                </c:pt>
                <c:pt idx="8">
                  <c:v>146.76</c:v>
                </c:pt>
                <c:pt idx="9">
                  <c:v>146.80000000000001</c:v>
                </c:pt>
              </c:numCache>
            </c:numRef>
          </c:yVal>
          <c:smooth val="0"/>
          <c:extLst>
            <c:ext xmlns:c16="http://schemas.microsoft.com/office/drawing/2014/chart" uri="{C3380CC4-5D6E-409C-BE32-E72D297353CC}">
              <c16:uniqueId val="{00000005-2361-4892-AECC-6A357FD88EBC}"/>
            </c:ext>
          </c:extLst>
        </c:ser>
        <c:ser>
          <c:idx val="6"/>
          <c:order val="6"/>
          <c:tx>
            <c:strRef>
              <c:f>Soybeans!$N$13</c:f>
              <c:strCache>
                <c:ptCount val="1"/>
                <c:pt idx="0">
                  <c:v>Other</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Soybeans!$O$6:$X$6</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xVal>
          <c:yVal>
            <c:numRef>
              <c:f>Soybeans!$O$13:$X$13</c:f>
              <c:numCache>
                <c:formatCode>General</c:formatCode>
                <c:ptCount val="10"/>
                <c:pt idx="0">
                  <c:v>38.730000000000018</c:v>
                </c:pt>
                <c:pt idx="1">
                  <c:v>44.050000000000011</c:v>
                </c:pt>
                <c:pt idx="2">
                  <c:v>44.379999999999939</c:v>
                </c:pt>
                <c:pt idx="3">
                  <c:v>42.75</c:v>
                </c:pt>
                <c:pt idx="4">
                  <c:v>41.350000000000023</c:v>
                </c:pt>
                <c:pt idx="5">
                  <c:v>42.769999999999982</c:v>
                </c:pt>
                <c:pt idx="6">
                  <c:v>41.020000000000039</c:v>
                </c:pt>
                <c:pt idx="7">
                  <c:v>42.519999999999982</c:v>
                </c:pt>
                <c:pt idx="8">
                  <c:v>38.769999999999982</c:v>
                </c:pt>
                <c:pt idx="9">
                  <c:v>38.240000000000009</c:v>
                </c:pt>
              </c:numCache>
            </c:numRef>
          </c:yVal>
          <c:smooth val="0"/>
          <c:extLst>
            <c:ext xmlns:c16="http://schemas.microsoft.com/office/drawing/2014/chart" uri="{C3380CC4-5D6E-409C-BE32-E72D297353CC}">
              <c16:uniqueId val="{00000006-2361-4892-AECC-6A357FD88EBC}"/>
            </c:ext>
          </c:extLst>
        </c:ser>
        <c:dLbls>
          <c:showLegendKey val="0"/>
          <c:showVal val="0"/>
          <c:showCatName val="0"/>
          <c:showSerName val="0"/>
          <c:showPercent val="0"/>
          <c:showBubbleSize val="0"/>
        </c:dLbls>
        <c:axId val="149501423"/>
        <c:axId val="149506831"/>
      </c:scatterChart>
      <c:valAx>
        <c:axId val="14950142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506831"/>
        <c:crosses val="autoZero"/>
        <c:crossBetween val="midCat"/>
      </c:valAx>
      <c:valAx>
        <c:axId val="1495068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 Acre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501423"/>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Spring Wheat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'Spring Wheat'!$N$7</c:f>
              <c:strCache>
                <c:ptCount val="1"/>
                <c:pt idx="0">
                  <c:v>Seed</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'Spring Wheat'!$O$6:$X$6</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xVal>
          <c:yVal>
            <c:numRef>
              <c:f>'Spring Wheat'!$O$7:$X$7</c:f>
              <c:numCache>
                <c:formatCode>General</c:formatCode>
                <c:ptCount val="10"/>
                <c:pt idx="0">
                  <c:v>28.08</c:v>
                </c:pt>
                <c:pt idx="1">
                  <c:v>24.76</c:v>
                </c:pt>
                <c:pt idx="2">
                  <c:v>28.2</c:v>
                </c:pt>
                <c:pt idx="3">
                  <c:v>26.8</c:v>
                </c:pt>
                <c:pt idx="4">
                  <c:v>25.45</c:v>
                </c:pt>
                <c:pt idx="5">
                  <c:v>19.5</c:v>
                </c:pt>
                <c:pt idx="6">
                  <c:v>25.1</c:v>
                </c:pt>
                <c:pt idx="7">
                  <c:v>22.5</c:v>
                </c:pt>
                <c:pt idx="8">
                  <c:v>23.79</c:v>
                </c:pt>
                <c:pt idx="9">
                  <c:v>24.09</c:v>
                </c:pt>
              </c:numCache>
            </c:numRef>
          </c:yVal>
          <c:smooth val="1"/>
          <c:extLst>
            <c:ext xmlns:c16="http://schemas.microsoft.com/office/drawing/2014/chart" uri="{C3380CC4-5D6E-409C-BE32-E72D297353CC}">
              <c16:uniqueId val="{00000000-487F-4D64-B57E-649E17BE30F9}"/>
            </c:ext>
          </c:extLst>
        </c:ser>
        <c:ser>
          <c:idx val="1"/>
          <c:order val="1"/>
          <c:tx>
            <c:strRef>
              <c:f>'Spring Wheat'!$N$8</c:f>
              <c:strCache>
                <c:ptCount val="1"/>
                <c:pt idx="0">
                  <c:v>Fertilizer</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'Spring Wheat'!$O$6:$X$6</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xVal>
          <c:yVal>
            <c:numRef>
              <c:f>'Spring Wheat'!$O$8:$X$8</c:f>
              <c:numCache>
                <c:formatCode>General</c:formatCode>
                <c:ptCount val="10"/>
                <c:pt idx="0">
                  <c:v>105.01</c:v>
                </c:pt>
                <c:pt idx="1">
                  <c:v>93.35</c:v>
                </c:pt>
                <c:pt idx="2">
                  <c:v>74.22</c:v>
                </c:pt>
                <c:pt idx="3">
                  <c:v>72.44</c:v>
                </c:pt>
                <c:pt idx="4">
                  <c:v>64.52</c:v>
                </c:pt>
                <c:pt idx="5">
                  <c:v>58.64</c:v>
                </c:pt>
                <c:pt idx="6">
                  <c:v>60.17</c:v>
                </c:pt>
                <c:pt idx="7">
                  <c:v>73.61</c:v>
                </c:pt>
                <c:pt idx="8">
                  <c:v>68.400000000000006</c:v>
                </c:pt>
                <c:pt idx="9">
                  <c:v>88.35</c:v>
                </c:pt>
              </c:numCache>
            </c:numRef>
          </c:yVal>
          <c:smooth val="1"/>
          <c:extLst>
            <c:ext xmlns:c16="http://schemas.microsoft.com/office/drawing/2014/chart" uri="{C3380CC4-5D6E-409C-BE32-E72D297353CC}">
              <c16:uniqueId val="{00000001-487F-4D64-B57E-649E17BE30F9}"/>
            </c:ext>
          </c:extLst>
        </c:ser>
        <c:ser>
          <c:idx val="2"/>
          <c:order val="2"/>
          <c:tx>
            <c:strRef>
              <c:f>'Spring Wheat'!$N$9</c:f>
              <c:strCache>
                <c:ptCount val="1"/>
                <c:pt idx="0">
                  <c:v>Crop chemicals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'Spring Wheat'!$O$6:$X$6</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xVal>
          <c:yVal>
            <c:numRef>
              <c:f>'Spring Wheat'!$O$9:$X$9</c:f>
              <c:numCache>
                <c:formatCode>General</c:formatCode>
                <c:ptCount val="10"/>
                <c:pt idx="0">
                  <c:v>19.64</c:v>
                </c:pt>
                <c:pt idx="1">
                  <c:v>20.57</c:v>
                </c:pt>
                <c:pt idx="2">
                  <c:v>17.82</c:v>
                </c:pt>
                <c:pt idx="3">
                  <c:v>19.52</c:v>
                </c:pt>
                <c:pt idx="4">
                  <c:v>17.47</c:v>
                </c:pt>
                <c:pt idx="5">
                  <c:v>20.84</c:v>
                </c:pt>
                <c:pt idx="6">
                  <c:v>25.72</c:v>
                </c:pt>
                <c:pt idx="7">
                  <c:v>25.55</c:v>
                </c:pt>
                <c:pt idx="8">
                  <c:v>24.72</c:v>
                </c:pt>
                <c:pt idx="9">
                  <c:v>31.46</c:v>
                </c:pt>
              </c:numCache>
            </c:numRef>
          </c:yVal>
          <c:smooth val="1"/>
          <c:extLst>
            <c:ext xmlns:c16="http://schemas.microsoft.com/office/drawing/2014/chart" uri="{C3380CC4-5D6E-409C-BE32-E72D297353CC}">
              <c16:uniqueId val="{00000002-487F-4D64-B57E-649E17BE30F9}"/>
            </c:ext>
          </c:extLst>
        </c:ser>
        <c:ser>
          <c:idx val="3"/>
          <c:order val="3"/>
          <c:tx>
            <c:strRef>
              <c:f>'Spring Wheat'!$N$10</c:f>
              <c:strCache>
                <c:ptCount val="1"/>
                <c:pt idx="0">
                  <c:v>Crop insurance</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'Spring Wheat'!$O$6:$X$6</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xVal>
          <c:yVal>
            <c:numRef>
              <c:f>'Spring Wheat'!$O$10:$X$10</c:f>
              <c:numCache>
                <c:formatCode>General</c:formatCode>
                <c:ptCount val="10"/>
                <c:pt idx="0">
                  <c:v>13.2</c:v>
                </c:pt>
                <c:pt idx="1">
                  <c:v>9.5500000000000007</c:v>
                </c:pt>
                <c:pt idx="2">
                  <c:v>13.05</c:v>
                </c:pt>
                <c:pt idx="3">
                  <c:v>9.4600000000000009</c:v>
                </c:pt>
                <c:pt idx="4">
                  <c:v>6.79</c:v>
                </c:pt>
                <c:pt idx="5">
                  <c:v>5.3</c:v>
                </c:pt>
                <c:pt idx="6">
                  <c:v>7.74</c:v>
                </c:pt>
                <c:pt idx="7">
                  <c:v>4.96</c:v>
                </c:pt>
                <c:pt idx="8">
                  <c:v>6.72</c:v>
                </c:pt>
                <c:pt idx="9">
                  <c:v>4.7699999999999996</c:v>
                </c:pt>
              </c:numCache>
            </c:numRef>
          </c:yVal>
          <c:smooth val="1"/>
          <c:extLst>
            <c:ext xmlns:c16="http://schemas.microsoft.com/office/drawing/2014/chart" uri="{C3380CC4-5D6E-409C-BE32-E72D297353CC}">
              <c16:uniqueId val="{00000003-487F-4D64-B57E-649E17BE30F9}"/>
            </c:ext>
          </c:extLst>
        </c:ser>
        <c:ser>
          <c:idx val="4"/>
          <c:order val="4"/>
          <c:tx>
            <c:strRef>
              <c:f>'Spring Wheat'!$N$11</c:f>
              <c:strCache>
                <c:ptCount val="1"/>
                <c:pt idx="0">
                  <c:v>Machinery Costs</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'Spring Wheat'!$O$6:$X$6</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xVal>
          <c:yVal>
            <c:numRef>
              <c:f>'Spring Wheat'!$O$11:$X$11</c:f>
              <c:numCache>
                <c:formatCode>General</c:formatCode>
                <c:ptCount val="10"/>
                <c:pt idx="0">
                  <c:v>94.13</c:v>
                </c:pt>
                <c:pt idx="1">
                  <c:v>100.48</c:v>
                </c:pt>
                <c:pt idx="2">
                  <c:v>83.84</c:v>
                </c:pt>
                <c:pt idx="3">
                  <c:v>95.08</c:v>
                </c:pt>
                <c:pt idx="4">
                  <c:v>87.74</c:v>
                </c:pt>
                <c:pt idx="5">
                  <c:v>82.64</c:v>
                </c:pt>
                <c:pt idx="6">
                  <c:v>84.82</c:v>
                </c:pt>
                <c:pt idx="7">
                  <c:v>76.16</c:v>
                </c:pt>
                <c:pt idx="8">
                  <c:v>84.96</c:v>
                </c:pt>
                <c:pt idx="9">
                  <c:v>71.239999999999995</c:v>
                </c:pt>
              </c:numCache>
            </c:numRef>
          </c:yVal>
          <c:smooth val="1"/>
          <c:extLst>
            <c:ext xmlns:c16="http://schemas.microsoft.com/office/drawing/2014/chart" uri="{C3380CC4-5D6E-409C-BE32-E72D297353CC}">
              <c16:uniqueId val="{00000004-487F-4D64-B57E-649E17BE30F9}"/>
            </c:ext>
          </c:extLst>
        </c:ser>
        <c:ser>
          <c:idx val="5"/>
          <c:order val="5"/>
          <c:tx>
            <c:strRef>
              <c:f>'Spring Wheat'!$N$12</c:f>
              <c:strCache>
                <c:ptCount val="1"/>
                <c:pt idx="0">
                  <c:v>Land Rent</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'Spring Wheat'!$O$6:$X$6</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xVal>
          <c:yVal>
            <c:numRef>
              <c:f>'Spring Wheat'!$O$12:$X$12</c:f>
              <c:numCache>
                <c:formatCode>General</c:formatCode>
                <c:ptCount val="10"/>
                <c:pt idx="0">
                  <c:v>92.16</c:v>
                </c:pt>
                <c:pt idx="1">
                  <c:v>116.52</c:v>
                </c:pt>
                <c:pt idx="2">
                  <c:v>109.25</c:v>
                </c:pt>
                <c:pt idx="3">
                  <c:v>110.64</c:v>
                </c:pt>
                <c:pt idx="4">
                  <c:v>125.78</c:v>
                </c:pt>
                <c:pt idx="5">
                  <c:v>118.5</c:v>
                </c:pt>
                <c:pt idx="6">
                  <c:v>108.27</c:v>
                </c:pt>
                <c:pt idx="7">
                  <c:v>111.38</c:v>
                </c:pt>
                <c:pt idx="8">
                  <c:v>117.39</c:v>
                </c:pt>
                <c:pt idx="9">
                  <c:v>130.71</c:v>
                </c:pt>
              </c:numCache>
            </c:numRef>
          </c:yVal>
          <c:smooth val="1"/>
          <c:extLst>
            <c:ext xmlns:c16="http://schemas.microsoft.com/office/drawing/2014/chart" uri="{C3380CC4-5D6E-409C-BE32-E72D297353CC}">
              <c16:uniqueId val="{00000005-487F-4D64-B57E-649E17BE30F9}"/>
            </c:ext>
          </c:extLst>
        </c:ser>
        <c:ser>
          <c:idx val="6"/>
          <c:order val="6"/>
          <c:tx>
            <c:strRef>
              <c:f>'Spring Wheat'!$N$13</c:f>
              <c:strCache>
                <c:ptCount val="1"/>
                <c:pt idx="0">
                  <c:v>Other</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'Spring Wheat'!$O$6:$X$6</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xVal>
          <c:yVal>
            <c:numRef>
              <c:f>'Spring Wheat'!$O$13:$X$13</c:f>
              <c:numCache>
                <c:formatCode>General</c:formatCode>
                <c:ptCount val="10"/>
                <c:pt idx="0">
                  <c:v>34.599999999999966</c:v>
                </c:pt>
                <c:pt idx="1">
                  <c:v>33.299999999999955</c:v>
                </c:pt>
                <c:pt idx="2">
                  <c:v>38.699999999999989</c:v>
                </c:pt>
                <c:pt idx="3">
                  <c:v>42.629999999999995</c:v>
                </c:pt>
                <c:pt idx="4">
                  <c:v>34.54000000000002</c:v>
                </c:pt>
                <c:pt idx="5">
                  <c:v>36.159999999999968</c:v>
                </c:pt>
                <c:pt idx="6">
                  <c:v>39.28000000000003</c:v>
                </c:pt>
                <c:pt idx="7">
                  <c:v>27.950000000000045</c:v>
                </c:pt>
                <c:pt idx="8">
                  <c:v>35.79000000000002</c:v>
                </c:pt>
                <c:pt idx="9">
                  <c:v>18.449999999999989</c:v>
                </c:pt>
              </c:numCache>
            </c:numRef>
          </c:yVal>
          <c:smooth val="1"/>
          <c:extLst>
            <c:ext xmlns:c16="http://schemas.microsoft.com/office/drawing/2014/chart" uri="{C3380CC4-5D6E-409C-BE32-E72D297353CC}">
              <c16:uniqueId val="{00000006-487F-4D64-B57E-649E17BE30F9}"/>
            </c:ext>
          </c:extLst>
        </c:ser>
        <c:dLbls>
          <c:showLegendKey val="0"/>
          <c:showVal val="0"/>
          <c:showCatName val="0"/>
          <c:showSerName val="0"/>
          <c:showPercent val="0"/>
          <c:showBubbleSize val="0"/>
        </c:dLbls>
        <c:axId val="150040639"/>
        <c:axId val="150039391"/>
      </c:scatterChart>
      <c:valAx>
        <c:axId val="15004063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039391"/>
        <c:crosses val="autoZero"/>
        <c:crossBetween val="midCat"/>
      </c:valAx>
      <c:valAx>
        <c:axId val="1500393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 Acre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04063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ea typeface="+mn-ea"/>
                <a:cs typeface="+mn-cs"/>
              </a:defRPr>
            </a:lvl1pPr>
          </a:lstStyle>
          <a:p>
            <a:pPr>
              <a:defRPr/>
            </a:pPr>
            <a:fld id="{5DC45A75-CFC9-0442-AFD7-E7A633336D8A}" type="datetime1">
              <a:rPr lang="en-US"/>
              <a:pPr>
                <a:defRPr/>
              </a:pPr>
              <a:t>4/28/2022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r>
              <a:rPr lang="en-US"/>
              <a:t>© 2010 Regents of the University of Minnesota.  All rights reserved.</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ea typeface="+mn-ea"/>
                <a:cs typeface="+mn-cs"/>
              </a:defRPr>
            </a:lvl1pPr>
          </a:lstStyle>
          <a:p>
            <a:pPr>
              <a:defRPr/>
            </a:pPr>
            <a:fld id="{CA1A9990-15CE-FA44-B92D-02430785E421}" type="slidenum">
              <a:rPr lang="en-US"/>
              <a:pPr>
                <a:defRPr/>
              </a:pPr>
              <a:t>‹#›</a:t>
            </a:fld>
            <a:endParaRPr lang="en-US"/>
          </a:p>
        </p:txBody>
      </p:sp>
    </p:spTree>
    <p:extLst>
      <p:ext uri="{BB962C8B-B14F-4D97-AF65-F5344CB8AC3E}">
        <p14:creationId xmlns:p14="http://schemas.microsoft.com/office/powerpoint/2010/main" val="168245084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mn-ea"/>
                <a:cs typeface="+mn-cs"/>
              </a:defRPr>
            </a:lvl1pPr>
          </a:lstStyle>
          <a:p>
            <a:pPr>
              <a:defRPr/>
            </a:pPr>
            <a:fld id="{2396385E-C3A6-E945-8463-8942B0D7E8C3}" type="datetime1">
              <a:rPr lang="en-US"/>
              <a:pPr>
                <a:defRPr/>
              </a:pPr>
              <a:t>4/28/2022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r>
              <a:rPr lang="en-US"/>
              <a:t>© 2010 Regents of the University of Minnesota.  All rights reserved.</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mn-ea"/>
                <a:cs typeface="+mn-cs"/>
              </a:defRPr>
            </a:lvl1pPr>
          </a:lstStyle>
          <a:p>
            <a:pPr>
              <a:defRPr/>
            </a:pPr>
            <a:fld id="{79F8BB86-0D89-D84F-872A-E14FB186EF36}" type="slidenum">
              <a:rPr lang="en-US"/>
              <a:pPr>
                <a:defRPr/>
              </a:pPr>
              <a:t>‹#›</a:t>
            </a:fld>
            <a:endParaRPr lang="en-US"/>
          </a:p>
        </p:txBody>
      </p:sp>
    </p:spTree>
    <p:extLst>
      <p:ext uri="{BB962C8B-B14F-4D97-AF65-F5344CB8AC3E}">
        <p14:creationId xmlns:p14="http://schemas.microsoft.com/office/powerpoint/2010/main" val="4275129028"/>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Geneva" charset="-128"/>
        <a:cs typeface="Geneva" charset="-128"/>
      </a:defRPr>
    </a:lvl1pPr>
    <a:lvl2pPr marL="457200" algn="l" defTabSz="457200" rtl="0" eaLnBrk="0" fontAlgn="base" hangingPunct="0">
      <a:spcBef>
        <a:spcPct val="30000"/>
      </a:spcBef>
      <a:spcAft>
        <a:spcPct val="0"/>
      </a:spcAft>
      <a:defRPr sz="1200" kern="1200">
        <a:solidFill>
          <a:schemeClr val="tx1"/>
        </a:solidFill>
        <a:latin typeface="+mn-lt"/>
        <a:ea typeface="Geneva"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Geneva"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945D1B-4DE8-7A42-A519-51A11CC7501A}" type="slidenum">
              <a:rPr lang="en-US">
                <a:ea typeface="Geneva" charset="-128"/>
                <a:cs typeface="Geneva" charset="-128"/>
              </a:rPr>
              <a:pPr/>
              <a:t>1</a:t>
            </a:fld>
            <a:endParaRPr lang="en-US">
              <a:ea typeface="Geneva" charset="-128"/>
              <a:cs typeface="Geneva" charset="-128"/>
            </a:endParaRPr>
          </a:p>
        </p:txBody>
      </p:sp>
      <p:sp>
        <p:nvSpPr>
          <p:cNvPr id="14341"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a:ea typeface="Geneva" charset="-128"/>
                <a:cs typeface="Geneva" charset="-128"/>
              </a:rPr>
              <a:t>© Regents of the University of Minnesota.  All rights reserved..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overhead</a:t>
            </a:r>
            <a:r>
              <a:rPr lang="en-US" baseline="0" dirty="0"/>
              <a:t> cost and total for corn is again $729 for 2017 and $474 for soybeans.   You take these numbers multiplied by 400 acres for each crop and you get $291,600 total cost for corn and $189,600 for soybeans.</a:t>
            </a:r>
            <a:endParaRPr lang="en-US" dirty="0"/>
          </a:p>
        </p:txBody>
      </p:sp>
      <p:sp>
        <p:nvSpPr>
          <p:cNvPr id="4" name="Slide Number Placeholder 3"/>
          <p:cNvSpPr>
            <a:spLocks noGrp="1"/>
          </p:cNvSpPr>
          <p:nvPr>
            <p:ph type="sldNum" sz="quarter" idx="10"/>
          </p:nvPr>
        </p:nvSpPr>
        <p:spPr/>
        <p:txBody>
          <a:bodyPr/>
          <a:lstStyle/>
          <a:p>
            <a:pPr>
              <a:defRPr/>
            </a:pPr>
            <a:fld id="{0110C77B-7EEA-4733-A898-AC6A75361FE6}" type="slidenum">
              <a:rPr lang="en-US" smtClean="0"/>
              <a:pPr>
                <a:defRPr/>
              </a:pPr>
              <a:t>28</a:t>
            </a:fld>
            <a:endParaRPr lang="en-US"/>
          </a:p>
        </p:txBody>
      </p:sp>
    </p:spTree>
    <p:extLst>
      <p:ext uri="{BB962C8B-B14F-4D97-AF65-F5344CB8AC3E}">
        <p14:creationId xmlns:p14="http://schemas.microsoft.com/office/powerpoint/2010/main" val="2519362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add in family living cost or labor</a:t>
            </a:r>
            <a:r>
              <a:rPr lang="en-US" baseline="0" dirty="0"/>
              <a:t> charge here and determine how much family living costs need to come from row crops.  Example is $63.75 per acre based on 800 farm and marketing groups we work with have cost in the $60 to $70 range.</a:t>
            </a:r>
            <a:endParaRPr lang="en-US" dirty="0"/>
          </a:p>
        </p:txBody>
      </p:sp>
      <p:sp>
        <p:nvSpPr>
          <p:cNvPr id="4" name="Slide Number Placeholder 3"/>
          <p:cNvSpPr>
            <a:spLocks noGrp="1"/>
          </p:cNvSpPr>
          <p:nvPr>
            <p:ph type="sldNum" sz="quarter" idx="10"/>
          </p:nvPr>
        </p:nvSpPr>
        <p:spPr/>
        <p:txBody>
          <a:bodyPr/>
          <a:lstStyle/>
          <a:p>
            <a:pPr>
              <a:defRPr/>
            </a:pPr>
            <a:fld id="{0110C77B-7EEA-4733-A898-AC6A75361FE6}" type="slidenum">
              <a:rPr lang="en-US" smtClean="0"/>
              <a:pPr>
                <a:defRPr/>
              </a:pPr>
              <a:t>29</a:t>
            </a:fld>
            <a:endParaRPr lang="en-US"/>
          </a:p>
        </p:txBody>
      </p:sp>
    </p:spTree>
    <p:extLst>
      <p:ext uri="{BB962C8B-B14F-4D97-AF65-F5344CB8AC3E}">
        <p14:creationId xmlns:p14="http://schemas.microsoft.com/office/powerpoint/2010/main" val="1717494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a:t>
            </a:r>
            <a:r>
              <a:rPr lang="en-US" baseline="0" dirty="0"/>
              <a:t> bottom of the worksheet you sum up all the numbers above.  400 acres of corn input cost $291,600 half family living labor charge $25,500 minus government payments of $12,000 leaves $305,100 to be cover by crop.  Using 180 bushels times 400 acres equals 72,000 bushels divided into $312,300 leaves breakeven at $4.23¾</a:t>
            </a:r>
            <a:r>
              <a:rPr kumimoji="0" lang="en-US" sz="2400" b="0" i="0" u="none" strike="noStrike" kern="1200" cap="none" spc="0" normalizeH="0" baseline="0" noProof="0" dirty="0">
                <a:ln>
                  <a:noFill/>
                </a:ln>
                <a:solidFill>
                  <a:srgbClr val="000000"/>
                </a:solidFill>
                <a:effectLst/>
                <a:uLnTx/>
                <a:uFillTx/>
                <a:latin typeface="Times New Roman"/>
                <a:ea typeface="Times New Roman"/>
                <a:cs typeface="+mn-cs"/>
              </a:rPr>
              <a:t>.  For soybeans $189,600 plus $25,500 minus government payments of $0 leaves $215,100 divided by 19,600 bushels determine breakeven of $10.97½</a:t>
            </a:r>
            <a:r>
              <a:rPr kumimoji="0" lang="en-US" sz="2400" b="1" i="0" u="none" strike="noStrike" kern="1200" cap="none" spc="0" normalizeH="0" baseline="0" noProof="0" dirty="0">
                <a:ln>
                  <a:noFill/>
                </a:ln>
                <a:solidFill>
                  <a:srgbClr val="000000"/>
                </a:solidFill>
                <a:effectLst/>
                <a:uLnTx/>
                <a:uFillTx/>
                <a:latin typeface="Times New Roman"/>
                <a:ea typeface="Times New Roman"/>
                <a:cs typeface="+mn-cs"/>
              </a:rPr>
              <a:t> .  </a:t>
            </a:r>
            <a:r>
              <a:rPr kumimoji="0" lang="en-US" sz="2400" b="0" i="0" u="none" strike="noStrike" kern="1200" cap="none" spc="0" normalizeH="0" baseline="0" noProof="0" dirty="0">
                <a:ln>
                  <a:noFill/>
                </a:ln>
                <a:solidFill>
                  <a:srgbClr val="000000"/>
                </a:solidFill>
                <a:effectLst/>
                <a:uLnTx/>
                <a:uFillTx/>
                <a:latin typeface="Times New Roman"/>
                <a:ea typeface="Times New Roman"/>
                <a:cs typeface="+mn-cs"/>
              </a:rPr>
              <a:t>Both prices are well above what is currently available.</a:t>
            </a:r>
            <a:r>
              <a:rPr kumimoji="0" lang="en-US" sz="2400" b="1" i="0" u="none" strike="noStrike" kern="1200" cap="none" spc="0" normalizeH="0" baseline="0" noProof="0" dirty="0">
                <a:ln>
                  <a:noFill/>
                </a:ln>
                <a:solidFill>
                  <a:srgbClr val="000000"/>
                </a:solidFill>
                <a:effectLst/>
                <a:uLnTx/>
                <a:uFillTx/>
                <a:latin typeface="Times New Roman"/>
                <a:ea typeface="Times New Roman"/>
                <a:cs typeface="+mn-cs"/>
              </a:rPr>
              <a:t> </a:t>
            </a:r>
            <a:endParaRPr lang="en-US" dirty="0"/>
          </a:p>
        </p:txBody>
      </p:sp>
      <p:sp>
        <p:nvSpPr>
          <p:cNvPr id="4" name="Slide Number Placeholder 3"/>
          <p:cNvSpPr>
            <a:spLocks noGrp="1"/>
          </p:cNvSpPr>
          <p:nvPr>
            <p:ph type="sldNum" sz="quarter" idx="10"/>
          </p:nvPr>
        </p:nvSpPr>
        <p:spPr/>
        <p:txBody>
          <a:bodyPr/>
          <a:lstStyle/>
          <a:p>
            <a:pPr>
              <a:defRPr/>
            </a:pPr>
            <a:fld id="{0110C77B-7EEA-4733-A898-AC6A75361FE6}" type="slidenum">
              <a:rPr lang="en-US" smtClean="0"/>
              <a:pPr>
                <a:defRPr/>
              </a:pPr>
              <a:t>30</a:t>
            </a:fld>
            <a:endParaRPr lang="en-US"/>
          </a:p>
        </p:txBody>
      </p:sp>
    </p:spTree>
    <p:extLst>
      <p:ext uri="{BB962C8B-B14F-4D97-AF65-F5344CB8AC3E}">
        <p14:creationId xmlns:p14="http://schemas.microsoft.com/office/powerpoint/2010/main" val="1342555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file:///C:/Users/huli0013/Downloads/sp2202%20Minnesota%20Farm%20Real%20Estate%20Sales%20Study.pdf</a:t>
            </a:r>
          </a:p>
        </p:txBody>
      </p:sp>
      <p:sp>
        <p:nvSpPr>
          <p:cNvPr id="4" name="Footer Placeholder 3"/>
          <p:cNvSpPr>
            <a:spLocks noGrp="1"/>
          </p:cNvSpPr>
          <p:nvPr>
            <p:ph type="ftr" sz="quarter" idx="4"/>
          </p:nvPr>
        </p:nvSpPr>
        <p:spPr/>
        <p:txBody>
          <a:bodyPr/>
          <a:lstStyle/>
          <a:p>
            <a:pPr>
              <a:defRPr/>
            </a:pPr>
            <a:r>
              <a:rPr lang="en-US"/>
              <a:t>© 2010 Regents of the University of Minnesota.  All rights reserved.</a:t>
            </a:r>
          </a:p>
        </p:txBody>
      </p:sp>
      <p:sp>
        <p:nvSpPr>
          <p:cNvPr id="5" name="Slide Number Placeholder 4"/>
          <p:cNvSpPr>
            <a:spLocks noGrp="1"/>
          </p:cNvSpPr>
          <p:nvPr>
            <p:ph type="sldNum" sz="quarter" idx="5"/>
          </p:nvPr>
        </p:nvSpPr>
        <p:spPr/>
        <p:txBody>
          <a:bodyPr/>
          <a:lstStyle/>
          <a:p>
            <a:pPr>
              <a:defRPr/>
            </a:pPr>
            <a:fld id="{79F8BB86-0D89-D84F-872A-E14FB186EF36}" type="slidenum">
              <a:rPr lang="en-US" smtClean="0"/>
              <a:pPr>
                <a:defRPr/>
              </a:pPr>
              <a:t>36</a:t>
            </a:fld>
            <a:endParaRPr lang="en-US"/>
          </a:p>
        </p:txBody>
      </p:sp>
    </p:spTree>
    <p:extLst>
      <p:ext uri="{BB962C8B-B14F-4D97-AF65-F5344CB8AC3E}">
        <p14:creationId xmlns:p14="http://schemas.microsoft.com/office/powerpoint/2010/main" val="3292978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“Unhide</a:t>
            </a:r>
            <a:r>
              <a:rPr lang="en-US" b="1" baseline="0" dirty="0"/>
              <a:t> slide with counties you are talking in and hide previous talk slides</a:t>
            </a:r>
            <a:r>
              <a:rPr lang="en-US" baseline="0" dirty="0"/>
              <a:t>.”  Here you can see the average sale prices by county for 2014 and 2015 the number of sales in 2015 the minimum sale price in 20145and the maximum price in 2015.  This is a great website where you can see these sales listed by township.</a:t>
            </a:r>
            <a:endParaRPr lang="en-US" dirty="0"/>
          </a:p>
        </p:txBody>
      </p:sp>
      <p:sp>
        <p:nvSpPr>
          <p:cNvPr id="4" name="Slide Number Placeholder 3"/>
          <p:cNvSpPr>
            <a:spLocks noGrp="1"/>
          </p:cNvSpPr>
          <p:nvPr>
            <p:ph type="sldNum" sz="quarter" idx="10"/>
          </p:nvPr>
        </p:nvSpPr>
        <p:spPr/>
        <p:txBody>
          <a:bodyPr/>
          <a:lstStyle/>
          <a:p>
            <a:pPr>
              <a:defRPr/>
            </a:pPr>
            <a:fld id="{0110C77B-7EEA-4733-A898-AC6A75361FE6}" type="slidenum">
              <a:rPr lang="en-US" smtClean="0"/>
              <a:pPr>
                <a:defRPr/>
              </a:pPr>
              <a:t>40</a:t>
            </a:fld>
            <a:endParaRPr lang="en-US"/>
          </a:p>
        </p:txBody>
      </p:sp>
    </p:spTree>
    <p:extLst>
      <p:ext uri="{BB962C8B-B14F-4D97-AF65-F5344CB8AC3E}">
        <p14:creationId xmlns:p14="http://schemas.microsoft.com/office/powerpoint/2010/main" val="1199602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“Unhide</a:t>
            </a:r>
            <a:r>
              <a:rPr lang="en-US" b="1" baseline="0" dirty="0"/>
              <a:t> slide with counties you are talking in and hide previous talk slides</a:t>
            </a:r>
            <a:r>
              <a:rPr lang="en-US" baseline="0" dirty="0"/>
              <a:t>.”  Here you can see the average sale prices by county for 2014 and 2015 the number of sales in 2015 the minimum sale price in 20145and the maximum price in 2015.  This is a great website where you can see these sales listed by township.</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110C77B-7EEA-4733-A898-AC6A75361FE6}" type="slidenum">
              <a:rPr lang="en-US" smtClean="0"/>
              <a:pPr>
                <a:defRPr/>
              </a:pPr>
              <a:t>41</a:t>
            </a:fld>
            <a:endParaRPr lang="en-US"/>
          </a:p>
        </p:txBody>
      </p:sp>
    </p:spTree>
    <p:extLst>
      <p:ext uri="{BB962C8B-B14F-4D97-AF65-F5344CB8AC3E}">
        <p14:creationId xmlns:p14="http://schemas.microsoft.com/office/powerpoint/2010/main" val="1366225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Farmer’s have many factors</a:t>
            </a:r>
            <a:r>
              <a:rPr lang="en-US" baseline="0" dirty="0"/>
              <a:t> to consider to rent or not to rent: go over list on slide.</a:t>
            </a:r>
            <a:endParaRPr lang="en-US" dirty="0"/>
          </a:p>
        </p:txBody>
      </p:sp>
      <p:sp>
        <p:nvSpPr>
          <p:cNvPr id="4" name="Slide Number Placeholder 3"/>
          <p:cNvSpPr>
            <a:spLocks noGrp="1"/>
          </p:cNvSpPr>
          <p:nvPr>
            <p:ph type="sldNum" sz="quarter" idx="10"/>
          </p:nvPr>
        </p:nvSpPr>
        <p:spPr/>
        <p:txBody>
          <a:bodyPr/>
          <a:lstStyle/>
          <a:p>
            <a:pPr>
              <a:defRPr/>
            </a:pPr>
            <a:fld id="{0110C77B-7EEA-4733-A898-AC6A75361FE6}" type="slidenum">
              <a:rPr lang="en-US" smtClean="0"/>
              <a:pPr>
                <a:defRPr/>
              </a:pPr>
              <a:t>42</a:t>
            </a:fld>
            <a:endParaRPr lang="en-US"/>
          </a:p>
        </p:txBody>
      </p:sp>
    </p:spTree>
    <p:extLst>
      <p:ext uri="{BB962C8B-B14F-4D97-AF65-F5344CB8AC3E}">
        <p14:creationId xmlns:p14="http://schemas.microsoft.com/office/powerpoint/2010/main" val="3793053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Farmer’s have many factors</a:t>
            </a:r>
            <a:r>
              <a:rPr lang="en-US" baseline="0" dirty="0"/>
              <a:t> to consider to rent or not to rent: go over list on slide.</a:t>
            </a:r>
            <a:endParaRPr lang="en-US" dirty="0"/>
          </a:p>
        </p:txBody>
      </p:sp>
      <p:sp>
        <p:nvSpPr>
          <p:cNvPr id="4" name="Slide Number Placeholder 3"/>
          <p:cNvSpPr>
            <a:spLocks noGrp="1"/>
          </p:cNvSpPr>
          <p:nvPr>
            <p:ph type="sldNum" sz="quarter" idx="10"/>
          </p:nvPr>
        </p:nvSpPr>
        <p:spPr/>
        <p:txBody>
          <a:bodyPr/>
          <a:lstStyle/>
          <a:p>
            <a:pPr>
              <a:defRPr/>
            </a:pPr>
            <a:fld id="{0110C77B-7EEA-4733-A898-AC6A75361FE6}" type="slidenum">
              <a:rPr lang="en-US" smtClean="0"/>
              <a:pPr>
                <a:defRPr/>
              </a:pPr>
              <a:t>43</a:t>
            </a:fld>
            <a:endParaRPr lang="en-US"/>
          </a:p>
        </p:txBody>
      </p:sp>
    </p:spTree>
    <p:extLst>
      <p:ext uri="{BB962C8B-B14F-4D97-AF65-F5344CB8AC3E}">
        <p14:creationId xmlns:p14="http://schemas.microsoft.com/office/powerpoint/2010/main" val="944988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is always a good idea for a landlord to “stake their claim” if you will for the funds that are due to them.</a:t>
            </a:r>
          </a:p>
          <a:p>
            <a:endParaRPr lang="en-US" baseline="0" dirty="0"/>
          </a:p>
          <a:p>
            <a:r>
              <a:rPr lang="en-US" baseline="0" dirty="0"/>
              <a:t>Landlords are able to file a lien for rent due to them, just like a bank takes a lien on a car that has a loan on it.</a:t>
            </a:r>
          </a:p>
          <a:p>
            <a:endParaRPr lang="en-US" baseline="0" dirty="0"/>
          </a:p>
          <a:p>
            <a:r>
              <a:rPr lang="en-US" baseline="0" dirty="0"/>
              <a:t>The process is above.</a:t>
            </a:r>
            <a:endParaRPr lang="en-US" dirty="0"/>
          </a:p>
        </p:txBody>
      </p:sp>
      <p:sp>
        <p:nvSpPr>
          <p:cNvPr id="4" name="Slide Number Placeholder 3"/>
          <p:cNvSpPr>
            <a:spLocks noGrp="1"/>
          </p:cNvSpPr>
          <p:nvPr>
            <p:ph type="sldNum" sz="quarter" idx="10"/>
          </p:nvPr>
        </p:nvSpPr>
        <p:spPr/>
        <p:txBody>
          <a:bodyPr/>
          <a:lstStyle/>
          <a:p>
            <a:pPr>
              <a:defRPr/>
            </a:pPr>
            <a:fld id="{0110C77B-7EEA-4733-A898-AC6A75361FE6}" type="slidenum">
              <a:rPr lang="en-US" smtClean="0"/>
              <a:pPr>
                <a:defRPr/>
              </a:pPr>
              <a:t>45</a:t>
            </a:fld>
            <a:endParaRPr lang="en-US" dirty="0"/>
          </a:p>
        </p:txBody>
      </p:sp>
    </p:spTree>
    <p:extLst>
      <p:ext uri="{BB962C8B-B14F-4D97-AF65-F5344CB8AC3E}">
        <p14:creationId xmlns:p14="http://schemas.microsoft.com/office/powerpoint/2010/main" val="2636839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work with a legal advisor on this.  A</a:t>
            </a:r>
            <a:r>
              <a:rPr lang="en-US" baseline="0" dirty="0"/>
              <a:t> specific UCC form is needed.  This needs to include certain items to be valid.  Also, the form needs to be filed correctly with the State of MN and the renter needs to be made aware of the filing.</a:t>
            </a:r>
            <a:endParaRPr lang="en-US" dirty="0"/>
          </a:p>
        </p:txBody>
      </p:sp>
      <p:sp>
        <p:nvSpPr>
          <p:cNvPr id="4" name="Slide Number Placeholder 3"/>
          <p:cNvSpPr>
            <a:spLocks noGrp="1"/>
          </p:cNvSpPr>
          <p:nvPr>
            <p:ph type="sldNum" sz="quarter" idx="10"/>
          </p:nvPr>
        </p:nvSpPr>
        <p:spPr/>
        <p:txBody>
          <a:bodyPr/>
          <a:lstStyle/>
          <a:p>
            <a:pPr>
              <a:defRPr/>
            </a:pPr>
            <a:fld id="{0110C77B-7EEA-4733-A898-AC6A75361FE6}" type="slidenum">
              <a:rPr lang="en-US" smtClean="0"/>
              <a:pPr>
                <a:defRPr/>
              </a:pPr>
              <a:t>46</a:t>
            </a:fld>
            <a:endParaRPr lang="en-US" dirty="0"/>
          </a:p>
        </p:txBody>
      </p:sp>
    </p:spTree>
    <p:extLst>
      <p:ext uri="{BB962C8B-B14F-4D97-AF65-F5344CB8AC3E}">
        <p14:creationId xmlns:p14="http://schemas.microsoft.com/office/powerpoint/2010/main" val="2723198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Welcome</a:t>
            </a:r>
            <a:r>
              <a:rPr lang="en-US" baseline="0" dirty="0"/>
              <a:t> to Today’s workshop to help you in the process of determining what is a fair farmland rental rate for 2016</a:t>
            </a:r>
          </a:p>
          <a:p>
            <a:endParaRPr lang="en-US" dirty="0"/>
          </a:p>
        </p:txBody>
      </p:sp>
      <p:sp>
        <p:nvSpPr>
          <p:cNvPr id="4" name="Slide Number Placeholder 3"/>
          <p:cNvSpPr>
            <a:spLocks noGrp="1"/>
          </p:cNvSpPr>
          <p:nvPr>
            <p:ph type="sldNum" sz="quarter" idx="10"/>
          </p:nvPr>
        </p:nvSpPr>
        <p:spPr/>
        <p:txBody>
          <a:bodyPr/>
          <a:lstStyle/>
          <a:p>
            <a:fld id="{E690C9DF-8D77-EA44-815B-686F23B550DC}" type="slidenum">
              <a:rPr lang="en-US" smtClean="0">
                <a:solidFill>
                  <a:prstClr val="black"/>
                </a:solidFill>
              </a:rPr>
              <a:pPr/>
              <a:t>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a:solidFill>
                  <a:prstClr val="black"/>
                </a:solidFill>
              </a:rPr>
              <a:t>© Regents of the University of Minnesota.  All rights reserved..</a:t>
            </a:r>
          </a:p>
        </p:txBody>
      </p:sp>
    </p:spTree>
    <p:extLst>
      <p:ext uri="{BB962C8B-B14F-4D97-AF65-F5344CB8AC3E}">
        <p14:creationId xmlns:p14="http://schemas.microsoft.com/office/powerpoint/2010/main" val="2016484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10C77B-7EEA-4733-A898-AC6A75361FE6}" type="slidenum">
              <a:rPr lang="en-US" smtClean="0"/>
              <a:pPr>
                <a:defRPr/>
              </a:pPr>
              <a:t>47</a:t>
            </a:fld>
            <a:endParaRPr lang="en-US" dirty="0"/>
          </a:p>
        </p:txBody>
      </p:sp>
    </p:spTree>
    <p:extLst>
      <p:ext uri="{BB962C8B-B14F-4D97-AF65-F5344CB8AC3E}">
        <p14:creationId xmlns:p14="http://schemas.microsoft.com/office/powerpoint/2010/main" val="2715072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 Lease 101</a:t>
            </a:r>
            <a:r>
              <a:rPr lang="en-US" baseline="0" dirty="0"/>
              <a:t>.org is a great website full of rental information.  You can find rental forms for cash and flexible agreements that you can fill in online, examples of leases and lease forms for pastures and facilities.  </a:t>
            </a:r>
            <a:endParaRPr lang="en-US" dirty="0"/>
          </a:p>
        </p:txBody>
      </p:sp>
      <p:sp>
        <p:nvSpPr>
          <p:cNvPr id="4" name="Slide Number Placeholder 3"/>
          <p:cNvSpPr>
            <a:spLocks noGrp="1"/>
          </p:cNvSpPr>
          <p:nvPr>
            <p:ph type="sldNum" sz="quarter" idx="10"/>
          </p:nvPr>
        </p:nvSpPr>
        <p:spPr/>
        <p:txBody>
          <a:bodyPr/>
          <a:lstStyle/>
          <a:p>
            <a:pPr>
              <a:defRPr/>
            </a:pPr>
            <a:fld id="{0110C77B-7EEA-4733-A898-AC6A75361FE6}" type="slidenum">
              <a:rPr lang="en-US" smtClean="0"/>
              <a:pPr>
                <a:defRPr/>
              </a:pPr>
              <a:t>50</a:t>
            </a:fld>
            <a:endParaRPr lang="en-US"/>
          </a:p>
        </p:txBody>
      </p:sp>
    </p:spTree>
    <p:extLst>
      <p:ext uri="{BB962C8B-B14F-4D97-AF65-F5344CB8AC3E}">
        <p14:creationId xmlns:p14="http://schemas.microsoft.com/office/powerpoint/2010/main" val="392317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Determining</a:t>
            </a:r>
            <a:r>
              <a:rPr lang="en-US" baseline="0" dirty="0"/>
              <a:t> whether to let rented acres go is not an easy decision and should not be taken lightly.  Your current acre base is supported by a machinery line, adequate labor, and other resources from the farm.  These dynamics change when the number of rented acres changes.  Therefore, it is important to contemplate factors and questions like the following:</a:t>
            </a:r>
          </a:p>
          <a:p>
            <a:pPr marL="226908" indent="-226908">
              <a:buAutoNum type="arabicPeriod"/>
            </a:pPr>
            <a:r>
              <a:rPr lang="en-US" baseline="0" dirty="0"/>
              <a:t>Ability to cover direct expenses? – As you begin budgeting for the coming year and look at cash flow potential, are the rented acres in question able to generate enough potential revenue to cover the direct expenses associated with them – including seed, fertilizer, chemicals, rent, and the like – those expenses that would not be incurred if those acres were not farmed.  This is an important starting point in the decision, because if these direct costs can not be covered, then you know you are farming at a loss.  If the acres can cover direct expenses, then renting the land for the coming year will help the bottom line of the operation, as the acres are contributing to the other overhead expenses of the operation.</a:t>
            </a:r>
          </a:p>
          <a:p>
            <a:pPr marL="226908" indent="-226908">
              <a:buAutoNum type="arabicPeriod"/>
            </a:pPr>
            <a:r>
              <a:rPr lang="en-US" baseline="0" dirty="0"/>
              <a:t>Land Quality vs Rental Rate – Wells Fargo’s Chief Agricultural Economist, Michael Swanson, is known for saying “Farm the best, forget the rest”. Essentially he is saying to only rent the best land.  While we know that’s not always possible, it is important to try and rent subpar ground at a discounted rate – as the yield and profit potential is at a disadvantage.</a:t>
            </a:r>
          </a:p>
        </p:txBody>
      </p:sp>
      <p:sp>
        <p:nvSpPr>
          <p:cNvPr id="4" name="Slide Number Placeholder 3"/>
          <p:cNvSpPr>
            <a:spLocks noGrp="1"/>
          </p:cNvSpPr>
          <p:nvPr>
            <p:ph type="sldNum" sz="quarter" idx="10"/>
          </p:nvPr>
        </p:nvSpPr>
        <p:spPr/>
        <p:txBody>
          <a:bodyPr/>
          <a:lstStyle/>
          <a:p>
            <a:pPr>
              <a:defRPr/>
            </a:pPr>
            <a:fld id="{A48D1680-8729-404D-AFF6-92FAC9EAA4B1}" type="slidenum">
              <a:rPr lang="en-US" smtClean="0">
                <a:solidFill>
                  <a:prstClr val="black"/>
                </a:solidFill>
              </a:rPr>
              <a:pPr>
                <a:defRPr/>
              </a:pPr>
              <a:t>51</a:t>
            </a:fld>
            <a:endParaRPr lang="en-US" dirty="0">
              <a:solidFill>
                <a:prstClr val="black"/>
              </a:solidFill>
            </a:endParaRPr>
          </a:p>
        </p:txBody>
      </p:sp>
      <p:sp>
        <p:nvSpPr>
          <p:cNvPr id="5" name="Header Placeholder 4"/>
          <p:cNvSpPr>
            <a:spLocks noGrp="1"/>
          </p:cNvSpPr>
          <p:nvPr>
            <p:ph type="hdr" sz="quarter" idx="11"/>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75283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3.  Financial position of the operation – Assessing the full financial picture of the operation is also important.  Some producers that are in a strong financial position can choose to use cash reserves and net worth to farm at a loss for a short period of time.  But, this is a risky endeavor and should be carefully evaluated.  Remember, farming is a business, with the goal of profit generation.  Fully assess your financial position before jeopardizing the future of the operation.</a:t>
            </a:r>
          </a:p>
          <a:p>
            <a:r>
              <a:rPr lang="en-US" baseline="0" dirty="0"/>
              <a:t>4.  If less acres are to be farmed for the coming year, is it possible to use the extra time and potentially equipment for other income generating purposes.  Also consider it there are other means to better utilize your time and talents, versus limited profit potential on the proposed acres.</a:t>
            </a:r>
          </a:p>
          <a:p>
            <a:pPr marL="226908" indent="-226908">
              <a:buAutoNum type="arabicPeriod"/>
            </a:pPr>
            <a:endParaRPr lang="en-US" baseline="0" dirty="0"/>
          </a:p>
          <a:p>
            <a:r>
              <a:rPr lang="en-US" baseline="0" dirty="0"/>
              <a:t>As you can see, the questions regarding whether or not to give up rented acres are important for the short and long term position of the farm.  Put thoughtful consideration in to the decision for the best potential outcome.</a:t>
            </a:r>
          </a:p>
        </p:txBody>
      </p:sp>
      <p:sp>
        <p:nvSpPr>
          <p:cNvPr id="4" name="Slide Number Placeholder 3"/>
          <p:cNvSpPr>
            <a:spLocks noGrp="1"/>
          </p:cNvSpPr>
          <p:nvPr>
            <p:ph type="sldNum" sz="quarter" idx="10"/>
          </p:nvPr>
        </p:nvSpPr>
        <p:spPr/>
        <p:txBody>
          <a:bodyPr/>
          <a:lstStyle/>
          <a:p>
            <a:pPr>
              <a:defRPr/>
            </a:pPr>
            <a:fld id="{A48D1680-8729-404D-AFF6-92FAC9EAA4B1}" type="slidenum">
              <a:rPr lang="en-US" smtClean="0">
                <a:solidFill>
                  <a:prstClr val="black"/>
                </a:solidFill>
              </a:rPr>
              <a:pPr>
                <a:defRPr/>
              </a:pPr>
              <a:t>52</a:t>
            </a:fld>
            <a:endParaRPr lang="en-US" dirty="0">
              <a:solidFill>
                <a:prstClr val="black"/>
              </a:solidFill>
            </a:endParaRPr>
          </a:p>
        </p:txBody>
      </p:sp>
      <p:sp>
        <p:nvSpPr>
          <p:cNvPr id="5" name="Header Placeholder 4"/>
          <p:cNvSpPr>
            <a:spLocks noGrp="1"/>
          </p:cNvSpPr>
          <p:nvPr>
            <p:ph type="hdr" sz="quarter" idx="11"/>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366573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Determining</a:t>
            </a:r>
            <a:r>
              <a:rPr lang="en-US" baseline="0" dirty="0"/>
              <a:t> whether to reduce rental rates for a current tenant is also a difficult decision, that requires its own thought and consideration.  This farmland is an investment that has associated costs and is also expected to provide a return, that may be used for the land owner’s living costs.  Therefore, it is important to contemplate factors and questions like the following:</a:t>
            </a:r>
          </a:p>
          <a:p>
            <a:pPr marL="226908" indent="-226908">
              <a:buAutoNum type="arabicPeriod"/>
            </a:pPr>
            <a:r>
              <a:rPr lang="en-US" baseline="0" dirty="0"/>
              <a:t>Ability to cover expenses and provide for financial needs? – As the land owner, be sure to pencil out the associated costs you have with the land- taxes, insurance, repairs, and other associated expenses.  In addition, what other dollars are you expecting this investment to yield – either as a return on investment or perhaps this is a significant portion of your retirement provisions.  Being sure you know the dollars you desire out of the rental contract is the starting point as the land owners works through their end of the transaction. the coming year will help the bottom line of the operation, as the acres are contributing to the other overhead expenses of the operation.</a:t>
            </a:r>
          </a:p>
          <a:p>
            <a:pPr marL="226908" indent="-226908">
              <a:buAutoNum type="arabicPeriod"/>
            </a:pPr>
            <a:r>
              <a:rPr lang="en-US" baseline="0" dirty="0"/>
              <a:t>The strength of tenant relationship refers to the tenure of the relationship with the renter.  If this is a long standing relationship that you have been pleased with, it is easier to work with tenant and reduce rates during the challenging financial times they are experiencing.  This strong relationship likely includes the tenant going above and beyond as a renter – perhaps they keep weeds controlled, mow the property, remove snow, or a variety of other tasks that may or may not be spelled out in the lease.  Also, when times were good, did this long-standing tenant treat you well as the land owner by giving you an unexpected bonus or agreeing to increased rental rates?  Keeping a dependable tenant that you’ve worked with for a long period of time may be a very important part of this decision for a land owner.  </a:t>
            </a:r>
          </a:p>
        </p:txBody>
      </p:sp>
      <p:sp>
        <p:nvSpPr>
          <p:cNvPr id="4" name="Slide Number Placeholder 3"/>
          <p:cNvSpPr>
            <a:spLocks noGrp="1"/>
          </p:cNvSpPr>
          <p:nvPr>
            <p:ph type="sldNum" sz="quarter" idx="10"/>
          </p:nvPr>
        </p:nvSpPr>
        <p:spPr/>
        <p:txBody>
          <a:bodyPr/>
          <a:lstStyle/>
          <a:p>
            <a:pPr>
              <a:defRPr/>
            </a:pPr>
            <a:fld id="{A48D1680-8729-404D-AFF6-92FAC9EAA4B1}" type="slidenum">
              <a:rPr lang="en-US" smtClean="0">
                <a:solidFill>
                  <a:prstClr val="black"/>
                </a:solidFill>
              </a:rPr>
              <a:pPr>
                <a:defRPr/>
              </a:pPr>
              <a:t>53</a:t>
            </a:fld>
            <a:endParaRPr lang="en-US" dirty="0">
              <a:solidFill>
                <a:prstClr val="black"/>
              </a:solidFill>
            </a:endParaRPr>
          </a:p>
        </p:txBody>
      </p:sp>
      <p:sp>
        <p:nvSpPr>
          <p:cNvPr id="5" name="Header Placeholder 4"/>
          <p:cNvSpPr>
            <a:spLocks noGrp="1"/>
          </p:cNvSpPr>
          <p:nvPr>
            <p:ph type="hdr" sz="quarter" idx="11"/>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3551968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6908" indent="-226908">
              <a:buAutoNum type="arabicPeriod" startAt="3"/>
            </a:pPr>
            <a:r>
              <a:rPr lang="en-US" baseline="0" dirty="0"/>
              <a:t>The land owner also needs to consider the quality job the tenant is doing on their land.  Are the fertility levels of the soil maintained, are production practices in line with your values, are sustainable practices used in their production.  If they are high quality tenants that are meeting the goals and expectations you have for the land, then it important to negotiate and work with the current tenant.  Developing a new tenant relationship takes time and may the quality of the new person’s practices may not align with yours. </a:t>
            </a:r>
          </a:p>
          <a:p>
            <a:pPr marL="226908" indent="-226908">
              <a:buAutoNum type="arabicPeriod" startAt="3"/>
            </a:pPr>
            <a:r>
              <a:rPr lang="en-US" baseline="0" dirty="0"/>
              <a:t>Especially if your lease has been a cash lease over time, now may be a great time to look further at a flexible lease arrangement.  As shared earlier, this sets a base rental rate, but leaves the “up side” open on the contract.  Therefore, if prices, yields, or other factors outlined in the flexible rental contract perform better than initially expected, the landlord will receive an additional payment.  Looking at flexible lease arrangements makes sense during this challenging time, as you are able to concede on rental rates and lower the base rent, but then outline the terms of out performing the base standards of the contract.</a:t>
            </a:r>
          </a:p>
          <a:p>
            <a:r>
              <a:rPr lang="en-US" baseline="0" dirty="0"/>
              <a:t>Determining the “correct” rental rate is difficult in any given year and today’s challenging farm financial times add additional challenges to this decision.  Hopefully these factors help you think through the difficult rent decisions, no matter which side of the contract you are on.</a:t>
            </a:r>
          </a:p>
        </p:txBody>
      </p:sp>
      <p:sp>
        <p:nvSpPr>
          <p:cNvPr id="4" name="Slide Number Placeholder 3"/>
          <p:cNvSpPr>
            <a:spLocks noGrp="1"/>
          </p:cNvSpPr>
          <p:nvPr>
            <p:ph type="sldNum" sz="quarter" idx="10"/>
          </p:nvPr>
        </p:nvSpPr>
        <p:spPr/>
        <p:txBody>
          <a:bodyPr/>
          <a:lstStyle/>
          <a:p>
            <a:pPr>
              <a:defRPr/>
            </a:pPr>
            <a:fld id="{A48D1680-8729-404D-AFF6-92FAC9EAA4B1}" type="slidenum">
              <a:rPr lang="en-US" smtClean="0">
                <a:solidFill>
                  <a:prstClr val="black"/>
                </a:solidFill>
              </a:rPr>
              <a:pPr>
                <a:defRPr/>
              </a:pPr>
              <a:t>54</a:t>
            </a:fld>
            <a:endParaRPr lang="en-US" dirty="0">
              <a:solidFill>
                <a:prstClr val="black"/>
              </a:solidFill>
            </a:endParaRPr>
          </a:p>
        </p:txBody>
      </p:sp>
      <p:sp>
        <p:nvSpPr>
          <p:cNvPr id="5" name="Header Placeholder 4"/>
          <p:cNvSpPr>
            <a:spLocks noGrp="1"/>
          </p:cNvSpPr>
          <p:nvPr>
            <p:ph type="hdr" sz="quarter" idx="11"/>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1708495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chrome-extension://</a:t>
            </a:r>
            <a:r>
              <a:rPr lang="en-US" dirty="0" err="1"/>
              <a:t>efaidnbmnnnibpcajpcglclefindmkaj</a:t>
            </a:r>
            <a:r>
              <a:rPr lang="en-US" dirty="0"/>
              <a:t>/https://www.cffm.umn.edu/wp-content/uploads/2021/05/2020-FINBIN-Report-on-Minnesota-Farm-Finances.pdf</a:t>
            </a:r>
          </a:p>
        </p:txBody>
      </p:sp>
      <p:sp>
        <p:nvSpPr>
          <p:cNvPr id="4" name="Footer Placeholder 3"/>
          <p:cNvSpPr>
            <a:spLocks noGrp="1"/>
          </p:cNvSpPr>
          <p:nvPr>
            <p:ph type="ftr" sz="quarter" idx="10"/>
          </p:nvPr>
        </p:nvSpPr>
        <p:spPr/>
        <p:txBody>
          <a:bodyPr/>
          <a:lstStyle/>
          <a:p>
            <a:pPr>
              <a:defRPr/>
            </a:pPr>
            <a:r>
              <a:rPr lang="en-US"/>
              <a:t>© 2010 Regents of the University of Minnesota.  All rights reserved.</a:t>
            </a:r>
          </a:p>
        </p:txBody>
      </p:sp>
      <p:sp>
        <p:nvSpPr>
          <p:cNvPr id="5" name="Slide Number Placeholder 4"/>
          <p:cNvSpPr>
            <a:spLocks noGrp="1"/>
          </p:cNvSpPr>
          <p:nvPr>
            <p:ph type="sldNum" sz="quarter" idx="11"/>
          </p:nvPr>
        </p:nvSpPr>
        <p:spPr/>
        <p:txBody>
          <a:bodyPr/>
          <a:lstStyle/>
          <a:p>
            <a:pPr>
              <a:defRPr/>
            </a:pPr>
            <a:fld id="{79F8BB86-0D89-D84F-872A-E14FB186EF36}" type="slidenum">
              <a:rPr lang="en-US" smtClean="0"/>
              <a:pPr>
                <a:defRPr/>
              </a:pPr>
              <a:t>59</a:t>
            </a:fld>
            <a:endParaRPr lang="en-US"/>
          </a:p>
        </p:txBody>
      </p:sp>
    </p:spTree>
    <p:extLst>
      <p:ext uri="{BB962C8B-B14F-4D97-AF65-F5344CB8AC3E}">
        <p14:creationId xmlns:p14="http://schemas.microsoft.com/office/powerpoint/2010/main" val="1295533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Liquidity, based on working capital (current assets minus current debt) and the current ratio, continued its slow slide in 2017. Working capital declined by about $9,000 for the average farm. However, these farms, on average, have consumed $235,000 of working capital over the past five years, more than half of the $439,000 they had at the end of 2012. The current ratio for the average farm was 1.60:1 (Figure 3) at the end of 2017 ($1.60 of current assets to cover each dollar of current debt), down slightly from 2016. The current ratio for MN farms has declined sharply over the past four years. Even with this decline, the average farm was still in a rather strong liquidity position. But given this deterioration, more farms than usual are likely experiencing financial </a:t>
            </a:r>
          </a:p>
        </p:txBody>
      </p:sp>
      <p:sp>
        <p:nvSpPr>
          <p:cNvPr id="4" name="Footer Placeholder 3"/>
          <p:cNvSpPr>
            <a:spLocks noGrp="1"/>
          </p:cNvSpPr>
          <p:nvPr>
            <p:ph type="ftr" sz="quarter" idx="10"/>
          </p:nvPr>
        </p:nvSpPr>
        <p:spPr/>
        <p:txBody>
          <a:bodyPr/>
          <a:lstStyle/>
          <a:p>
            <a:pPr>
              <a:defRPr/>
            </a:pPr>
            <a:r>
              <a:rPr lang="en-US"/>
              <a:t>© 2010 Regents of the University of Minnesota.  All rights reserved.</a:t>
            </a:r>
          </a:p>
        </p:txBody>
      </p:sp>
      <p:sp>
        <p:nvSpPr>
          <p:cNvPr id="5" name="Slide Number Placeholder 4"/>
          <p:cNvSpPr>
            <a:spLocks noGrp="1"/>
          </p:cNvSpPr>
          <p:nvPr>
            <p:ph type="sldNum" sz="quarter" idx="11"/>
          </p:nvPr>
        </p:nvSpPr>
        <p:spPr/>
        <p:txBody>
          <a:bodyPr/>
          <a:lstStyle/>
          <a:p>
            <a:pPr>
              <a:defRPr/>
            </a:pPr>
            <a:fld id="{79F8BB86-0D89-D84F-872A-E14FB186EF36}" type="slidenum">
              <a:rPr lang="en-US" smtClean="0"/>
              <a:pPr>
                <a:defRPr/>
              </a:pPr>
              <a:t>60</a:t>
            </a:fld>
            <a:endParaRPr lang="en-US"/>
          </a:p>
        </p:txBody>
      </p:sp>
    </p:spTree>
    <p:extLst>
      <p:ext uri="{BB962C8B-B14F-4D97-AF65-F5344CB8AC3E}">
        <p14:creationId xmlns:p14="http://schemas.microsoft.com/office/powerpoint/2010/main" val="3548066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average farm’s net worth increased by almost $66,000 in 2017. Of that, just over half was “earned net worth change,” resulting from farm and non-farm earnings exceeding owner withdrawals for family living and taxes.</a:t>
            </a:r>
          </a:p>
          <a:p>
            <a:r>
              <a:rPr lang="en-US" dirty="0"/>
              <a:t>The average farm’s debt-to-asset ratio was unchanged at 42% when deferred tax liabilities are included. When deferred liabilities are excluded, the ratio was 32%, unchanged from the previous year.</a:t>
            </a:r>
          </a:p>
        </p:txBody>
      </p:sp>
      <p:sp>
        <p:nvSpPr>
          <p:cNvPr id="4" name="Footer Placeholder 3"/>
          <p:cNvSpPr>
            <a:spLocks noGrp="1"/>
          </p:cNvSpPr>
          <p:nvPr>
            <p:ph type="ftr" sz="quarter" idx="10"/>
          </p:nvPr>
        </p:nvSpPr>
        <p:spPr/>
        <p:txBody>
          <a:bodyPr/>
          <a:lstStyle/>
          <a:p>
            <a:pPr>
              <a:defRPr/>
            </a:pPr>
            <a:r>
              <a:rPr lang="en-US"/>
              <a:t>© 2010 Regents of the University of Minnesota.  All rights reserved.</a:t>
            </a:r>
          </a:p>
        </p:txBody>
      </p:sp>
      <p:sp>
        <p:nvSpPr>
          <p:cNvPr id="5" name="Slide Number Placeholder 4"/>
          <p:cNvSpPr>
            <a:spLocks noGrp="1"/>
          </p:cNvSpPr>
          <p:nvPr>
            <p:ph type="sldNum" sz="quarter" idx="11"/>
          </p:nvPr>
        </p:nvSpPr>
        <p:spPr/>
        <p:txBody>
          <a:bodyPr/>
          <a:lstStyle/>
          <a:p>
            <a:pPr>
              <a:defRPr/>
            </a:pPr>
            <a:fld id="{79F8BB86-0D89-D84F-872A-E14FB186EF36}" type="slidenum">
              <a:rPr lang="en-US" smtClean="0"/>
              <a:pPr>
                <a:defRPr/>
              </a:pPr>
              <a:t>61</a:t>
            </a:fld>
            <a:endParaRPr lang="en-US"/>
          </a:p>
        </p:txBody>
      </p:sp>
    </p:spTree>
    <p:extLst>
      <p:ext uri="{BB962C8B-B14F-4D97-AF65-F5344CB8AC3E}">
        <p14:creationId xmlns:p14="http://schemas.microsoft.com/office/powerpoint/2010/main" val="4201859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Debt coverage is a primary measure lenders monitor when extending credit to businesses. The term debt coverage ratio (TDCR) compares dollars available for debt repayment after family living and income taxes versus scheduled debt repayment on term (non-current) debt.</a:t>
            </a:r>
          </a:p>
          <a:p>
            <a:endParaRPr lang="en-US" dirty="0"/>
          </a:p>
        </p:txBody>
      </p:sp>
      <p:sp>
        <p:nvSpPr>
          <p:cNvPr id="4" name="Footer Placeholder 3"/>
          <p:cNvSpPr>
            <a:spLocks noGrp="1"/>
          </p:cNvSpPr>
          <p:nvPr>
            <p:ph type="ftr" sz="quarter" idx="10"/>
          </p:nvPr>
        </p:nvSpPr>
        <p:spPr/>
        <p:txBody>
          <a:bodyPr/>
          <a:lstStyle/>
          <a:p>
            <a:pPr>
              <a:defRPr/>
            </a:pPr>
            <a:r>
              <a:rPr lang="en-US"/>
              <a:t>© 2010 Regents of the University of Minnesota.  All rights reserved.</a:t>
            </a:r>
          </a:p>
        </p:txBody>
      </p:sp>
      <p:sp>
        <p:nvSpPr>
          <p:cNvPr id="5" name="Slide Number Placeholder 4"/>
          <p:cNvSpPr>
            <a:spLocks noGrp="1"/>
          </p:cNvSpPr>
          <p:nvPr>
            <p:ph type="sldNum" sz="quarter" idx="11"/>
          </p:nvPr>
        </p:nvSpPr>
        <p:spPr/>
        <p:txBody>
          <a:bodyPr/>
          <a:lstStyle/>
          <a:p>
            <a:pPr>
              <a:defRPr/>
            </a:pPr>
            <a:fld id="{79F8BB86-0D89-D84F-872A-E14FB186EF36}" type="slidenum">
              <a:rPr lang="en-US" smtClean="0"/>
              <a:pPr>
                <a:defRPr/>
              </a:pPr>
              <a:t>62</a:t>
            </a:fld>
            <a:endParaRPr lang="en-US"/>
          </a:p>
        </p:txBody>
      </p:sp>
    </p:spTree>
    <p:extLst>
      <p:ext uri="{BB962C8B-B14F-4D97-AF65-F5344CB8AC3E}">
        <p14:creationId xmlns:p14="http://schemas.microsoft.com/office/powerpoint/2010/main" val="2699328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ABM team has</a:t>
            </a:r>
            <a:r>
              <a:rPr lang="en-US" baseline="0" dirty="0"/>
              <a:t> a website that has the majority of the information presented today under the Land Economics tab.  Everything you see today can also be found in the 2017 farm resource guide that will be available in January.</a:t>
            </a:r>
          </a:p>
          <a:p>
            <a:endParaRPr lang="en-US" dirty="0"/>
          </a:p>
        </p:txBody>
      </p:sp>
      <p:sp>
        <p:nvSpPr>
          <p:cNvPr id="4" name="Slide Number Placeholder 3"/>
          <p:cNvSpPr>
            <a:spLocks noGrp="1"/>
          </p:cNvSpPr>
          <p:nvPr>
            <p:ph type="sldNum" sz="quarter" idx="10"/>
          </p:nvPr>
        </p:nvSpPr>
        <p:spPr/>
        <p:txBody>
          <a:bodyPr/>
          <a:lstStyle/>
          <a:p>
            <a:pPr>
              <a:defRPr/>
            </a:pPr>
            <a:fld id="{0110C77B-7EEA-4733-A898-AC6A75361FE6}" type="slidenum">
              <a:rPr lang="en-US" smtClean="0"/>
              <a:pPr>
                <a:defRPr/>
              </a:pPr>
              <a:t>4</a:t>
            </a:fld>
            <a:endParaRPr lang="en-US" dirty="0"/>
          </a:p>
        </p:txBody>
      </p:sp>
    </p:spTree>
    <p:extLst>
      <p:ext uri="{BB962C8B-B14F-4D97-AF65-F5344CB8AC3E}">
        <p14:creationId xmlns:p14="http://schemas.microsoft.com/office/powerpoint/2010/main" val="3699786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Incomes levels varied significantly by region of the state. In most regions, incomes were historically low and retreated from the income levels of the previous year. </a:t>
            </a:r>
          </a:p>
        </p:txBody>
      </p:sp>
      <p:sp>
        <p:nvSpPr>
          <p:cNvPr id="4" name="Footer Placeholder 3"/>
          <p:cNvSpPr>
            <a:spLocks noGrp="1"/>
          </p:cNvSpPr>
          <p:nvPr>
            <p:ph type="ftr" sz="quarter" idx="10"/>
          </p:nvPr>
        </p:nvSpPr>
        <p:spPr/>
        <p:txBody>
          <a:bodyPr/>
          <a:lstStyle/>
          <a:p>
            <a:pPr>
              <a:defRPr/>
            </a:pPr>
            <a:r>
              <a:rPr lang="en-US"/>
              <a:t>© 2010 Regents of the University of Minnesota.  All rights reserved.</a:t>
            </a:r>
          </a:p>
        </p:txBody>
      </p:sp>
      <p:sp>
        <p:nvSpPr>
          <p:cNvPr id="5" name="Slide Number Placeholder 4"/>
          <p:cNvSpPr>
            <a:spLocks noGrp="1"/>
          </p:cNvSpPr>
          <p:nvPr>
            <p:ph type="sldNum" sz="quarter" idx="11"/>
          </p:nvPr>
        </p:nvSpPr>
        <p:spPr/>
        <p:txBody>
          <a:bodyPr/>
          <a:lstStyle/>
          <a:p>
            <a:pPr>
              <a:defRPr/>
            </a:pPr>
            <a:fld id="{79F8BB86-0D89-D84F-872A-E14FB186EF36}" type="slidenum">
              <a:rPr lang="en-US" smtClean="0"/>
              <a:pPr>
                <a:defRPr/>
              </a:pPr>
              <a:t>64</a:t>
            </a:fld>
            <a:endParaRPr lang="en-US"/>
          </a:p>
        </p:txBody>
      </p:sp>
    </p:spTree>
    <p:extLst>
      <p:ext uri="{BB962C8B-B14F-4D97-AF65-F5344CB8AC3E}">
        <p14:creationId xmlns:p14="http://schemas.microsoft.com/office/powerpoint/2010/main" val="33231740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1163 crop farms in the 2017 group earned a median net farm income of $24,170, down from $46,831 the previous year. 2017 was the fifth consecutive year of low earnings for these Minnesota crop producers. Low earnings have taken a bite out of working capital. Although the average crop farm still has working capital equal to over 30% of gross revenue, the average crop farm has lost almost $300,000 of working capital in the past five years. </a:t>
            </a:r>
          </a:p>
        </p:txBody>
      </p:sp>
      <p:sp>
        <p:nvSpPr>
          <p:cNvPr id="4" name="Footer Placeholder 3"/>
          <p:cNvSpPr>
            <a:spLocks noGrp="1"/>
          </p:cNvSpPr>
          <p:nvPr>
            <p:ph type="ftr" sz="quarter" idx="10"/>
          </p:nvPr>
        </p:nvSpPr>
        <p:spPr/>
        <p:txBody>
          <a:bodyPr/>
          <a:lstStyle/>
          <a:p>
            <a:pPr>
              <a:defRPr/>
            </a:pPr>
            <a:r>
              <a:rPr lang="en-US"/>
              <a:t>© 2010 Regents of the University of Minnesota.  All rights reserved.</a:t>
            </a:r>
          </a:p>
        </p:txBody>
      </p:sp>
      <p:sp>
        <p:nvSpPr>
          <p:cNvPr id="5" name="Slide Number Placeholder 4"/>
          <p:cNvSpPr>
            <a:spLocks noGrp="1"/>
          </p:cNvSpPr>
          <p:nvPr>
            <p:ph type="sldNum" sz="quarter" idx="11"/>
          </p:nvPr>
        </p:nvSpPr>
        <p:spPr/>
        <p:txBody>
          <a:bodyPr/>
          <a:lstStyle/>
          <a:p>
            <a:pPr>
              <a:defRPr/>
            </a:pPr>
            <a:fld id="{79F8BB86-0D89-D84F-872A-E14FB186EF36}" type="slidenum">
              <a:rPr lang="en-US" smtClean="0"/>
              <a:pPr>
                <a:defRPr/>
              </a:pPr>
              <a:t>65</a:t>
            </a:fld>
            <a:endParaRPr lang="en-US"/>
          </a:p>
        </p:txBody>
      </p:sp>
    </p:spTree>
    <p:extLst>
      <p:ext uri="{BB962C8B-B14F-4D97-AF65-F5344CB8AC3E}">
        <p14:creationId xmlns:p14="http://schemas.microsoft.com/office/powerpoint/2010/main" val="39920397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Yields for Minnesota’s major cash crops were outstanding for third consecutive year. Corn yields broke the state record previously set in 20164 . Corn yields for farms included in FINBIN averaged 204 bushels per acre, 32 bushels over the average for the previous 10 years. Soybean yields were lower than in 2016 at 48 bushels per acre, but were still 3 bushels above the 10-year average for participating farms. Spring wheat averaged 73 bushels per acre, 22% above the 10-year average for these farms. Sugar beet yields also exceeded the previous 10-year average by 30%.</a:t>
            </a:r>
          </a:p>
        </p:txBody>
      </p:sp>
      <p:sp>
        <p:nvSpPr>
          <p:cNvPr id="4" name="Footer Placeholder 3"/>
          <p:cNvSpPr>
            <a:spLocks noGrp="1"/>
          </p:cNvSpPr>
          <p:nvPr>
            <p:ph type="ftr" sz="quarter" idx="10"/>
          </p:nvPr>
        </p:nvSpPr>
        <p:spPr/>
        <p:txBody>
          <a:bodyPr/>
          <a:lstStyle/>
          <a:p>
            <a:pPr>
              <a:defRPr/>
            </a:pPr>
            <a:r>
              <a:rPr lang="en-US"/>
              <a:t>© 2010 Regents of the University of Minnesota.  All rights reserved.</a:t>
            </a:r>
          </a:p>
        </p:txBody>
      </p:sp>
      <p:sp>
        <p:nvSpPr>
          <p:cNvPr id="5" name="Slide Number Placeholder 4"/>
          <p:cNvSpPr>
            <a:spLocks noGrp="1"/>
          </p:cNvSpPr>
          <p:nvPr>
            <p:ph type="sldNum" sz="quarter" idx="11"/>
          </p:nvPr>
        </p:nvSpPr>
        <p:spPr/>
        <p:txBody>
          <a:bodyPr/>
          <a:lstStyle/>
          <a:p>
            <a:pPr>
              <a:defRPr/>
            </a:pPr>
            <a:fld id="{79F8BB86-0D89-D84F-872A-E14FB186EF36}" type="slidenum">
              <a:rPr lang="en-US" smtClean="0"/>
              <a:pPr>
                <a:defRPr/>
              </a:pPr>
              <a:t>66</a:t>
            </a:fld>
            <a:endParaRPr lang="en-US"/>
          </a:p>
        </p:txBody>
      </p:sp>
    </p:spTree>
    <p:extLst>
      <p:ext uri="{BB962C8B-B14F-4D97-AF65-F5344CB8AC3E}">
        <p14:creationId xmlns:p14="http://schemas.microsoft.com/office/powerpoint/2010/main" val="14708831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Dairy farm earnings were up in 2017, albeit from a very low level. The median net farm income for the 456 participating dairy farms was $42,260, up from $27,666 in 2016. These increased earnings surprised many, given the very low milk price for the last portion of the year. In total, though, milk prices were up for the year, averaging $17.92 per hundredweight (cwt) compared to $16.58 in 2016. </a:t>
            </a:r>
          </a:p>
        </p:txBody>
      </p:sp>
      <p:sp>
        <p:nvSpPr>
          <p:cNvPr id="4" name="Footer Placeholder 3"/>
          <p:cNvSpPr>
            <a:spLocks noGrp="1"/>
          </p:cNvSpPr>
          <p:nvPr>
            <p:ph type="ftr" sz="quarter" idx="10"/>
          </p:nvPr>
        </p:nvSpPr>
        <p:spPr/>
        <p:txBody>
          <a:bodyPr/>
          <a:lstStyle/>
          <a:p>
            <a:pPr>
              <a:defRPr/>
            </a:pPr>
            <a:r>
              <a:rPr lang="en-US"/>
              <a:t>© 2010 Regents of the University of Minnesota.  All rights reserved.</a:t>
            </a:r>
          </a:p>
        </p:txBody>
      </p:sp>
      <p:sp>
        <p:nvSpPr>
          <p:cNvPr id="5" name="Slide Number Placeholder 4"/>
          <p:cNvSpPr>
            <a:spLocks noGrp="1"/>
          </p:cNvSpPr>
          <p:nvPr>
            <p:ph type="sldNum" sz="quarter" idx="11"/>
          </p:nvPr>
        </p:nvSpPr>
        <p:spPr/>
        <p:txBody>
          <a:bodyPr/>
          <a:lstStyle/>
          <a:p>
            <a:pPr>
              <a:defRPr/>
            </a:pPr>
            <a:fld id="{79F8BB86-0D89-D84F-872A-E14FB186EF36}" type="slidenum">
              <a:rPr lang="en-US" smtClean="0"/>
              <a:pPr>
                <a:defRPr/>
              </a:pPr>
              <a:t>67</a:t>
            </a:fld>
            <a:endParaRPr lang="en-US"/>
          </a:p>
        </p:txBody>
      </p:sp>
    </p:spTree>
    <p:extLst>
      <p:ext uri="{BB962C8B-B14F-4D97-AF65-F5344CB8AC3E}">
        <p14:creationId xmlns:p14="http://schemas.microsoft.com/office/powerpoint/2010/main" val="42921894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milk prices increased, the cost of production increased too. On average, it cost $17.22 per cwt to produce milk in 2017, up from $16.79 the previous year. Total expense per cow increased by 4%. Feed cost increased by 2% while hired labor increased 7%. Energy related costs (fuel, custom hire, hauling) as well as repairs accounted for most of the cost increase.</a:t>
            </a:r>
          </a:p>
        </p:txBody>
      </p:sp>
      <p:sp>
        <p:nvSpPr>
          <p:cNvPr id="4" name="Footer Placeholder 3"/>
          <p:cNvSpPr>
            <a:spLocks noGrp="1"/>
          </p:cNvSpPr>
          <p:nvPr>
            <p:ph type="ftr" sz="quarter" idx="10"/>
          </p:nvPr>
        </p:nvSpPr>
        <p:spPr/>
        <p:txBody>
          <a:bodyPr/>
          <a:lstStyle/>
          <a:p>
            <a:pPr>
              <a:defRPr/>
            </a:pPr>
            <a:r>
              <a:rPr lang="en-US"/>
              <a:t>© 2010 Regents of the University of Minnesota.  All rights reserved.</a:t>
            </a:r>
          </a:p>
        </p:txBody>
      </p:sp>
      <p:sp>
        <p:nvSpPr>
          <p:cNvPr id="5" name="Slide Number Placeholder 4"/>
          <p:cNvSpPr>
            <a:spLocks noGrp="1"/>
          </p:cNvSpPr>
          <p:nvPr>
            <p:ph type="sldNum" sz="quarter" idx="11"/>
          </p:nvPr>
        </p:nvSpPr>
        <p:spPr/>
        <p:txBody>
          <a:bodyPr/>
          <a:lstStyle/>
          <a:p>
            <a:pPr>
              <a:defRPr/>
            </a:pPr>
            <a:fld id="{79F8BB86-0D89-D84F-872A-E14FB186EF36}" type="slidenum">
              <a:rPr lang="en-US" smtClean="0"/>
              <a:pPr>
                <a:defRPr/>
              </a:pPr>
              <a:t>68</a:t>
            </a:fld>
            <a:endParaRPr lang="en-US"/>
          </a:p>
        </p:txBody>
      </p:sp>
    </p:spTree>
    <p:extLst>
      <p:ext uri="{BB962C8B-B14F-4D97-AF65-F5344CB8AC3E}">
        <p14:creationId xmlns:p14="http://schemas.microsoft.com/office/powerpoint/2010/main" val="1809950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Pork production farms were the only farm type that generated significantly higher profits in 2017. The median participating pork producers made $101,307 from farm operations in 2017, up from $26,847 in 2016. While improved profitability is welcome, it is important to note that these operations tend to be some of the largest operations in the database, with very high investment. Rate of return on assets for these farms improved to almost 4%, still low by historical standards. </a:t>
            </a:r>
          </a:p>
        </p:txBody>
      </p:sp>
      <p:sp>
        <p:nvSpPr>
          <p:cNvPr id="4" name="Footer Placeholder 3"/>
          <p:cNvSpPr>
            <a:spLocks noGrp="1"/>
          </p:cNvSpPr>
          <p:nvPr>
            <p:ph type="ftr" sz="quarter" idx="10"/>
          </p:nvPr>
        </p:nvSpPr>
        <p:spPr/>
        <p:txBody>
          <a:bodyPr/>
          <a:lstStyle/>
          <a:p>
            <a:pPr>
              <a:defRPr/>
            </a:pPr>
            <a:r>
              <a:rPr lang="en-US"/>
              <a:t>© 2010 Regents of the University of Minnesota.  All rights reserved.</a:t>
            </a:r>
          </a:p>
        </p:txBody>
      </p:sp>
      <p:sp>
        <p:nvSpPr>
          <p:cNvPr id="5" name="Slide Number Placeholder 4"/>
          <p:cNvSpPr>
            <a:spLocks noGrp="1"/>
          </p:cNvSpPr>
          <p:nvPr>
            <p:ph type="sldNum" sz="quarter" idx="11"/>
          </p:nvPr>
        </p:nvSpPr>
        <p:spPr/>
        <p:txBody>
          <a:bodyPr/>
          <a:lstStyle/>
          <a:p>
            <a:pPr>
              <a:defRPr/>
            </a:pPr>
            <a:fld id="{79F8BB86-0D89-D84F-872A-E14FB186EF36}" type="slidenum">
              <a:rPr lang="en-US" smtClean="0"/>
              <a:pPr>
                <a:defRPr/>
              </a:pPr>
              <a:t>69</a:t>
            </a:fld>
            <a:endParaRPr lang="en-US"/>
          </a:p>
        </p:txBody>
      </p:sp>
    </p:spTree>
    <p:extLst>
      <p:ext uri="{BB962C8B-B14F-4D97-AF65-F5344CB8AC3E}">
        <p14:creationId xmlns:p14="http://schemas.microsoft.com/office/powerpoint/2010/main" val="38319594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Participating pork operations tend to carry more debt than other farm types. The average pork farm’s debt-to-asset ratio stood at 45% at the end of 2016. After losing over $250,000 of working capital in the previous two years, the average farm added over $25,000 to working capital in 2017. Debt coverage was also markedly improved, going from under the 1:1 benchmark for the past two years to 1.3:1 in 2017. The average operation’s net worth increased by $145,000, with almost $100,000 of that resulting from earnings.</a:t>
            </a:r>
          </a:p>
        </p:txBody>
      </p:sp>
      <p:sp>
        <p:nvSpPr>
          <p:cNvPr id="4" name="Footer Placeholder 3"/>
          <p:cNvSpPr>
            <a:spLocks noGrp="1"/>
          </p:cNvSpPr>
          <p:nvPr>
            <p:ph type="ftr" sz="quarter" idx="10"/>
          </p:nvPr>
        </p:nvSpPr>
        <p:spPr/>
        <p:txBody>
          <a:bodyPr/>
          <a:lstStyle/>
          <a:p>
            <a:pPr>
              <a:defRPr/>
            </a:pPr>
            <a:r>
              <a:rPr lang="en-US"/>
              <a:t>© 2010 Regents of the University of Minnesota.  All rights reserved.</a:t>
            </a:r>
          </a:p>
        </p:txBody>
      </p:sp>
      <p:sp>
        <p:nvSpPr>
          <p:cNvPr id="5" name="Slide Number Placeholder 4"/>
          <p:cNvSpPr>
            <a:spLocks noGrp="1"/>
          </p:cNvSpPr>
          <p:nvPr>
            <p:ph type="sldNum" sz="quarter" idx="11"/>
          </p:nvPr>
        </p:nvSpPr>
        <p:spPr/>
        <p:txBody>
          <a:bodyPr/>
          <a:lstStyle/>
          <a:p>
            <a:pPr>
              <a:defRPr/>
            </a:pPr>
            <a:fld id="{79F8BB86-0D89-D84F-872A-E14FB186EF36}" type="slidenum">
              <a:rPr lang="en-US" smtClean="0"/>
              <a:pPr>
                <a:defRPr/>
              </a:pPr>
              <a:t>70</a:t>
            </a:fld>
            <a:endParaRPr lang="en-US"/>
          </a:p>
        </p:txBody>
      </p:sp>
    </p:spTree>
    <p:extLst>
      <p:ext uri="{BB962C8B-B14F-4D97-AF65-F5344CB8AC3E}">
        <p14:creationId xmlns:p14="http://schemas.microsoft.com/office/powerpoint/2010/main" val="1750900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Profits for Minnesota beef operations improved slightly but remained very low in 2017. The median of the 172 beef operations in the farm management programs in 2017 made $7,261 from farm operations in 2017, up from 2016 when the median farm made only $647 (Figure 12). This group of farms includes both cow-calf operators and cattle finishers. In 2017, cattle finishers fared much better than cow-calf operations.</a:t>
            </a:r>
          </a:p>
        </p:txBody>
      </p:sp>
      <p:sp>
        <p:nvSpPr>
          <p:cNvPr id="4" name="Footer Placeholder 3"/>
          <p:cNvSpPr>
            <a:spLocks noGrp="1"/>
          </p:cNvSpPr>
          <p:nvPr>
            <p:ph type="ftr" sz="quarter" idx="10"/>
          </p:nvPr>
        </p:nvSpPr>
        <p:spPr/>
        <p:txBody>
          <a:bodyPr/>
          <a:lstStyle/>
          <a:p>
            <a:pPr>
              <a:defRPr/>
            </a:pPr>
            <a:r>
              <a:rPr lang="en-US"/>
              <a:t>© 2010 Regents of the University of Minnesota.  All rights reserved.</a:t>
            </a:r>
          </a:p>
        </p:txBody>
      </p:sp>
      <p:sp>
        <p:nvSpPr>
          <p:cNvPr id="5" name="Slide Number Placeholder 4"/>
          <p:cNvSpPr>
            <a:spLocks noGrp="1"/>
          </p:cNvSpPr>
          <p:nvPr>
            <p:ph type="sldNum" sz="quarter" idx="11"/>
          </p:nvPr>
        </p:nvSpPr>
        <p:spPr/>
        <p:txBody>
          <a:bodyPr/>
          <a:lstStyle/>
          <a:p>
            <a:pPr>
              <a:defRPr/>
            </a:pPr>
            <a:fld id="{79F8BB86-0D89-D84F-872A-E14FB186EF36}" type="slidenum">
              <a:rPr lang="en-US" smtClean="0"/>
              <a:pPr>
                <a:defRPr/>
              </a:pPr>
              <a:t>71</a:t>
            </a:fld>
            <a:endParaRPr lang="en-US"/>
          </a:p>
        </p:txBody>
      </p:sp>
    </p:spTree>
    <p:extLst>
      <p:ext uri="{BB962C8B-B14F-4D97-AF65-F5344CB8AC3E}">
        <p14:creationId xmlns:p14="http://schemas.microsoft.com/office/powerpoint/2010/main" val="6428872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improvement in profits for beef operations was modest in 2017, the overall financial position of these operations improved substantially. The average farm’s working capital improved by almost $20,000 after deteriorating by over $120,000 in the previous two years. The average farm’s net worth improved by over $40,000. Debt coverage reached the 1:1 level for the first time in three years. </a:t>
            </a:r>
          </a:p>
        </p:txBody>
      </p:sp>
      <p:sp>
        <p:nvSpPr>
          <p:cNvPr id="4" name="Footer Placeholder 3"/>
          <p:cNvSpPr>
            <a:spLocks noGrp="1"/>
          </p:cNvSpPr>
          <p:nvPr>
            <p:ph type="ftr" sz="quarter" idx="10"/>
          </p:nvPr>
        </p:nvSpPr>
        <p:spPr/>
        <p:txBody>
          <a:bodyPr/>
          <a:lstStyle/>
          <a:p>
            <a:pPr>
              <a:defRPr/>
            </a:pPr>
            <a:r>
              <a:rPr lang="en-US"/>
              <a:t>© 2010 Regents of the University of Minnesota.  All rights reserved.</a:t>
            </a:r>
          </a:p>
        </p:txBody>
      </p:sp>
      <p:sp>
        <p:nvSpPr>
          <p:cNvPr id="5" name="Slide Number Placeholder 4"/>
          <p:cNvSpPr>
            <a:spLocks noGrp="1"/>
          </p:cNvSpPr>
          <p:nvPr>
            <p:ph type="sldNum" sz="quarter" idx="11"/>
          </p:nvPr>
        </p:nvSpPr>
        <p:spPr/>
        <p:txBody>
          <a:bodyPr/>
          <a:lstStyle/>
          <a:p>
            <a:pPr>
              <a:defRPr/>
            </a:pPr>
            <a:fld id="{79F8BB86-0D89-D84F-872A-E14FB186EF36}" type="slidenum">
              <a:rPr lang="en-US" smtClean="0"/>
              <a:pPr>
                <a:defRPr/>
              </a:pPr>
              <a:t>72</a:t>
            </a:fld>
            <a:endParaRPr lang="en-US"/>
          </a:p>
        </p:txBody>
      </p:sp>
    </p:spTree>
    <p:extLst>
      <p:ext uri="{BB962C8B-B14F-4D97-AF65-F5344CB8AC3E}">
        <p14:creationId xmlns:p14="http://schemas.microsoft.com/office/powerpoint/2010/main" val="5865035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first time in five years, following the farm income collapse of 2012, family living costs ticked up. Approximately one-quarter of the families included in the Minnesota FINBIN database keep detailed family living records in addition to their farm financial records. The average of these farms spent $59,589 on family living expenses in 2017 when family consumption of farm produce is included (Figure 14). Medical care and health insurance, when added together, were the highest single expenditure at $9,588. Health insurance was down 14% while medical care cost increased by 6%. Food and meal expenses increased by 7%. </a:t>
            </a:r>
          </a:p>
        </p:txBody>
      </p:sp>
      <p:sp>
        <p:nvSpPr>
          <p:cNvPr id="4" name="Footer Placeholder 3"/>
          <p:cNvSpPr>
            <a:spLocks noGrp="1"/>
          </p:cNvSpPr>
          <p:nvPr>
            <p:ph type="ftr" sz="quarter" idx="10"/>
          </p:nvPr>
        </p:nvSpPr>
        <p:spPr/>
        <p:txBody>
          <a:bodyPr/>
          <a:lstStyle/>
          <a:p>
            <a:pPr>
              <a:defRPr/>
            </a:pPr>
            <a:r>
              <a:rPr lang="en-US"/>
              <a:t>© 2010 Regents of the University of Minnesota.  All rights reserved.</a:t>
            </a:r>
          </a:p>
        </p:txBody>
      </p:sp>
      <p:sp>
        <p:nvSpPr>
          <p:cNvPr id="5" name="Slide Number Placeholder 4"/>
          <p:cNvSpPr>
            <a:spLocks noGrp="1"/>
          </p:cNvSpPr>
          <p:nvPr>
            <p:ph type="sldNum" sz="quarter" idx="11"/>
          </p:nvPr>
        </p:nvSpPr>
        <p:spPr/>
        <p:txBody>
          <a:bodyPr/>
          <a:lstStyle/>
          <a:p>
            <a:pPr>
              <a:defRPr/>
            </a:pPr>
            <a:fld id="{79F8BB86-0D89-D84F-872A-E14FB186EF36}" type="slidenum">
              <a:rPr lang="en-US" smtClean="0"/>
              <a:pPr>
                <a:defRPr/>
              </a:pPr>
              <a:t>73</a:t>
            </a:fld>
            <a:endParaRPr lang="en-US"/>
          </a:p>
        </p:txBody>
      </p:sp>
    </p:spTree>
    <p:extLst>
      <p:ext uri="{BB962C8B-B14F-4D97-AF65-F5344CB8AC3E}">
        <p14:creationId xmlns:p14="http://schemas.microsoft.com/office/powerpoint/2010/main" val="1710742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 rent publication</a:t>
            </a:r>
          </a:p>
        </p:txBody>
      </p:sp>
      <p:sp>
        <p:nvSpPr>
          <p:cNvPr id="4" name="Slide Number Placeholder 3"/>
          <p:cNvSpPr>
            <a:spLocks noGrp="1"/>
          </p:cNvSpPr>
          <p:nvPr>
            <p:ph type="sldNum" sz="quarter" idx="10"/>
          </p:nvPr>
        </p:nvSpPr>
        <p:spPr/>
        <p:txBody>
          <a:bodyPr/>
          <a:lstStyle/>
          <a:p>
            <a:pPr>
              <a:defRPr/>
            </a:pPr>
            <a:fld id="{0110C77B-7EEA-4733-A898-AC6A75361FE6}" type="slidenum">
              <a:rPr lang="en-US" smtClean="0"/>
              <a:pPr>
                <a:defRPr/>
              </a:pPr>
              <a:t>6</a:t>
            </a:fld>
            <a:endParaRPr lang="en-US"/>
          </a:p>
        </p:txBody>
      </p:sp>
    </p:spTree>
    <p:extLst>
      <p:ext uri="{BB962C8B-B14F-4D97-AF65-F5344CB8AC3E}">
        <p14:creationId xmlns:p14="http://schemas.microsoft.com/office/powerpoint/2010/main" val="538254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https://fred.stlouisfed.org/series/MORTGAGE30US</a:t>
            </a:r>
          </a:p>
        </p:txBody>
      </p:sp>
      <p:sp>
        <p:nvSpPr>
          <p:cNvPr id="4" name="Footer Placeholder 3"/>
          <p:cNvSpPr>
            <a:spLocks noGrp="1"/>
          </p:cNvSpPr>
          <p:nvPr>
            <p:ph type="ftr" sz="quarter" idx="4"/>
          </p:nvPr>
        </p:nvSpPr>
        <p:spPr/>
        <p:txBody>
          <a:bodyPr/>
          <a:lstStyle/>
          <a:p>
            <a:pPr>
              <a:defRPr/>
            </a:pPr>
            <a:r>
              <a:rPr lang="en-US"/>
              <a:t>© 2010 Regents of the University of Minnesota.  All rights reserved.</a:t>
            </a:r>
          </a:p>
        </p:txBody>
      </p:sp>
      <p:sp>
        <p:nvSpPr>
          <p:cNvPr id="5" name="Slide Number Placeholder 4"/>
          <p:cNvSpPr>
            <a:spLocks noGrp="1"/>
          </p:cNvSpPr>
          <p:nvPr>
            <p:ph type="sldNum" sz="quarter" idx="5"/>
          </p:nvPr>
        </p:nvSpPr>
        <p:spPr/>
        <p:txBody>
          <a:bodyPr/>
          <a:lstStyle/>
          <a:p>
            <a:pPr>
              <a:defRPr/>
            </a:pPr>
            <a:fld id="{79F8BB86-0D89-D84F-872A-E14FB186EF36}" type="slidenum">
              <a:rPr lang="en-US" smtClean="0"/>
              <a:pPr>
                <a:defRPr/>
              </a:pPr>
              <a:t>75</a:t>
            </a:fld>
            <a:endParaRPr lang="en-US"/>
          </a:p>
        </p:txBody>
      </p:sp>
    </p:spTree>
    <p:extLst>
      <p:ext uri="{BB962C8B-B14F-4D97-AF65-F5344CB8AC3E}">
        <p14:creationId xmlns:p14="http://schemas.microsoft.com/office/powerpoint/2010/main" val="27993083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https://fred.stlouisfed.org/series/MORTGAGE30US</a:t>
            </a:r>
          </a:p>
        </p:txBody>
      </p:sp>
      <p:sp>
        <p:nvSpPr>
          <p:cNvPr id="4" name="Footer Placeholder 3"/>
          <p:cNvSpPr>
            <a:spLocks noGrp="1"/>
          </p:cNvSpPr>
          <p:nvPr>
            <p:ph type="ftr" sz="quarter" idx="4"/>
          </p:nvPr>
        </p:nvSpPr>
        <p:spPr/>
        <p:txBody>
          <a:bodyPr/>
          <a:lstStyle/>
          <a:p>
            <a:pPr>
              <a:defRPr/>
            </a:pPr>
            <a:r>
              <a:rPr lang="en-US"/>
              <a:t>© 2010 Regents of the University of Minnesota.  All rights reserved.</a:t>
            </a:r>
          </a:p>
        </p:txBody>
      </p:sp>
      <p:sp>
        <p:nvSpPr>
          <p:cNvPr id="5" name="Slide Number Placeholder 4"/>
          <p:cNvSpPr>
            <a:spLocks noGrp="1"/>
          </p:cNvSpPr>
          <p:nvPr>
            <p:ph type="sldNum" sz="quarter" idx="5"/>
          </p:nvPr>
        </p:nvSpPr>
        <p:spPr/>
        <p:txBody>
          <a:bodyPr/>
          <a:lstStyle/>
          <a:p>
            <a:pPr>
              <a:defRPr/>
            </a:pPr>
            <a:fld id="{79F8BB86-0D89-D84F-872A-E14FB186EF36}" type="slidenum">
              <a:rPr lang="en-US" smtClean="0"/>
              <a:pPr>
                <a:defRPr/>
              </a:pPr>
              <a:t>76</a:t>
            </a:fld>
            <a:endParaRPr lang="en-US"/>
          </a:p>
        </p:txBody>
      </p:sp>
    </p:spTree>
    <p:extLst>
      <p:ext uri="{BB962C8B-B14F-4D97-AF65-F5344CB8AC3E}">
        <p14:creationId xmlns:p14="http://schemas.microsoft.com/office/powerpoint/2010/main" val="32275641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https://farmdocdaily.illinois.edu/2022/04/trends-in-general-inflation-and-farm-input-prices.html</a:t>
            </a:r>
          </a:p>
        </p:txBody>
      </p:sp>
      <p:sp>
        <p:nvSpPr>
          <p:cNvPr id="4" name="Footer Placeholder 3"/>
          <p:cNvSpPr>
            <a:spLocks noGrp="1"/>
          </p:cNvSpPr>
          <p:nvPr>
            <p:ph type="ftr" sz="quarter" idx="4"/>
          </p:nvPr>
        </p:nvSpPr>
        <p:spPr/>
        <p:txBody>
          <a:bodyPr/>
          <a:lstStyle/>
          <a:p>
            <a:pPr>
              <a:defRPr/>
            </a:pPr>
            <a:r>
              <a:rPr lang="en-US"/>
              <a:t>© 2010 Regents of the University of Minnesota.  All rights reserved.</a:t>
            </a:r>
          </a:p>
        </p:txBody>
      </p:sp>
      <p:sp>
        <p:nvSpPr>
          <p:cNvPr id="5" name="Slide Number Placeholder 4"/>
          <p:cNvSpPr>
            <a:spLocks noGrp="1"/>
          </p:cNvSpPr>
          <p:nvPr>
            <p:ph type="sldNum" sz="quarter" idx="5"/>
          </p:nvPr>
        </p:nvSpPr>
        <p:spPr/>
        <p:txBody>
          <a:bodyPr/>
          <a:lstStyle/>
          <a:p>
            <a:pPr>
              <a:defRPr/>
            </a:pPr>
            <a:fld id="{79F8BB86-0D89-D84F-872A-E14FB186EF36}" type="slidenum">
              <a:rPr lang="en-US" smtClean="0"/>
              <a:pPr>
                <a:defRPr/>
              </a:pPr>
              <a:t>77</a:t>
            </a:fld>
            <a:endParaRPr lang="en-US"/>
          </a:p>
        </p:txBody>
      </p:sp>
    </p:spTree>
    <p:extLst>
      <p:ext uri="{BB962C8B-B14F-4D97-AF65-F5344CB8AC3E}">
        <p14:creationId xmlns:p14="http://schemas.microsoft.com/office/powerpoint/2010/main" val="42315537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https://farmdocdaily.illinois.edu/2022/04/nitrogen-fertilizer-prices-and-supply-in-light-of-the-ukraine-russia-conflict.html</a:t>
            </a:r>
          </a:p>
        </p:txBody>
      </p:sp>
      <p:sp>
        <p:nvSpPr>
          <p:cNvPr id="4" name="Footer Placeholder 3"/>
          <p:cNvSpPr>
            <a:spLocks noGrp="1"/>
          </p:cNvSpPr>
          <p:nvPr>
            <p:ph type="ftr" sz="quarter" idx="4"/>
          </p:nvPr>
        </p:nvSpPr>
        <p:spPr/>
        <p:txBody>
          <a:bodyPr/>
          <a:lstStyle/>
          <a:p>
            <a:pPr>
              <a:defRPr/>
            </a:pPr>
            <a:r>
              <a:rPr lang="en-US"/>
              <a:t>© 2010 Regents of the University of Minnesota.  All rights reserved.</a:t>
            </a:r>
          </a:p>
        </p:txBody>
      </p:sp>
      <p:sp>
        <p:nvSpPr>
          <p:cNvPr id="5" name="Slide Number Placeholder 4"/>
          <p:cNvSpPr>
            <a:spLocks noGrp="1"/>
          </p:cNvSpPr>
          <p:nvPr>
            <p:ph type="sldNum" sz="quarter" idx="5"/>
          </p:nvPr>
        </p:nvSpPr>
        <p:spPr/>
        <p:txBody>
          <a:bodyPr/>
          <a:lstStyle/>
          <a:p>
            <a:pPr>
              <a:defRPr/>
            </a:pPr>
            <a:fld id="{79F8BB86-0D89-D84F-872A-E14FB186EF36}" type="slidenum">
              <a:rPr lang="en-US" smtClean="0"/>
              <a:pPr>
                <a:defRPr/>
              </a:pPr>
              <a:t>78</a:t>
            </a:fld>
            <a:endParaRPr lang="en-US"/>
          </a:p>
        </p:txBody>
      </p:sp>
    </p:spTree>
    <p:extLst>
      <p:ext uri="{BB962C8B-B14F-4D97-AF65-F5344CB8AC3E}">
        <p14:creationId xmlns:p14="http://schemas.microsoft.com/office/powerpoint/2010/main" val="3826582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https://farmpolicynews.illinois.edu/2022/04/fertilizer-and-food-prices-climb-while-egypt-pays-high-price-for-wheat-corn-extends-gains/</a:t>
            </a:r>
          </a:p>
        </p:txBody>
      </p:sp>
      <p:sp>
        <p:nvSpPr>
          <p:cNvPr id="4" name="Footer Placeholder 3"/>
          <p:cNvSpPr>
            <a:spLocks noGrp="1"/>
          </p:cNvSpPr>
          <p:nvPr>
            <p:ph type="ftr" sz="quarter" idx="4"/>
          </p:nvPr>
        </p:nvSpPr>
        <p:spPr/>
        <p:txBody>
          <a:bodyPr/>
          <a:lstStyle/>
          <a:p>
            <a:pPr>
              <a:defRPr/>
            </a:pPr>
            <a:r>
              <a:rPr lang="en-US"/>
              <a:t>© 2010 Regents of the University of Minnesota.  All rights reserved.</a:t>
            </a:r>
          </a:p>
        </p:txBody>
      </p:sp>
      <p:sp>
        <p:nvSpPr>
          <p:cNvPr id="5" name="Slide Number Placeholder 4"/>
          <p:cNvSpPr>
            <a:spLocks noGrp="1"/>
          </p:cNvSpPr>
          <p:nvPr>
            <p:ph type="sldNum" sz="quarter" idx="5"/>
          </p:nvPr>
        </p:nvSpPr>
        <p:spPr/>
        <p:txBody>
          <a:bodyPr/>
          <a:lstStyle/>
          <a:p>
            <a:pPr>
              <a:defRPr/>
            </a:pPr>
            <a:fld id="{79F8BB86-0D89-D84F-872A-E14FB186EF36}" type="slidenum">
              <a:rPr lang="en-US" smtClean="0"/>
              <a:pPr>
                <a:defRPr/>
              </a:pPr>
              <a:t>79</a:t>
            </a:fld>
            <a:endParaRPr lang="en-US"/>
          </a:p>
        </p:txBody>
      </p:sp>
    </p:spTree>
    <p:extLst>
      <p:ext uri="{BB962C8B-B14F-4D97-AF65-F5344CB8AC3E}">
        <p14:creationId xmlns:p14="http://schemas.microsoft.com/office/powerpoint/2010/main" val="15077840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https://farmpolicynews.illinois.edu/2022/04/fertilizer-and-food-prices-climb-while-egypt-pays-high-price-for-wheat-corn-extends-gains/</a:t>
            </a:r>
          </a:p>
        </p:txBody>
      </p:sp>
      <p:sp>
        <p:nvSpPr>
          <p:cNvPr id="4" name="Footer Placeholder 3"/>
          <p:cNvSpPr>
            <a:spLocks noGrp="1"/>
          </p:cNvSpPr>
          <p:nvPr>
            <p:ph type="ftr" sz="quarter" idx="4"/>
          </p:nvPr>
        </p:nvSpPr>
        <p:spPr/>
        <p:txBody>
          <a:bodyPr/>
          <a:lstStyle/>
          <a:p>
            <a:pPr>
              <a:defRPr/>
            </a:pPr>
            <a:r>
              <a:rPr lang="en-US"/>
              <a:t>© 2010 Regents of the University of Minnesota.  All rights reserved.</a:t>
            </a:r>
          </a:p>
        </p:txBody>
      </p:sp>
      <p:sp>
        <p:nvSpPr>
          <p:cNvPr id="5" name="Slide Number Placeholder 4"/>
          <p:cNvSpPr>
            <a:spLocks noGrp="1"/>
          </p:cNvSpPr>
          <p:nvPr>
            <p:ph type="sldNum" sz="quarter" idx="5"/>
          </p:nvPr>
        </p:nvSpPr>
        <p:spPr/>
        <p:txBody>
          <a:bodyPr/>
          <a:lstStyle/>
          <a:p>
            <a:pPr>
              <a:defRPr/>
            </a:pPr>
            <a:fld id="{79F8BB86-0D89-D84F-872A-E14FB186EF36}" type="slidenum">
              <a:rPr lang="en-US" smtClean="0"/>
              <a:pPr>
                <a:defRPr/>
              </a:pPr>
              <a:t>80</a:t>
            </a:fld>
            <a:endParaRPr lang="en-US"/>
          </a:p>
        </p:txBody>
      </p:sp>
    </p:spTree>
    <p:extLst>
      <p:ext uri="{BB962C8B-B14F-4D97-AF65-F5344CB8AC3E}">
        <p14:creationId xmlns:p14="http://schemas.microsoft.com/office/powerpoint/2010/main" val="33018965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https://farmdocdaily.illinois.edu/2022/04/nitrogen-fertilizer-prices-and-supply-in-light-of-the-ukraine-russia-conflict.html</a:t>
            </a:r>
          </a:p>
        </p:txBody>
      </p:sp>
      <p:sp>
        <p:nvSpPr>
          <p:cNvPr id="4" name="Footer Placeholder 3"/>
          <p:cNvSpPr>
            <a:spLocks noGrp="1"/>
          </p:cNvSpPr>
          <p:nvPr>
            <p:ph type="ftr" sz="quarter" idx="4"/>
          </p:nvPr>
        </p:nvSpPr>
        <p:spPr/>
        <p:txBody>
          <a:bodyPr/>
          <a:lstStyle/>
          <a:p>
            <a:pPr>
              <a:defRPr/>
            </a:pPr>
            <a:r>
              <a:rPr lang="en-US"/>
              <a:t>© 2010 Regents of the University of Minnesota.  All rights reserved.</a:t>
            </a:r>
          </a:p>
        </p:txBody>
      </p:sp>
      <p:sp>
        <p:nvSpPr>
          <p:cNvPr id="5" name="Slide Number Placeholder 4"/>
          <p:cNvSpPr>
            <a:spLocks noGrp="1"/>
          </p:cNvSpPr>
          <p:nvPr>
            <p:ph type="sldNum" sz="quarter" idx="5"/>
          </p:nvPr>
        </p:nvSpPr>
        <p:spPr/>
        <p:txBody>
          <a:bodyPr/>
          <a:lstStyle/>
          <a:p>
            <a:pPr>
              <a:defRPr/>
            </a:pPr>
            <a:fld id="{79F8BB86-0D89-D84F-872A-E14FB186EF36}" type="slidenum">
              <a:rPr lang="en-US" smtClean="0"/>
              <a:pPr>
                <a:defRPr/>
              </a:pPr>
              <a:t>81</a:t>
            </a:fld>
            <a:endParaRPr lang="en-US"/>
          </a:p>
        </p:txBody>
      </p:sp>
    </p:spTree>
    <p:extLst>
      <p:ext uri="{BB962C8B-B14F-4D97-AF65-F5344CB8AC3E}">
        <p14:creationId xmlns:p14="http://schemas.microsoft.com/office/powerpoint/2010/main" val="21352551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https://farmpolicynews.illinois.edu/2022/04/wearing-body-armour-dodging-mines-ukrainian-farmers-press-ahead-cope-with-logistics/</a:t>
            </a:r>
          </a:p>
        </p:txBody>
      </p:sp>
      <p:sp>
        <p:nvSpPr>
          <p:cNvPr id="4" name="Footer Placeholder 3"/>
          <p:cNvSpPr>
            <a:spLocks noGrp="1"/>
          </p:cNvSpPr>
          <p:nvPr>
            <p:ph type="ftr" sz="quarter" idx="4"/>
          </p:nvPr>
        </p:nvSpPr>
        <p:spPr/>
        <p:txBody>
          <a:bodyPr/>
          <a:lstStyle/>
          <a:p>
            <a:pPr>
              <a:defRPr/>
            </a:pPr>
            <a:r>
              <a:rPr lang="en-US"/>
              <a:t>© 2010 Regents of the University of Minnesota.  All rights reserved.</a:t>
            </a:r>
          </a:p>
        </p:txBody>
      </p:sp>
      <p:sp>
        <p:nvSpPr>
          <p:cNvPr id="5" name="Slide Number Placeholder 4"/>
          <p:cNvSpPr>
            <a:spLocks noGrp="1"/>
          </p:cNvSpPr>
          <p:nvPr>
            <p:ph type="sldNum" sz="quarter" idx="5"/>
          </p:nvPr>
        </p:nvSpPr>
        <p:spPr/>
        <p:txBody>
          <a:bodyPr/>
          <a:lstStyle/>
          <a:p>
            <a:pPr>
              <a:defRPr/>
            </a:pPr>
            <a:fld id="{79F8BB86-0D89-D84F-872A-E14FB186EF36}" type="slidenum">
              <a:rPr lang="en-US" smtClean="0"/>
              <a:pPr>
                <a:defRPr/>
              </a:pPr>
              <a:t>82</a:t>
            </a:fld>
            <a:endParaRPr lang="en-US"/>
          </a:p>
        </p:txBody>
      </p:sp>
    </p:spTree>
    <p:extLst>
      <p:ext uri="{BB962C8B-B14F-4D97-AF65-F5344CB8AC3E}">
        <p14:creationId xmlns:p14="http://schemas.microsoft.com/office/powerpoint/2010/main" val="36269615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https://farmdocdaily.illinois.edu/2022/03/wheat-in-2023.html</a:t>
            </a:r>
          </a:p>
        </p:txBody>
      </p:sp>
      <p:sp>
        <p:nvSpPr>
          <p:cNvPr id="4" name="Footer Placeholder 3"/>
          <p:cNvSpPr>
            <a:spLocks noGrp="1"/>
          </p:cNvSpPr>
          <p:nvPr>
            <p:ph type="ftr" sz="quarter" idx="4"/>
          </p:nvPr>
        </p:nvSpPr>
        <p:spPr/>
        <p:txBody>
          <a:bodyPr/>
          <a:lstStyle/>
          <a:p>
            <a:pPr>
              <a:defRPr/>
            </a:pPr>
            <a:r>
              <a:rPr lang="en-US"/>
              <a:t>© 2010 Regents of the University of Minnesota.  All rights reserved.</a:t>
            </a:r>
          </a:p>
        </p:txBody>
      </p:sp>
      <p:sp>
        <p:nvSpPr>
          <p:cNvPr id="5" name="Slide Number Placeholder 4"/>
          <p:cNvSpPr>
            <a:spLocks noGrp="1"/>
          </p:cNvSpPr>
          <p:nvPr>
            <p:ph type="sldNum" sz="quarter" idx="5"/>
          </p:nvPr>
        </p:nvSpPr>
        <p:spPr/>
        <p:txBody>
          <a:bodyPr/>
          <a:lstStyle/>
          <a:p>
            <a:pPr>
              <a:defRPr/>
            </a:pPr>
            <a:fld id="{79F8BB86-0D89-D84F-872A-E14FB186EF36}" type="slidenum">
              <a:rPr lang="en-US" smtClean="0"/>
              <a:pPr>
                <a:defRPr/>
              </a:pPr>
              <a:t>83</a:t>
            </a:fld>
            <a:endParaRPr lang="en-US"/>
          </a:p>
        </p:txBody>
      </p:sp>
    </p:spTree>
    <p:extLst>
      <p:ext uri="{BB962C8B-B14F-4D97-AF65-F5344CB8AC3E}">
        <p14:creationId xmlns:p14="http://schemas.microsoft.com/office/powerpoint/2010/main" val="8949378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https://farmdocdaily.illinois.edu/2022/04/argentina-and-brazil-could-expand-wheat-production-due-to-the-war-in-ukraine.html</a:t>
            </a:r>
          </a:p>
        </p:txBody>
      </p:sp>
      <p:sp>
        <p:nvSpPr>
          <p:cNvPr id="4" name="Footer Placeholder 3"/>
          <p:cNvSpPr>
            <a:spLocks noGrp="1"/>
          </p:cNvSpPr>
          <p:nvPr>
            <p:ph type="ftr" sz="quarter" idx="4"/>
          </p:nvPr>
        </p:nvSpPr>
        <p:spPr/>
        <p:txBody>
          <a:bodyPr/>
          <a:lstStyle/>
          <a:p>
            <a:pPr>
              <a:defRPr/>
            </a:pPr>
            <a:r>
              <a:rPr lang="en-US"/>
              <a:t>© 2010 Regents of the University of Minnesota.  All rights reserved.</a:t>
            </a:r>
          </a:p>
        </p:txBody>
      </p:sp>
      <p:sp>
        <p:nvSpPr>
          <p:cNvPr id="5" name="Slide Number Placeholder 4"/>
          <p:cNvSpPr>
            <a:spLocks noGrp="1"/>
          </p:cNvSpPr>
          <p:nvPr>
            <p:ph type="sldNum" sz="quarter" idx="5"/>
          </p:nvPr>
        </p:nvSpPr>
        <p:spPr/>
        <p:txBody>
          <a:bodyPr/>
          <a:lstStyle/>
          <a:p>
            <a:pPr>
              <a:defRPr/>
            </a:pPr>
            <a:fld id="{79F8BB86-0D89-D84F-872A-E14FB186EF36}" type="slidenum">
              <a:rPr lang="en-US" smtClean="0"/>
              <a:pPr>
                <a:defRPr/>
              </a:pPr>
              <a:t>84</a:t>
            </a:fld>
            <a:endParaRPr lang="en-US"/>
          </a:p>
        </p:txBody>
      </p:sp>
    </p:spTree>
    <p:extLst>
      <p:ext uri="{BB962C8B-B14F-4D97-AF65-F5344CB8AC3E}">
        <p14:creationId xmlns:p14="http://schemas.microsoft.com/office/powerpoint/2010/main" val="183017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Labor is less for soybean in budget as less bushels to handle, used $35 for soybeans.  At 49 bushels a farmer needs $8.16 per bushel to cover direct costs of $400, $9.67 to cover direct and overhead costs of $474 per acre, add labor and price increases to $10 .39 and after government payments &amp; other income it lowers to $10.18.</a:t>
            </a:r>
          </a:p>
          <a:p>
            <a:endParaRPr lang="en-US" dirty="0"/>
          </a:p>
        </p:txBody>
      </p:sp>
      <p:sp>
        <p:nvSpPr>
          <p:cNvPr id="4" name="Slide Number Placeholder 3"/>
          <p:cNvSpPr>
            <a:spLocks noGrp="1"/>
          </p:cNvSpPr>
          <p:nvPr>
            <p:ph type="sldNum" sz="quarter" idx="10"/>
          </p:nvPr>
        </p:nvSpPr>
        <p:spPr/>
        <p:txBody>
          <a:bodyPr/>
          <a:lstStyle/>
          <a:p>
            <a:pPr>
              <a:defRPr/>
            </a:pPr>
            <a:fld id="{0110C77B-7EEA-4733-A898-AC6A75361FE6}"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28044398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https://farmpolicynews.illinois.edu/2022/04/2021-u-s-ag-exports-highest-on-record-corn-the-primary-contributor/</a:t>
            </a:r>
          </a:p>
        </p:txBody>
      </p:sp>
      <p:sp>
        <p:nvSpPr>
          <p:cNvPr id="4" name="Footer Placeholder 3"/>
          <p:cNvSpPr>
            <a:spLocks noGrp="1"/>
          </p:cNvSpPr>
          <p:nvPr>
            <p:ph type="ftr" sz="quarter" idx="4"/>
          </p:nvPr>
        </p:nvSpPr>
        <p:spPr/>
        <p:txBody>
          <a:bodyPr/>
          <a:lstStyle/>
          <a:p>
            <a:pPr>
              <a:defRPr/>
            </a:pPr>
            <a:r>
              <a:rPr lang="en-US"/>
              <a:t>© 2010 Regents of the University of Minnesota.  All rights reserved.</a:t>
            </a:r>
          </a:p>
        </p:txBody>
      </p:sp>
      <p:sp>
        <p:nvSpPr>
          <p:cNvPr id="5" name="Slide Number Placeholder 4"/>
          <p:cNvSpPr>
            <a:spLocks noGrp="1"/>
          </p:cNvSpPr>
          <p:nvPr>
            <p:ph type="sldNum" sz="quarter" idx="5"/>
          </p:nvPr>
        </p:nvSpPr>
        <p:spPr/>
        <p:txBody>
          <a:bodyPr/>
          <a:lstStyle/>
          <a:p>
            <a:pPr>
              <a:defRPr/>
            </a:pPr>
            <a:fld id="{79F8BB86-0D89-D84F-872A-E14FB186EF36}" type="slidenum">
              <a:rPr lang="en-US" smtClean="0"/>
              <a:pPr>
                <a:defRPr/>
              </a:pPr>
              <a:t>85</a:t>
            </a:fld>
            <a:endParaRPr lang="en-US"/>
          </a:p>
        </p:txBody>
      </p:sp>
    </p:spTree>
    <p:extLst>
      <p:ext uri="{BB962C8B-B14F-4D97-AF65-F5344CB8AC3E}">
        <p14:creationId xmlns:p14="http://schemas.microsoft.com/office/powerpoint/2010/main" val="38376570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https://farmpolicynews.illinois.edu/2022/04/ukraine-march-grain-exports-four-times-less-than-february/</a:t>
            </a:r>
          </a:p>
        </p:txBody>
      </p:sp>
      <p:sp>
        <p:nvSpPr>
          <p:cNvPr id="4" name="Footer Placeholder 3"/>
          <p:cNvSpPr>
            <a:spLocks noGrp="1"/>
          </p:cNvSpPr>
          <p:nvPr>
            <p:ph type="ftr" sz="quarter" idx="4"/>
          </p:nvPr>
        </p:nvSpPr>
        <p:spPr/>
        <p:txBody>
          <a:bodyPr/>
          <a:lstStyle/>
          <a:p>
            <a:pPr>
              <a:defRPr/>
            </a:pPr>
            <a:r>
              <a:rPr lang="en-US"/>
              <a:t>© 2010 Regents of the University of Minnesota.  All rights reserved.</a:t>
            </a:r>
          </a:p>
        </p:txBody>
      </p:sp>
      <p:sp>
        <p:nvSpPr>
          <p:cNvPr id="5" name="Slide Number Placeholder 4"/>
          <p:cNvSpPr>
            <a:spLocks noGrp="1"/>
          </p:cNvSpPr>
          <p:nvPr>
            <p:ph type="sldNum" sz="quarter" idx="5"/>
          </p:nvPr>
        </p:nvSpPr>
        <p:spPr/>
        <p:txBody>
          <a:bodyPr/>
          <a:lstStyle/>
          <a:p>
            <a:pPr>
              <a:defRPr/>
            </a:pPr>
            <a:fld id="{79F8BB86-0D89-D84F-872A-E14FB186EF36}" type="slidenum">
              <a:rPr lang="en-US" smtClean="0"/>
              <a:pPr>
                <a:defRPr/>
              </a:pPr>
              <a:t>86</a:t>
            </a:fld>
            <a:endParaRPr lang="en-US"/>
          </a:p>
        </p:txBody>
      </p:sp>
    </p:spTree>
    <p:extLst>
      <p:ext uri="{BB962C8B-B14F-4D97-AF65-F5344CB8AC3E}">
        <p14:creationId xmlns:p14="http://schemas.microsoft.com/office/powerpoint/2010/main" val="19088770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https://farmpolicynews.illinois.edu/2022/04/ukraine-increases-planting-forecast-as-eu-farmers-face-headwinds-the-crisis-is-now/</a:t>
            </a:r>
          </a:p>
        </p:txBody>
      </p:sp>
      <p:sp>
        <p:nvSpPr>
          <p:cNvPr id="4" name="Footer Placeholder 3"/>
          <p:cNvSpPr>
            <a:spLocks noGrp="1"/>
          </p:cNvSpPr>
          <p:nvPr>
            <p:ph type="ftr" sz="quarter" idx="4"/>
          </p:nvPr>
        </p:nvSpPr>
        <p:spPr/>
        <p:txBody>
          <a:bodyPr/>
          <a:lstStyle/>
          <a:p>
            <a:pPr>
              <a:defRPr/>
            </a:pPr>
            <a:r>
              <a:rPr lang="en-US"/>
              <a:t>© 2010 Regents of the University of Minnesota.  All rights reserved.</a:t>
            </a:r>
          </a:p>
        </p:txBody>
      </p:sp>
      <p:sp>
        <p:nvSpPr>
          <p:cNvPr id="5" name="Slide Number Placeholder 4"/>
          <p:cNvSpPr>
            <a:spLocks noGrp="1"/>
          </p:cNvSpPr>
          <p:nvPr>
            <p:ph type="sldNum" sz="quarter" idx="5"/>
          </p:nvPr>
        </p:nvSpPr>
        <p:spPr/>
        <p:txBody>
          <a:bodyPr/>
          <a:lstStyle/>
          <a:p>
            <a:pPr>
              <a:defRPr/>
            </a:pPr>
            <a:fld id="{79F8BB86-0D89-D84F-872A-E14FB186EF36}" type="slidenum">
              <a:rPr lang="en-US" smtClean="0"/>
              <a:pPr>
                <a:defRPr/>
              </a:pPr>
              <a:t>87</a:t>
            </a:fld>
            <a:endParaRPr lang="en-US"/>
          </a:p>
        </p:txBody>
      </p:sp>
    </p:spTree>
    <p:extLst>
      <p:ext uri="{BB962C8B-B14F-4D97-AF65-F5344CB8AC3E}">
        <p14:creationId xmlns:p14="http://schemas.microsoft.com/office/powerpoint/2010/main" val="40929346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https://farmdocdaily.illinois.edu/2022/03/war-in-ukraine-and-its-effect-on-fertilizer-exports-to-brazil-and-the-us.html</a:t>
            </a:r>
          </a:p>
        </p:txBody>
      </p:sp>
      <p:sp>
        <p:nvSpPr>
          <p:cNvPr id="4" name="Footer Placeholder 3"/>
          <p:cNvSpPr>
            <a:spLocks noGrp="1"/>
          </p:cNvSpPr>
          <p:nvPr>
            <p:ph type="ftr" sz="quarter" idx="4"/>
          </p:nvPr>
        </p:nvSpPr>
        <p:spPr/>
        <p:txBody>
          <a:bodyPr/>
          <a:lstStyle/>
          <a:p>
            <a:pPr>
              <a:defRPr/>
            </a:pPr>
            <a:r>
              <a:rPr lang="en-US"/>
              <a:t>© 2010 Regents of the University of Minnesota.  All rights reserved.</a:t>
            </a:r>
          </a:p>
        </p:txBody>
      </p:sp>
      <p:sp>
        <p:nvSpPr>
          <p:cNvPr id="5" name="Slide Number Placeholder 4"/>
          <p:cNvSpPr>
            <a:spLocks noGrp="1"/>
          </p:cNvSpPr>
          <p:nvPr>
            <p:ph type="sldNum" sz="quarter" idx="5"/>
          </p:nvPr>
        </p:nvSpPr>
        <p:spPr/>
        <p:txBody>
          <a:bodyPr/>
          <a:lstStyle/>
          <a:p>
            <a:pPr>
              <a:defRPr/>
            </a:pPr>
            <a:fld id="{79F8BB86-0D89-D84F-872A-E14FB186EF36}" type="slidenum">
              <a:rPr lang="en-US" smtClean="0"/>
              <a:pPr>
                <a:defRPr/>
              </a:pPr>
              <a:t>88</a:t>
            </a:fld>
            <a:endParaRPr lang="en-US"/>
          </a:p>
        </p:txBody>
      </p:sp>
    </p:spTree>
    <p:extLst>
      <p:ext uri="{BB962C8B-B14F-4D97-AF65-F5344CB8AC3E}">
        <p14:creationId xmlns:p14="http://schemas.microsoft.com/office/powerpoint/2010/main" val="20491875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https://droughtmonitor.unl.edu/</a:t>
            </a:r>
          </a:p>
        </p:txBody>
      </p:sp>
      <p:sp>
        <p:nvSpPr>
          <p:cNvPr id="4" name="Footer Placeholder 3"/>
          <p:cNvSpPr>
            <a:spLocks noGrp="1"/>
          </p:cNvSpPr>
          <p:nvPr>
            <p:ph type="ftr" sz="quarter" idx="4"/>
          </p:nvPr>
        </p:nvSpPr>
        <p:spPr/>
        <p:txBody>
          <a:bodyPr/>
          <a:lstStyle/>
          <a:p>
            <a:pPr>
              <a:defRPr/>
            </a:pPr>
            <a:r>
              <a:rPr lang="en-US"/>
              <a:t>© 2010 Regents of the University of Minnesota.  All rights reserved.</a:t>
            </a:r>
          </a:p>
        </p:txBody>
      </p:sp>
      <p:sp>
        <p:nvSpPr>
          <p:cNvPr id="5" name="Slide Number Placeholder 4"/>
          <p:cNvSpPr>
            <a:spLocks noGrp="1"/>
          </p:cNvSpPr>
          <p:nvPr>
            <p:ph type="sldNum" sz="quarter" idx="5"/>
          </p:nvPr>
        </p:nvSpPr>
        <p:spPr/>
        <p:txBody>
          <a:bodyPr/>
          <a:lstStyle/>
          <a:p>
            <a:pPr>
              <a:defRPr/>
            </a:pPr>
            <a:fld id="{79F8BB86-0D89-D84F-872A-E14FB186EF36}" type="slidenum">
              <a:rPr lang="en-US" smtClean="0"/>
              <a:pPr>
                <a:defRPr/>
              </a:pPr>
              <a:t>89</a:t>
            </a:fld>
            <a:endParaRPr lang="en-US"/>
          </a:p>
        </p:txBody>
      </p:sp>
    </p:spTree>
    <p:extLst>
      <p:ext uri="{BB962C8B-B14F-4D97-AF65-F5344CB8AC3E}">
        <p14:creationId xmlns:p14="http://schemas.microsoft.com/office/powerpoint/2010/main" val="20006819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https://droughtmonitor.unl.edu/CurrentMap/StateDroughtMonitor.aspx?Midwest</a:t>
            </a:r>
          </a:p>
        </p:txBody>
      </p:sp>
      <p:sp>
        <p:nvSpPr>
          <p:cNvPr id="4" name="Footer Placeholder 3"/>
          <p:cNvSpPr>
            <a:spLocks noGrp="1"/>
          </p:cNvSpPr>
          <p:nvPr>
            <p:ph type="ftr" sz="quarter" idx="4"/>
          </p:nvPr>
        </p:nvSpPr>
        <p:spPr/>
        <p:txBody>
          <a:bodyPr/>
          <a:lstStyle/>
          <a:p>
            <a:pPr>
              <a:defRPr/>
            </a:pPr>
            <a:r>
              <a:rPr lang="en-US"/>
              <a:t>© 2010 Regents of the University of Minnesota.  All rights reserved.</a:t>
            </a:r>
          </a:p>
        </p:txBody>
      </p:sp>
      <p:sp>
        <p:nvSpPr>
          <p:cNvPr id="5" name="Slide Number Placeholder 4"/>
          <p:cNvSpPr>
            <a:spLocks noGrp="1"/>
          </p:cNvSpPr>
          <p:nvPr>
            <p:ph type="sldNum" sz="quarter" idx="5"/>
          </p:nvPr>
        </p:nvSpPr>
        <p:spPr/>
        <p:txBody>
          <a:bodyPr/>
          <a:lstStyle/>
          <a:p>
            <a:pPr>
              <a:defRPr/>
            </a:pPr>
            <a:fld id="{79F8BB86-0D89-D84F-872A-E14FB186EF36}" type="slidenum">
              <a:rPr lang="en-US" smtClean="0"/>
              <a:pPr>
                <a:defRPr/>
              </a:pPr>
              <a:t>90</a:t>
            </a:fld>
            <a:endParaRPr lang="en-US"/>
          </a:p>
        </p:txBody>
      </p:sp>
    </p:spTree>
    <p:extLst>
      <p:ext uri="{BB962C8B-B14F-4D97-AF65-F5344CB8AC3E}">
        <p14:creationId xmlns:p14="http://schemas.microsoft.com/office/powerpoint/2010/main" val="1661880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is a definite trend in increasing input costs.</a:t>
            </a:r>
            <a:endParaRPr lang="en-US" dirty="0"/>
          </a:p>
        </p:txBody>
      </p:sp>
      <p:sp>
        <p:nvSpPr>
          <p:cNvPr id="4" name="Slide Number Placeholder 3"/>
          <p:cNvSpPr>
            <a:spLocks noGrp="1"/>
          </p:cNvSpPr>
          <p:nvPr>
            <p:ph type="sldNum" sz="quarter" idx="10"/>
          </p:nvPr>
        </p:nvSpPr>
        <p:spPr/>
        <p:txBody>
          <a:bodyPr/>
          <a:lstStyle/>
          <a:p>
            <a:pPr>
              <a:defRPr/>
            </a:pPr>
            <a:fld id="{0110C77B-7EEA-4733-A898-AC6A75361FE6}" type="slidenum">
              <a:rPr lang="en-US" smtClean="0"/>
              <a:pPr>
                <a:defRPr/>
              </a:pPr>
              <a:t>21</a:t>
            </a:fld>
            <a:endParaRPr lang="en-US" dirty="0"/>
          </a:p>
        </p:txBody>
      </p:sp>
    </p:spTree>
    <p:extLst>
      <p:ext uri="{BB962C8B-B14F-4D97-AF65-F5344CB8AC3E}">
        <p14:creationId xmlns:p14="http://schemas.microsoft.com/office/powerpoint/2010/main" val="3848724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worksheet helps a farmer determine a breakeven price for their marketing plans.</a:t>
            </a:r>
            <a:endParaRPr lang="en-US" dirty="0"/>
          </a:p>
        </p:txBody>
      </p:sp>
      <p:sp>
        <p:nvSpPr>
          <p:cNvPr id="4" name="Slide Number Placeholder 3"/>
          <p:cNvSpPr>
            <a:spLocks noGrp="1"/>
          </p:cNvSpPr>
          <p:nvPr>
            <p:ph type="sldNum" sz="quarter" idx="10"/>
          </p:nvPr>
        </p:nvSpPr>
        <p:spPr/>
        <p:txBody>
          <a:bodyPr/>
          <a:lstStyle/>
          <a:p>
            <a:pPr>
              <a:defRPr/>
            </a:pPr>
            <a:fld id="{0110C77B-7EEA-4733-A898-AC6A75361FE6}" type="slidenum">
              <a:rPr lang="en-US" smtClean="0"/>
              <a:pPr>
                <a:defRPr/>
              </a:pPr>
              <a:t>25</a:t>
            </a:fld>
            <a:endParaRPr lang="en-US"/>
          </a:p>
        </p:txBody>
      </p:sp>
    </p:spTree>
    <p:extLst>
      <p:ext uri="{BB962C8B-B14F-4D97-AF65-F5344CB8AC3E}">
        <p14:creationId xmlns:p14="http://schemas.microsoft.com/office/powerpoint/2010/main" val="610452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a:t>
            </a:r>
            <a:r>
              <a:rPr lang="en-US" baseline="0" dirty="0"/>
              <a:t> farm in marketing groups averaged 800 acres and assuming 50-50 rotation between corn and soybeans.  Using slightly higher yields of 180 for corn and 49 for soybeans in example, but farmer would put their numbers in the your farm columns.  Prices are $3.25 for corn and $9.00 for soybeans with government payments of $30 per acre for corn and $0 for soybeans, these are the average 2015 farm bill payments received in fall 2016 we do not know what the 2016 payments will pay in fall of 2017 though we expect the ARCO payments to be even lower than 2015 payment. </a:t>
            </a:r>
            <a:endParaRPr lang="en-US" dirty="0"/>
          </a:p>
        </p:txBody>
      </p:sp>
      <p:sp>
        <p:nvSpPr>
          <p:cNvPr id="4" name="Slide Number Placeholder 3"/>
          <p:cNvSpPr>
            <a:spLocks noGrp="1"/>
          </p:cNvSpPr>
          <p:nvPr>
            <p:ph type="sldNum" sz="quarter" idx="10"/>
          </p:nvPr>
        </p:nvSpPr>
        <p:spPr/>
        <p:txBody>
          <a:bodyPr/>
          <a:lstStyle/>
          <a:p>
            <a:pPr>
              <a:defRPr/>
            </a:pPr>
            <a:fld id="{0110C77B-7EEA-4733-A898-AC6A75361FE6}" type="slidenum">
              <a:rPr lang="en-US" smtClean="0"/>
              <a:pPr>
                <a:defRPr/>
              </a:pPr>
              <a:t>26</a:t>
            </a:fld>
            <a:endParaRPr lang="en-US"/>
          </a:p>
        </p:txBody>
      </p:sp>
    </p:spTree>
    <p:extLst>
      <p:ext uri="{BB962C8B-B14F-4D97-AF65-F5344CB8AC3E}">
        <p14:creationId xmlns:p14="http://schemas.microsoft.com/office/powerpoint/2010/main" val="1195247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 the direct expenses very similar to previous worksheets.</a:t>
            </a:r>
            <a:endParaRPr lang="en-US" dirty="0"/>
          </a:p>
        </p:txBody>
      </p:sp>
      <p:sp>
        <p:nvSpPr>
          <p:cNvPr id="4" name="Slide Number Placeholder 3"/>
          <p:cNvSpPr>
            <a:spLocks noGrp="1"/>
          </p:cNvSpPr>
          <p:nvPr>
            <p:ph type="sldNum" sz="quarter" idx="10"/>
          </p:nvPr>
        </p:nvSpPr>
        <p:spPr/>
        <p:txBody>
          <a:bodyPr/>
          <a:lstStyle/>
          <a:p>
            <a:pPr>
              <a:defRPr/>
            </a:pPr>
            <a:fld id="{0110C77B-7EEA-4733-A898-AC6A75361FE6}" type="slidenum">
              <a:rPr lang="en-US" smtClean="0"/>
              <a:pPr>
                <a:defRPr/>
              </a:pPr>
              <a:t>27</a:t>
            </a:fld>
            <a:endParaRPr lang="en-US"/>
          </a:p>
        </p:txBody>
      </p:sp>
    </p:spTree>
    <p:extLst>
      <p:ext uri="{BB962C8B-B14F-4D97-AF65-F5344CB8AC3E}">
        <p14:creationId xmlns:p14="http://schemas.microsoft.com/office/powerpoint/2010/main" val="4023193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userDrawn="1"/>
        </p:nvSpPr>
        <p:spPr>
          <a:xfrm>
            <a:off x="491067" y="6624317"/>
            <a:ext cx="10750551" cy="231775"/>
          </a:xfrm>
          <a:prstGeom prst="rect">
            <a:avLst/>
          </a:prstGeom>
          <a:noFill/>
        </p:spPr>
        <p:txBody>
          <a:bodyPr>
            <a:prstTxWarp prst="textNoShape">
              <a:avLst/>
            </a:prstTxWarp>
            <a:spAutoFit/>
          </a:bodyPr>
          <a:lstStyle/>
          <a:p>
            <a:pPr marL="0" lvl="4"/>
            <a:r>
              <a:rPr lang="en-US" sz="900" dirty="0"/>
              <a:t>© 2022 Regents of the University of Minnesota. All rights reserved.</a:t>
            </a:r>
          </a:p>
        </p:txBody>
      </p:sp>
      <p:sp>
        <p:nvSpPr>
          <p:cNvPr id="4" name="Rectangle 4"/>
          <p:cNvSpPr>
            <a:spLocks noGrp="1" noChangeArrowheads="1"/>
          </p:cNvSpPr>
          <p:nvPr>
            <p:ph type="ctrTitle"/>
          </p:nvPr>
        </p:nvSpPr>
        <p:spPr>
          <a:xfrm>
            <a:off x="914400" y="2146302"/>
            <a:ext cx="10701867" cy="728133"/>
          </a:xfrm>
          <a:prstGeom prst="rect">
            <a:avLst/>
          </a:prstGeom>
        </p:spPr>
        <p:txBody>
          <a:bodyPr anchor="t"/>
          <a:lstStyle>
            <a:lvl1pPr algn="l">
              <a:defRPr sz="4400" b="0"/>
            </a:lvl1pPr>
          </a:lstStyle>
          <a:p>
            <a:r>
              <a:rPr lang="en-US"/>
              <a:t>Click to edit Master title style</a:t>
            </a:r>
            <a:endParaRPr lang="en-US" dirty="0"/>
          </a:p>
        </p:txBody>
      </p:sp>
      <p:sp>
        <p:nvSpPr>
          <p:cNvPr id="5" name="Rectangle 5"/>
          <p:cNvSpPr>
            <a:spLocks noGrp="1" noChangeArrowheads="1"/>
          </p:cNvSpPr>
          <p:nvPr>
            <p:ph type="subTitle" idx="1"/>
          </p:nvPr>
        </p:nvSpPr>
        <p:spPr>
          <a:xfrm>
            <a:off x="925689" y="2899831"/>
            <a:ext cx="8534400" cy="618066"/>
          </a:xfrm>
          <a:prstGeom prst="rect">
            <a:avLst/>
          </a:prstGeom>
        </p:spPr>
        <p:txBody>
          <a:bodyPr/>
          <a:lstStyle>
            <a:lvl1pPr marL="0" indent="0" algn="l">
              <a:buFont typeface="Wingdings" pitchFamily="2" charset="2"/>
              <a:buNone/>
              <a:defRPr sz="2800" b="1" i="0" cap="all">
                <a:solidFill>
                  <a:schemeClr val="hlink"/>
                </a:solidFill>
                <a:latin typeface="Calibri"/>
                <a:cs typeface="Calibri"/>
              </a:defRPr>
            </a:lvl1pPr>
          </a:lstStyle>
          <a:p>
            <a:r>
              <a:rPr lang="en-US"/>
              <a:t>Click to edit Master subtitle style</a:t>
            </a:r>
            <a:endParaRPr lang="en-US" dirty="0"/>
          </a:p>
        </p:txBody>
      </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5" name="TextBox 4"/>
          <p:cNvSpPr txBox="1"/>
          <p:nvPr userDrawn="1"/>
        </p:nvSpPr>
        <p:spPr>
          <a:xfrm>
            <a:off x="491067" y="6602414"/>
            <a:ext cx="10750551" cy="231775"/>
          </a:xfrm>
          <a:prstGeom prst="rect">
            <a:avLst/>
          </a:prstGeom>
          <a:noFill/>
        </p:spPr>
        <p:txBody>
          <a:bodyPr>
            <a:prstTxWarp prst="textNoShape">
              <a:avLst/>
            </a:prstTxWarp>
            <a:spAutoFit/>
          </a:bodyPr>
          <a:lstStyle/>
          <a:p>
            <a:pPr marL="0" lvl="4"/>
            <a:r>
              <a:rPr lang="en-US" sz="900" dirty="0"/>
              <a:t>© 2022 Regents of the University of Minnesota. All rights reserved.</a:t>
            </a:r>
          </a:p>
        </p:txBody>
      </p:sp>
      <p:sp>
        <p:nvSpPr>
          <p:cNvPr id="6" name="Rectangle 4"/>
          <p:cNvSpPr>
            <a:spLocks noGrp="1" noChangeArrowheads="1"/>
          </p:cNvSpPr>
          <p:nvPr>
            <p:ph type="ctrTitle"/>
          </p:nvPr>
        </p:nvSpPr>
        <p:spPr>
          <a:xfrm>
            <a:off x="914400" y="2146302"/>
            <a:ext cx="10363200" cy="1350432"/>
          </a:xfrm>
          <a:prstGeom prst="rect">
            <a:avLst/>
          </a:prstGeom>
        </p:spPr>
        <p:txBody>
          <a:bodyPr anchor="t"/>
          <a:lstStyle>
            <a:lvl1pPr marL="0" marR="0" indent="0" algn="l" defTabSz="914400" rtl="0" eaLnBrk="1" fontAlgn="base" latinLnBrk="0" hangingPunct="1">
              <a:lnSpc>
                <a:spcPct val="100000"/>
              </a:lnSpc>
              <a:spcBef>
                <a:spcPct val="0"/>
              </a:spcBef>
              <a:spcAft>
                <a:spcPct val="0"/>
              </a:spcAft>
              <a:tabLst/>
              <a:defRPr sz="4400" b="0" i="0" baseline="0">
                <a:latin typeface="+mj-lt"/>
                <a:cs typeface="Arial"/>
              </a:defRPr>
            </a:lvl1pPr>
          </a:lstStyle>
          <a:p>
            <a:pPr lvl="0"/>
            <a:r>
              <a:rPr lang="en-US"/>
              <a:t>Click to edit Master title style</a:t>
            </a:r>
            <a:endParaRPr lang="en-US" noProof="0" dirty="0"/>
          </a:p>
        </p:txBody>
      </p:sp>
      <p:sp>
        <p:nvSpPr>
          <p:cNvPr id="7" name="Rectangle 5"/>
          <p:cNvSpPr>
            <a:spLocks noGrp="1" noChangeArrowheads="1"/>
          </p:cNvSpPr>
          <p:nvPr>
            <p:ph type="subTitle" idx="1"/>
          </p:nvPr>
        </p:nvSpPr>
        <p:spPr>
          <a:xfrm>
            <a:off x="925689" y="3509429"/>
            <a:ext cx="10368844" cy="618066"/>
          </a:xfrm>
          <a:prstGeom prst="rect">
            <a:avLst/>
          </a:prstGeom>
        </p:spPr>
        <p:txBody>
          <a:bodyPr/>
          <a:lstStyle>
            <a:lvl1pPr marL="0" indent="0" algn="l">
              <a:buFont typeface="Wingdings" pitchFamily="2" charset="2"/>
              <a:buNone/>
              <a:defRPr sz="2800" b="1" i="0" cap="all">
                <a:solidFill>
                  <a:schemeClr val="hlink"/>
                </a:solidFill>
                <a:latin typeface="Calibri"/>
                <a:cs typeface="Calibri"/>
              </a:defRPr>
            </a:lvl1pPr>
          </a:lstStyle>
          <a:p>
            <a:r>
              <a:rPr lang="en-US"/>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extBox 3"/>
          <p:cNvSpPr txBox="1"/>
          <p:nvPr/>
        </p:nvSpPr>
        <p:spPr>
          <a:xfrm>
            <a:off x="371321" y="6613300"/>
            <a:ext cx="10750551" cy="231775"/>
          </a:xfrm>
          <a:prstGeom prst="rect">
            <a:avLst/>
          </a:prstGeom>
          <a:noFill/>
        </p:spPr>
        <p:txBody>
          <a:bodyPr>
            <a:prstTxWarp prst="textNoShape">
              <a:avLst/>
            </a:prstTxWarp>
            <a:spAutoFit/>
          </a:bodyPr>
          <a:lstStyle/>
          <a:p>
            <a:pPr marL="0" lvl="4"/>
            <a:r>
              <a:rPr lang="en-US" sz="900" dirty="0"/>
              <a:t>© 2022Regents of the University of Minnesota. All rights reserved.</a:t>
            </a:r>
          </a:p>
        </p:txBody>
      </p:sp>
      <p:sp>
        <p:nvSpPr>
          <p:cNvPr id="6" name="Title 1"/>
          <p:cNvSpPr>
            <a:spLocks noGrp="1"/>
          </p:cNvSpPr>
          <p:nvPr>
            <p:ph type="title"/>
          </p:nvPr>
        </p:nvSpPr>
        <p:spPr>
          <a:xfrm>
            <a:off x="914401" y="4761966"/>
            <a:ext cx="10340623" cy="1067334"/>
          </a:xfrm>
          <a:prstGeom prst="rect">
            <a:avLst/>
          </a:prstGeom>
        </p:spPr>
        <p:txBody>
          <a:bodyPr anchor="t"/>
          <a:lstStyle>
            <a:lvl1pPr marL="0" marR="0" indent="0" defTabSz="914400" rtl="0" eaLnBrk="1" fontAlgn="base" latinLnBrk="0" hangingPunct="1">
              <a:lnSpc>
                <a:spcPct val="100000"/>
              </a:lnSpc>
              <a:spcBef>
                <a:spcPct val="0"/>
              </a:spcBef>
              <a:spcAft>
                <a:spcPct val="0"/>
              </a:spcAft>
              <a:tabLst/>
              <a:defRPr sz="4400" b="0" i="0">
                <a:latin typeface="Arial"/>
                <a:cs typeface="Arial"/>
              </a:defRPr>
            </a:lvl1pPr>
          </a:lstStyle>
          <a:p>
            <a:pPr lvl="0"/>
            <a:r>
              <a:rPr lang="en-US"/>
              <a:t>Click to edit Master title style</a:t>
            </a:r>
            <a:endParaRPr lang="en-US" noProof="0" dirty="0"/>
          </a:p>
        </p:txBody>
      </p:sp>
      <p:sp>
        <p:nvSpPr>
          <p:cNvPr id="7" name="Rectangle 5"/>
          <p:cNvSpPr>
            <a:spLocks noGrp="1" noChangeArrowheads="1"/>
          </p:cNvSpPr>
          <p:nvPr>
            <p:ph type="subTitle" idx="1"/>
          </p:nvPr>
        </p:nvSpPr>
        <p:spPr>
          <a:xfrm>
            <a:off x="948268" y="4296832"/>
            <a:ext cx="10306755" cy="452968"/>
          </a:xfrm>
          <a:prstGeom prst="rect">
            <a:avLst/>
          </a:prstGeom>
        </p:spPr>
        <p:txBody>
          <a:bodyPr/>
          <a:lstStyle>
            <a:lvl1pPr marL="0" indent="0" algn="l">
              <a:buFont typeface="Wingdings" pitchFamily="2" charset="2"/>
              <a:buNone/>
              <a:defRPr sz="2800" b="1" i="0" cap="all">
                <a:solidFill>
                  <a:schemeClr val="hlink"/>
                </a:solidFill>
                <a:latin typeface="Calibri"/>
                <a:cs typeface="Calibri"/>
              </a:defRPr>
            </a:lvl1pPr>
          </a:lstStyle>
          <a:p>
            <a:r>
              <a:rPr lang="en-US"/>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p:nvPr userDrawn="1"/>
        </p:nvSpPr>
        <p:spPr>
          <a:xfrm>
            <a:off x="371321" y="6613300"/>
            <a:ext cx="10750551" cy="231775"/>
          </a:xfrm>
          <a:prstGeom prst="rect">
            <a:avLst/>
          </a:prstGeom>
          <a:noFill/>
        </p:spPr>
        <p:txBody>
          <a:bodyPr>
            <a:prstTxWarp prst="textNoShape">
              <a:avLst/>
            </a:prstTxWarp>
            <a:spAutoFit/>
          </a:bodyPr>
          <a:lstStyle/>
          <a:p>
            <a:pPr marL="0" lvl="4"/>
            <a:r>
              <a:rPr lang="en-US" sz="900" dirty="0"/>
              <a:t>© 2022 Regents of the University of Minnesota. All rights reserved.</a:t>
            </a:r>
          </a:p>
        </p:txBody>
      </p:sp>
      <p:sp>
        <p:nvSpPr>
          <p:cNvPr id="5" name="Title 1"/>
          <p:cNvSpPr>
            <a:spLocks noGrp="1"/>
          </p:cNvSpPr>
          <p:nvPr>
            <p:ph type="title"/>
          </p:nvPr>
        </p:nvSpPr>
        <p:spPr>
          <a:xfrm>
            <a:off x="609600" y="749300"/>
            <a:ext cx="10972800" cy="668338"/>
          </a:xfrm>
          <a:prstGeom prst="rect">
            <a:avLst/>
          </a:prstGeom>
        </p:spPr>
        <p:txBody>
          <a:bodyPr anchor="t"/>
          <a:lstStyle>
            <a:lvl1pPr>
              <a:defRPr sz="4400" b="1" i="0" cap="all">
                <a:latin typeface="Calibri"/>
                <a:cs typeface="Calibri"/>
              </a:defRPr>
            </a:lvl1pPr>
          </a:lstStyle>
          <a:p>
            <a:r>
              <a:rPr lang="en-US"/>
              <a:t>Click to edit Master title style</a:t>
            </a:r>
            <a:endParaRPr lang="en-US" dirty="0"/>
          </a:p>
        </p:txBody>
      </p:sp>
      <p:sp>
        <p:nvSpPr>
          <p:cNvPr id="6" name="Content Placeholder 2"/>
          <p:cNvSpPr>
            <a:spLocks noGrp="1"/>
          </p:cNvSpPr>
          <p:nvPr>
            <p:ph idx="1"/>
          </p:nvPr>
        </p:nvSpPr>
        <p:spPr>
          <a:xfrm>
            <a:off x="609600" y="1600200"/>
            <a:ext cx="10972800" cy="2283702"/>
          </a:xfrm>
          <a:prstGeom prst="rect">
            <a:avLst/>
          </a:prstGeom>
        </p:spPr>
        <p:txBody>
          <a:bodyPr>
            <a:spAutoFit/>
          </a:bodyPr>
          <a:lstStyle>
            <a:lvl1pPr>
              <a:defRPr sz="3200"/>
            </a:lvl1pPr>
            <a:lvl2pPr>
              <a:buClr>
                <a:srgbClr val="CE1B22"/>
              </a:buCl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Object with Caption Below">
    <p:spTree>
      <p:nvGrpSpPr>
        <p:cNvPr id="1" name=""/>
        <p:cNvGrpSpPr/>
        <p:nvPr/>
      </p:nvGrpSpPr>
      <p:grpSpPr>
        <a:xfrm>
          <a:off x="0" y="0"/>
          <a:ext cx="0" cy="0"/>
          <a:chOff x="0" y="0"/>
          <a:chExt cx="0" cy="0"/>
        </a:xfrm>
      </p:grpSpPr>
      <p:sp>
        <p:nvSpPr>
          <p:cNvPr id="4" name="TextBox 3"/>
          <p:cNvSpPr txBox="1"/>
          <p:nvPr/>
        </p:nvSpPr>
        <p:spPr>
          <a:xfrm>
            <a:off x="371321" y="6613300"/>
            <a:ext cx="10750551" cy="231775"/>
          </a:xfrm>
          <a:prstGeom prst="rect">
            <a:avLst/>
          </a:prstGeom>
          <a:noFill/>
        </p:spPr>
        <p:txBody>
          <a:bodyPr>
            <a:prstTxWarp prst="textNoShape">
              <a:avLst/>
            </a:prstTxWarp>
            <a:spAutoFit/>
          </a:bodyPr>
          <a:lstStyle/>
          <a:p>
            <a:pPr marL="0" lvl="4"/>
            <a:r>
              <a:rPr lang="en-US" sz="900" dirty="0"/>
              <a:t>© 2022 Regents of the University of Minnesota. All rights reserved.</a:t>
            </a:r>
          </a:p>
        </p:txBody>
      </p:sp>
      <p:sp>
        <p:nvSpPr>
          <p:cNvPr id="7" name="Content Placeholder 2"/>
          <p:cNvSpPr>
            <a:spLocks noGrp="1"/>
          </p:cNvSpPr>
          <p:nvPr>
            <p:ph idx="1"/>
          </p:nvPr>
        </p:nvSpPr>
        <p:spPr>
          <a:xfrm>
            <a:off x="677335" y="469900"/>
            <a:ext cx="10848621" cy="4959350"/>
          </a:xfrm>
          <a:prstGeom prst="rect">
            <a:avLst/>
          </a:prstGeom>
        </p:spPr>
        <p:txBody>
          <a:bodyPr/>
          <a:lstStyle>
            <a:lvl1pPr>
              <a:buNone/>
              <a:defRPr baseline="0"/>
            </a:lvl1pPr>
          </a:lstStyle>
          <a:p>
            <a:pPr lvl="0"/>
            <a:r>
              <a:rPr lang="en-US"/>
              <a:t>Click to edit Master text styles</a:t>
            </a:r>
          </a:p>
        </p:txBody>
      </p:sp>
      <p:sp>
        <p:nvSpPr>
          <p:cNvPr id="8" name="Text Placeholder 2"/>
          <p:cNvSpPr>
            <a:spLocks noGrp="1"/>
          </p:cNvSpPr>
          <p:nvPr>
            <p:ph type="body" idx="10"/>
          </p:nvPr>
        </p:nvSpPr>
        <p:spPr>
          <a:xfrm>
            <a:off x="530578" y="5510213"/>
            <a:ext cx="10795708" cy="400110"/>
          </a:xfrm>
          <a:prstGeom prst="rect">
            <a:avLst/>
          </a:prstGeom>
        </p:spPr>
        <p:txBody>
          <a:bodyPr anchor="t">
            <a:spAutoFit/>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Box 4"/>
          <p:cNvSpPr txBox="1"/>
          <p:nvPr/>
        </p:nvSpPr>
        <p:spPr>
          <a:xfrm>
            <a:off x="360435" y="6613300"/>
            <a:ext cx="10750551" cy="231775"/>
          </a:xfrm>
          <a:prstGeom prst="rect">
            <a:avLst/>
          </a:prstGeom>
          <a:noFill/>
        </p:spPr>
        <p:txBody>
          <a:bodyPr>
            <a:prstTxWarp prst="textNoShape">
              <a:avLst/>
            </a:prstTxWarp>
            <a:spAutoFit/>
          </a:bodyPr>
          <a:lstStyle/>
          <a:p>
            <a:pPr marL="0" lvl="4"/>
            <a:r>
              <a:rPr lang="en-US" sz="900" dirty="0"/>
              <a:t>© 2022 Regents of the University of Minnesota. All rights reserved.</a:t>
            </a:r>
          </a:p>
        </p:txBody>
      </p:sp>
      <p:sp>
        <p:nvSpPr>
          <p:cNvPr id="6" name="Content Placeholder 2"/>
          <p:cNvSpPr>
            <a:spLocks noGrp="1"/>
          </p:cNvSpPr>
          <p:nvPr>
            <p:ph sz="half" idx="1"/>
          </p:nvPr>
        </p:nvSpPr>
        <p:spPr>
          <a:xfrm>
            <a:off x="609600" y="1600200"/>
            <a:ext cx="5384800" cy="2000548"/>
          </a:xfrm>
          <a:prstGeom prst="rect">
            <a:avLst/>
          </a:prstGeom>
        </p:spPr>
        <p:txBody>
          <a:bodyPr>
            <a:spAutoFit/>
          </a:bodyPr>
          <a:lstStyle>
            <a:lvl1pPr>
              <a:defRPr sz="2800" b="0"/>
            </a:lvl1pPr>
            <a:lvl2pPr>
              <a:buClr>
                <a:srgbClr val="CE1B22"/>
              </a:buCl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6197600" y="1600200"/>
            <a:ext cx="5384800" cy="2000548"/>
          </a:xfrm>
          <a:prstGeom prst="rect">
            <a:avLst/>
          </a:prstGeom>
        </p:spPr>
        <p:txBody>
          <a:bodyPr>
            <a:spAutoFit/>
          </a:bodyPr>
          <a:lstStyle>
            <a:lvl1pPr>
              <a:defRPr sz="2800"/>
            </a:lvl1pPr>
            <a:lvl2pPr>
              <a:buClr>
                <a:srgbClr val="CE1B22"/>
              </a:buCl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609600" y="749301"/>
            <a:ext cx="10972800" cy="769441"/>
          </a:xfrm>
          <a:prstGeom prst="rect">
            <a:avLst/>
          </a:prstGeom>
        </p:spPr>
        <p:txBody>
          <a:bodyPr anchor="t">
            <a:spAutoFit/>
          </a:bodyPr>
          <a:lstStyle>
            <a:lvl1pPr>
              <a:defRPr sz="4400" b="1" i="0" cap="all">
                <a:latin typeface="Calibri"/>
                <a:cs typeface="Calibri"/>
              </a:defRPr>
            </a:lvl1p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Content Titles">
    <p:spTree>
      <p:nvGrpSpPr>
        <p:cNvPr id="1" name=""/>
        <p:cNvGrpSpPr/>
        <p:nvPr/>
      </p:nvGrpSpPr>
      <p:grpSpPr>
        <a:xfrm>
          <a:off x="0" y="0"/>
          <a:ext cx="0" cy="0"/>
          <a:chOff x="0" y="0"/>
          <a:chExt cx="0" cy="0"/>
        </a:xfrm>
      </p:grpSpPr>
      <p:sp>
        <p:nvSpPr>
          <p:cNvPr id="7" name="TextBox 6"/>
          <p:cNvSpPr txBox="1"/>
          <p:nvPr/>
        </p:nvSpPr>
        <p:spPr>
          <a:xfrm>
            <a:off x="371322" y="6613300"/>
            <a:ext cx="10750551" cy="231775"/>
          </a:xfrm>
          <a:prstGeom prst="rect">
            <a:avLst/>
          </a:prstGeom>
          <a:noFill/>
        </p:spPr>
        <p:txBody>
          <a:bodyPr>
            <a:prstTxWarp prst="textNoShape">
              <a:avLst/>
            </a:prstTxWarp>
            <a:spAutoFit/>
          </a:bodyPr>
          <a:lstStyle/>
          <a:p>
            <a:pPr marL="0" lvl="4"/>
            <a:r>
              <a:rPr lang="en-US" sz="900" dirty="0"/>
              <a:t>© 2018 Regents of the University of Minnesota. All rights reserved.</a:t>
            </a:r>
          </a:p>
        </p:txBody>
      </p:sp>
      <p:sp>
        <p:nvSpPr>
          <p:cNvPr id="8" name="Text Placeholder 2"/>
          <p:cNvSpPr>
            <a:spLocks noGrp="1"/>
          </p:cNvSpPr>
          <p:nvPr>
            <p:ph type="body" idx="1"/>
          </p:nvPr>
        </p:nvSpPr>
        <p:spPr>
          <a:xfrm>
            <a:off x="609600" y="1679052"/>
            <a:ext cx="5386917" cy="63976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p:cNvSpPr>
            <a:spLocks noGrp="1"/>
          </p:cNvSpPr>
          <p:nvPr>
            <p:ph sz="half" idx="2"/>
          </p:nvPr>
        </p:nvSpPr>
        <p:spPr>
          <a:xfrm>
            <a:off x="609600" y="2318814"/>
            <a:ext cx="5386917" cy="3658658"/>
          </a:xfrm>
          <a:prstGeom prst="rect">
            <a:avLst/>
          </a:prstGeom>
        </p:spPr>
        <p:txBody>
          <a:bodyPr/>
          <a:lstStyle>
            <a:lvl1pPr>
              <a:defRPr sz="2800"/>
            </a:lvl1pPr>
            <a:lvl2pPr>
              <a:buClr>
                <a:srgbClr val="CE1B22"/>
              </a:buCl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6193368" y="1679052"/>
            <a:ext cx="5389033" cy="63976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p:cNvSpPr>
            <a:spLocks noGrp="1"/>
          </p:cNvSpPr>
          <p:nvPr>
            <p:ph sz="quarter" idx="4"/>
          </p:nvPr>
        </p:nvSpPr>
        <p:spPr>
          <a:xfrm>
            <a:off x="6193368" y="2318814"/>
            <a:ext cx="5389033" cy="3658658"/>
          </a:xfrm>
          <a:prstGeom prst="rect">
            <a:avLst/>
          </a:prstGeom>
        </p:spPr>
        <p:txBody>
          <a:bodyPr wrap="square"/>
          <a:lstStyle>
            <a:lvl1pPr>
              <a:defRPr sz="2800"/>
            </a:lvl1pPr>
            <a:lvl2pPr>
              <a:buClr>
                <a:srgbClr val="CE1B22"/>
              </a:buCl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p:cNvSpPr>
            <a:spLocks noGrp="1"/>
          </p:cNvSpPr>
          <p:nvPr>
            <p:ph type="title"/>
          </p:nvPr>
        </p:nvSpPr>
        <p:spPr>
          <a:xfrm>
            <a:off x="609600" y="749300"/>
            <a:ext cx="10972800" cy="668338"/>
          </a:xfrm>
          <a:prstGeom prst="rect">
            <a:avLst/>
          </a:prstGeom>
        </p:spPr>
        <p:txBody>
          <a:bodyPr anchor="t"/>
          <a:lstStyle>
            <a:lvl1pPr>
              <a:defRPr sz="4400" b="1" i="0" cap="all">
                <a:latin typeface="Calibri"/>
                <a:cs typeface="Calibri"/>
              </a:defRPr>
            </a:lvl1pPr>
          </a:lstStyle>
          <a:p>
            <a:r>
              <a:rPr lang="en-US"/>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Side Caption">
    <p:spTree>
      <p:nvGrpSpPr>
        <p:cNvPr id="1" name=""/>
        <p:cNvGrpSpPr/>
        <p:nvPr/>
      </p:nvGrpSpPr>
      <p:grpSpPr>
        <a:xfrm>
          <a:off x="0" y="0"/>
          <a:ext cx="0" cy="0"/>
          <a:chOff x="0" y="0"/>
          <a:chExt cx="0" cy="0"/>
        </a:xfrm>
      </p:grpSpPr>
      <p:sp>
        <p:nvSpPr>
          <p:cNvPr id="5" name="TextBox 4"/>
          <p:cNvSpPr txBox="1"/>
          <p:nvPr/>
        </p:nvSpPr>
        <p:spPr>
          <a:xfrm>
            <a:off x="369880" y="6635465"/>
            <a:ext cx="10750551" cy="231775"/>
          </a:xfrm>
          <a:prstGeom prst="rect">
            <a:avLst/>
          </a:prstGeom>
          <a:noFill/>
        </p:spPr>
        <p:txBody>
          <a:bodyPr>
            <a:prstTxWarp prst="textNoShape">
              <a:avLst/>
            </a:prstTxWarp>
            <a:spAutoFit/>
          </a:bodyPr>
          <a:lstStyle/>
          <a:p>
            <a:pPr marL="0" lvl="4"/>
            <a:r>
              <a:rPr lang="en-US" sz="900" dirty="0"/>
              <a:t>© 2018 Regents of the University of Minnesota. All rights reserved.</a:t>
            </a:r>
          </a:p>
        </p:txBody>
      </p:sp>
      <p:sp>
        <p:nvSpPr>
          <p:cNvPr id="6" name="Title 1"/>
          <p:cNvSpPr>
            <a:spLocks noGrp="1"/>
          </p:cNvSpPr>
          <p:nvPr>
            <p:ph type="title"/>
          </p:nvPr>
        </p:nvSpPr>
        <p:spPr>
          <a:xfrm>
            <a:off x="609601" y="273050"/>
            <a:ext cx="4011084" cy="1162050"/>
          </a:xfrm>
          <a:prstGeom prst="rect">
            <a:avLst/>
          </a:prstGeom>
        </p:spPr>
        <p:txBody>
          <a:bodyPr anchor="b"/>
          <a:lstStyle>
            <a:lvl1pPr algn="l">
              <a:defRPr sz="2800" b="1" i="0" cap="all">
                <a:latin typeface="Calibri"/>
                <a:cs typeface="Calibri"/>
              </a:defRPr>
            </a:lvl1pPr>
          </a:lstStyle>
          <a:p>
            <a:r>
              <a:rPr lang="en-US"/>
              <a:t>Click to edit Master title style</a:t>
            </a:r>
            <a:endParaRPr lang="en-US" dirty="0"/>
          </a:p>
        </p:txBody>
      </p:sp>
      <p:sp>
        <p:nvSpPr>
          <p:cNvPr id="7" name="Content Placeholder 2"/>
          <p:cNvSpPr>
            <a:spLocks noGrp="1"/>
          </p:cNvSpPr>
          <p:nvPr>
            <p:ph idx="1"/>
          </p:nvPr>
        </p:nvSpPr>
        <p:spPr>
          <a:xfrm>
            <a:off x="4766733" y="273051"/>
            <a:ext cx="6815667" cy="5670550"/>
          </a:xfrm>
          <a:prstGeom prst="rect">
            <a:avLst/>
          </a:prstGeom>
        </p:spPr>
        <p:txBody>
          <a:bodyPr/>
          <a:lstStyle>
            <a:lvl1pPr>
              <a:defRPr sz="3200" baseline="0"/>
            </a:lvl1pPr>
            <a:lvl2pPr>
              <a:buClr>
                <a:srgbClr val="CE1B22"/>
              </a:buCl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8" name="Text Placeholder 3"/>
          <p:cNvSpPr>
            <a:spLocks noGrp="1"/>
          </p:cNvSpPr>
          <p:nvPr>
            <p:ph type="body" sz="half" idx="2"/>
          </p:nvPr>
        </p:nvSpPr>
        <p:spPr>
          <a:xfrm>
            <a:off x="609601" y="1435101"/>
            <a:ext cx="4011084" cy="4508500"/>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pic>
        <p:nvPicPr>
          <p:cNvPr id="14" name="Picture 13" descr="UMX_PPT_slides_v4b_ClosingG.jpg"/>
          <p:cNvPicPr>
            <a:picLocks noChangeAspect="1"/>
          </p:cNvPicPr>
          <p:nvPr userDrawn="1"/>
        </p:nvPicPr>
        <p:blipFill>
          <a:blip r:embed="rId2"/>
          <a:stretch>
            <a:fillRect/>
          </a:stretch>
        </p:blipFill>
        <p:spPr>
          <a:xfrm>
            <a:off x="0" y="0"/>
            <a:ext cx="12192000" cy="6858000"/>
          </a:xfrm>
          <a:prstGeom prst="rect">
            <a:avLst/>
          </a:prstGeom>
        </p:spPr>
      </p:pic>
      <p:sp>
        <p:nvSpPr>
          <p:cNvPr id="15" name="TextBox 14"/>
          <p:cNvSpPr txBox="1"/>
          <p:nvPr userDrawn="1"/>
        </p:nvSpPr>
        <p:spPr>
          <a:xfrm>
            <a:off x="530756" y="5474525"/>
            <a:ext cx="9547761" cy="507831"/>
          </a:xfrm>
          <a:prstGeom prst="rect">
            <a:avLst/>
          </a:prstGeom>
          <a:noFill/>
        </p:spPr>
        <p:txBody>
          <a:bodyPr wrap="square" rtlCol="0">
            <a:spAutoFit/>
          </a:bodyPr>
          <a:lstStyle/>
          <a:p>
            <a:pPr marL="0" lvl="4"/>
            <a:r>
              <a:rPr lang="en-US" sz="900" b="1" dirty="0">
                <a:solidFill>
                  <a:srgbClr val="7A0019"/>
                </a:solidFill>
                <a:latin typeface="Arial"/>
              </a:rPr>
              <a:t>© 2022 Regents of the University of Minnesota.  All rights reserved.</a:t>
            </a:r>
          </a:p>
          <a:p>
            <a:r>
              <a:rPr lang="en-US" sz="900" b="1" dirty="0">
                <a:solidFill>
                  <a:srgbClr val="7A0019"/>
                </a:solidFill>
                <a:latin typeface="Arial"/>
              </a:rPr>
              <a:t>The University of Minnesota is an equal opportunity educator and employer. In accordance with the Americans with Disabilities  Act, this PowerPoint is available in alternative formats upon request. Direct requests to 612-624-1222.</a:t>
            </a:r>
          </a:p>
        </p:txBody>
      </p:sp>
      <p:sp>
        <p:nvSpPr>
          <p:cNvPr id="18" name="Rectangle 4"/>
          <p:cNvSpPr>
            <a:spLocks noGrp="1" noChangeArrowheads="1"/>
          </p:cNvSpPr>
          <p:nvPr>
            <p:ph type="ctrTitle" hasCustomPrompt="1"/>
          </p:nvPr>
        </p:nvSpPr>
        <p:spPr>
          <a:xfrm>
            <a:off x="536221" y="2146302"/>
            <a:ext cx="11068756" cy="769441"/>
          </a:xfrm>
          <a:prstGeom prst="rect">
            <a:avLst/>
          </a:prstGeom>
        </p:spPr>
        <p:txBody>
          <a:bodyPr wrap="square" anchor="t">
            <a:spAutoFit/>
          </a:bodyPr>
          <a:lstStyle>
            <a:lvl1pPr algn="l">
              <a:defRPr sz="4400" b="0" baseline="0"/>
            </a:lvl1pPr>
          </a:lstStyle>
          <a:p>
            <a:r>
              <a:rPr lang="en-US" dirty="0"/>
              <a:t>Thank you.</a:t>
            </a:r>
          </a:p>
        </p:txBody>
      </p:sp>
    </p:spTree>
    <p:extLst>
      <p:ext uri="{BB962C8B-B14F-4D97-AF65-F5344CB8AC3E}">
        <p14:creationId xmlns:p14="http://schemas.microsoft.com/office/powerpoint/2010/main" val="397417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Placeholder 2"/>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4" name="TextBox 3"/>
          <p:cNvSpPr txBox="1"/>
          <p:nvPr userDrawn="1"/>
        </p:nvSpPr>
        <p:spPr>
          <a:xfrm>
            <a:off x="9882945" y="6265652"/>
            <a:ext cx="1298223" cy="246221"/>
          </a:xfrm>
          <a:prstGeom prst="rect">
            <a:avLst/>
          </a:prstGeom>
          <a:noFill/>
        </p:spPr>
        <p:txBody>
          <a:bodyPr wrap="square" rtlCol="0">
            <a:spAutoFit/>
          </a:bodyPr>
          <a:lstStyle/>
          <a:p>
            <a:pPr algn="r"/>
            <a:fld id="{DCFFB04F-A907-F244-A56D-3D6989C81DAB}" type="slidenum">
              <a:rPr lang="en-US" sz="1000" smtClean="0">
                <a:solidFill>
                  <a:schemeClr val="bg2"/>
                </a:solidFill>
              </a:rPr>
              <a:pPr algn="r"/>
              <a:t>‹#›</a:t>
            </a:fld>
            <a:endParaRPr lang="en-US" sz="1000" dirty="0">
              <a:solidFill>
                <a:schemeClr val="bg2"/>
              </a:solidFill>
            </a:endParaRPr>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7" r:id="rId9"/>
  </p:sldLayoutIdLst>
  <p:hf sldNum="0" hdr="0" dt="0"/>
  <p:txStyles>
    <p:titleStyle>
      <a:lvl1pPr algn="l" rtl="0" eaLnBrk="1" fontAlgn="base" hangingPunct="1">
        <a:spcBef>
          <a:spcPct val="0"/>
        </a:spcBef>
        <a:spcAft>
          <a:spcPct val="0"/>
        </a:spcAft>
        <a:defRPr sz="3600">
          <a:solidFill>
            <a:schemeClr val="bg1"/>
          </a:solidFill>
          <a:latin typeface="+mj-lt"/>
          <a:ea typeface="Geneva" charset="-128"/>
          <a:cs typeface="Geneva" charset="-128"/>
        </a:defRPr>
      </a:lvl1pPr>
      <a:lvl2pPr algn="l" rtl="0" eaLnBrk="1" fontAlgn="base" hangingPunct="1">
        <a:spcBef>
          <a:spcPct val="0"/>
        </a:spcBef>
        <a:spcAft>
          <a:spcPct val="0"/>
        </a:spcAft>
        <a:defRPr sz="3600">
          <a:solidFill>
            <a:schemeClr val="bg1"/>
          </a:solidFill>
          <a:latin typeface="Calibri" charset="0"/>
          <a:ea typeface="Geneva" charset="-128"/>
          <a:cs typeface="Geneva" charset="-128"/>
        </a:defRPr>
      </a:lvl2pPr>
      <a:lvl3pPr algn="l" rtl="0" eaLnBrk="1" fontAlgn="base" hangingPunct="1">
        <a:spcBef>
          <a:spcPct val="0"/>
        </a:spcBef>
        <a:spcAft>
          <a:spcPct val="0"/>
        </a:spcAft>
        <a:defRPr sz="3600">
          <a:solidFill>
            <a:schemeClr val="bg1"/>
          </a:solidFill>
          <a:latin typeface="Calibri" charset="0"/>
          <a:ea typeface="Geneva" charset="-128"/>
          <a:cs typeface="Geneva" charset="-128"/>
        </a:defRPr>
      </a:lvl3pPr>
      <a:lvl4pPr algn="l" rtl="0" eaLnBrk="1" fontAlgn="base" hangingPunct="1">
        <a:spcBef>
          <a:spcPct val="0"/>
        </a:spcBef>
        <a:spcAft>
          <a:spcPct val="0"/>
        </a:spcAft>
        <a:defRPr sz="3600">
          <a:solidFill>
            <a:schemeClr val="bg1"/>
          </a:solidFill>
          <a:latin typeface="Calibri" charset="0"/>
          <a:ea typeface="Geneva" charset="-128"/>
          <a:cs typeface="Geneva" charset="-128"/>
        </a:defRPr>
      </a:lvl4pPr>
      <a:lvl5pPr algn="l" rtl="0" eaLnBrk="1" fontAlgn="base" hangingPunct="1">
        <a:spcBef>
          <a:spcPct val="0"/>
        </a:spcBef>
        <a:spcAft>
          <a:spcPct val="0"/>
        </a:spcAft>
        <a:defRPr sz="3600">
          <a:solidFill>
            <a:schemeClr val="bg1"/>
          </a:solidFill>
          <a:latin typeface="Calibri" charset="0"/>
          <a:ea typeface="Geneva" charset="-128"/>
          <a:cs typeface="Geneva" charset="-128"/>
        </a:defRPr>
      </a:lvl5pPr>
      <a:lvl6pPr marL="457200" algn="l" rtl="0" eaLnBrk="1" fontAlgn="base" hangingPunct="1">
        <a:spcBef>
          <a:spcPct val="0"/>
        </a:spcBef>
        <a:spcAft>
          <a:spcPct val="0"/>
        </a:spcAft>
        <a:defRPr sz="3600" b="1">
          <a:solidFill>
            <a:schemeClr val="bg1"/>
          </a:solidFill>
          <a:latin typeface="Proxima Nova Rg" pitchFamily="50" charset="0"/>
        </a:defRPr>
      </a:lvl6pPr>
      <a:lvl7pPr marL="914400" algn="l" rtl="0" eaLnBrk="1" fontAlgn="base" hangingPunct="1">
        <a:spcBef>
          <a:spcPct val="0"/>
        </a:spcBef>
        <a:spcAft>
          <a:spcPct val="0"/>
        </a:spcAft>
        <a:defRPr sz="3600" b="1">
          <a:solidFill>
            <a:schemeClr val="bg1"/>
          </a:solidFill>
          <a:latin typeface="Proxima Nova Rg" pitchFamily="50" charset="0"/>
        </a:defRPr>
      </a:lvl7pPr>
      <a:lvl8pPr marL="1371600" algn="l" rtl="0" eaLnBrk="1" fontAlgn="base" hangingPunct="1">
        <a:spcBef>
          <a:spcPct val="0"/>
        </a:spcBef>
        <a:spcAft>
          <a:spcPct val="0"/>
        </a:spcAft>
        <a:defRPr sz="3600" b="1">
          <a:solidFill>
            <a:schemeClr val="bg1"/>
          </a:solidFill>
          <a:latin typeface="Proxima Nova Rg" pitchFamily="50" charset="0"/>
        </a:defRPr>
      </a:lvl8pPr>
      <a:lvl9pPr marL="1828800" algn="l" rtl="0" eaLnBrk="1" fontAlgn="base" hangingPunct="1">
        <a:spcBef>
          <a:spcPct val="0"/>
        </a:spcBef>
        <a:spcAft>
          <a:spcPct val="0"/>
        </a:spcAft>
        <a:defRPr sz="3600" b="1">
          <a:solidFill>
            <a:schemeClr val="bg1"/>
          </a:solidFill>
          <a:latin typeface="Proxima Nova Rg" pitchFamily="50" charset="0"/>
        </a:defRPr>
      </a:lvl9pPr>
    </p:titleStyle>
    <p:bodyStyle>
      <a:lvl1pPr marL="342900" indent="-342900" algn="l" rtl="0" eaLnBrk="1" fontAlgn="base" hangingPunct="1">
        <a:spcBef>
          <a:spcPct val="20000"/>
        </a:spcBef>
        <a:spcAft>
          <a:spcPct val="0"/>
        </a:spcAft>
        <a:buClr>
          <a:schemeClr val="accent2"/>
        </a:buClr>
        <a:buFont typeface="Wingdings" charset="0"/>
        <a:buChar char="§"/>
        <a:defRPr sz="2800">
          <a:solidFill>
            <a:schemeClr val="bg1"/>
          </a:solidFill>
          <a:latin typeface="+mn-lt"/>
          <a:ea typeface="Geneva" charset="-128"/>
          <a:cs typeface="Geneva" charset="-128"/>
        </a:defRPr>
      </a:lvl1pPr>
      <a:lvl2pPr marL="742950" indent="-285750" algn="l" rtl="0" eaLnBrk="1" fontAlgn="base" hangingPunct="1">
        <a:spcBef>
          <a:spcPct val="20000"/>
        </a:spcBef>
        <a:spcAft>
          <a:spcPct val="0"/>
        </a:spcAft>
        <a:buClr>
          <a:schemeClr val="accent1"/>
        </a:buClr>
        <a:buFont typeface="Arial" charset="0"/>
        <a:buChar char="–"/>
        <a:defRPr sz="2400">
          <a:solidFill>
            <a:schemeClr val="bg1"/>
          </a:solidFill>
          <a:latin typeface="+mn-lt"/>
          <a:ea typeface="Geneva" charset="-128"/>
        </a:defRPr>
      </a:lvl2pPr>
      <a:lvl3pPr marL="1143000" indent="-228600" algn="l" rtl="0" eaLnBrk="1" fontAlgn="base" hangingPunct="1">
        <a:spcBef>
          <a:spcPct val="20000"/>
        </a:spcBef>
        <a:spcAft>
          <a:spcPct val="0"/>
        </a:spcAft>
        <a:buClr>
          <a:schemeClr val="hlink"/>
        </a:buClr>
        <a:buFont typeface="Wingdings" charset="0"/>
        <a:buChar char="§"/>
        <a:defRPr sz="2000">
          <a:solidFill>
            <a:schemeClr val="bg1"/>
          </a:solidFill>
          <a:latin typeface="+mn-lt"/>
          <a:ea typeface="Geneva" charset="-128"/>
        </a:defRPr>
      </a:lvl3pPr>
      <a:lvl4pPr marL="1600200" indent="-228600" algn="l" rtl="0" eaLnBrk="1" fontAlgn="base" hangingPunct="1">
        <a:spcBef>
          <a:spcPct val="20000"/>
        </a:spcBef>
        <a:spcAft>
          <a:spcPct val="0"/>
        </a:spcAft>
        <a:buClr>
          <a:schemeClr val="bg2"/>
        </a:buClr>
        <a:buFont typeface="Arial" charset="0"/>
        <a:buChar char="–"/>
        <a:defRPr>
          <a:solidFill>
            <a:schemeClr val="bg1"/>
          </a:solidFill>
          <a:latin typeface="+mn-lt"/>
          <a:ea typeface="Geneva" charset="-128"/>
        </a:defRPr>
      </a:lvl4pPr>
      <a:lvl5pPr marL="2057400" indent="-228600" algn="l" rtl="0" eaLnBrk="1" fontAlgn="base" hangingPunct="1">
        <a:spcBef>
          <a:spcPct val="20000"/>
        </a:spcBef>
        <a:spcAft>
          <a:spcPct val="0"/>
        </a:spcAft>
        <a:buClr>
          <a:schemeClr val="bg2"/>
        </a:buClr>
        <a:buFont typeface="Arial" charset="0"/>
        <a:buChar char="»"/>
        <a:defRPr sz="1600">
          <a:solidFill>
            <a:schemeClr val="bg1"/>
          </a:solidFill>
          <a:latin typeface="+mn-lt"/>
          <a:ea typeface="Geneva" charset="-128"/>
        </a:defRPr>
      </a:lvl5pPr>
      <a:lvl6pPr marL="2514600" indent="-228600" algn="l" rtl="0" eaLnBrk="1" fontAlgn="base" hangingPunct="1">
        <a:spcBef>
          <a:spcPct val="20000"/>
        </a:spcBef>
        <a:spcAft>
          <a:spcPct val="0"/>
        </a:spcAft>
        <a:buClr>
          <a:schemeClr val="bg2"/>
        </a:buClr>
        <a:buFont typeface="Arial" charset="0"/>
        <a:buChar char="»"/>
        <a:defRPr sz="1600">
          <a:solidFill>
            <a:schemeClr val="bg1"/>
          </a:solidFill>
          <a:latin typeface="+mn-lt"/>
          <a:ea typeface="Geneva" charset="-128"/>
        </a:defRPr>
      </a:lvl6pPr>
      <a:lvl7pPr marL="2971800" indent="-228600" algn="l" rtl="0" eaLnBrk="1" fontAlgn="base" hangingPunct="1">
        <a:spcBef>
          <a:spcPct val="20000"/>
        </a:spcBef>
        <a:spcAft>
          <a:spcPct val="0"/>
        </a:spcAft>
        <a:buClr>
          <a:schemeClr val="bg2"/>
        </a:buClr>
        <a:buFont typeface="Arial" charset="0"/>
        <a:buChar char="»"/>
        <a:defRPr sz="1600">
          <a:solidFill>
            <a:schemeClr val="bg1"/>
          </a:solidFill>
          <a:latin typeface="+mn-lt"/>
          <a:ea typeface="Geneva" charset="-128"/>
        </a:defRPr>
      </a:lvl7pPr>
      <a:lvl8pPr marL="3429000" indent="-228600" algn="l" rtl="0" eaLnBrk="1" fontAlgn="base" hangingPunct="1">
        <a:spcBef>
          <a:spcPct val="20000"/>
        </a:spcBef>
        <a:spcAft>
          <a:spcPct val="0"/>
        </a:spcAft>
        <a:buClr>
          <a:schemeClr val="bg2"/>
        </a:buClr>
        <a:buFont typeface="Arial" charset="0"/>
        <a:buChar char="»"/>
        <a:defRPr sz="1600">
          <a:solidFill>
            <a:schemeClr val="bg1"/>
          </a:solidFill>
          <a:latin typeface="+mn-lt"/>
          <a:ea typeface="Geneva" charset="-128"/>
        </a:defRPr>
      </a:lvl8pPr>
      <a:lvl9pPr marL="3886200" indent="-228600" algn="l" rtl="0" eaLnBrk="1" fontAlgn="base" hangingPunct="1">
        <a:spcBef>
          <a:spcPct val="20000"/>
        </a:spcBef>
        <a:spcAft>
          <a:spcPct val="0"/>
        </a:spcAft>
        <a:buClr>
          <a:schemeClr val="bg2"/>
        </a:buClr>
        <a:buFont typeface="Arial" charset="0"/>
        <a:buChar char="»"/>
        <a:defRPr sz="1600">
          <a:solidFill>
            <a:schemeClr val="bg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uli0013@umn.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https://extension.umn.edu/managing-farm"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extension.umn.edu/agriculture/business/"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www.aglease101.org/Contact.aspx" TargetMode="External"/><Relationship Id="rId3" Type="http://schemas.openxmlformats.org/officeDocument/2006/relationships/hyperlink" Target="http://www.aglease101.org/default.aspx" TargetMode="External"/><Relationship Id="rId7" Type="http://schemas.openxmlformats.org/officeDocument/2006/relationships/hyperlink" Target="http://www.aglease101.org/About.aspx"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www.aglease101.org/Curriculum/default.aspx" TargetMode="External"/><Relationship Id="rId5" Type="http://schemas.openxmlformats.org/officeDocument/2006/relationships/hyperlink" Target="http://www.aglease101.org/FAQ/default.aspx" TargetMode="External"/><Relationship Id="rId4" Type="http://schemas.openxmlformats.org/officeDocument/2006/relationships/hyperlink" Target="http://www.aglease101.org/DocLib/default.aspx" TargetMode="External"/><Relationship Id="rId9"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3" Type="http://schemas.openxmlformats.org/officeDocument/2006/relationships/hyperlink" Target="http://www.finbin.umn.edu/" TargetMode="External"/><Relationship Id="rId2" Type="http://schemas.openxmlformats.org/officeDocument/2006/relationships/hyperlink" Target="www.finbin.umn.edu" TargetMode="Externa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ffm.umn.edu/"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7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8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mailto:huli0013@umn.edu"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9"/>
          <p:cNvSpPr>
            <a:spLocks noGrp="1"/>
          </p:cNvSpPr>
          <p:nvPr>
            <p:ph type="ctrTitle"/>
          </p:nvPr>
        </p:nvSpPr>
        <p:spPr bwMode="auto">
          <a:xfrm>
            <a:off x="832692" y="2146301"/>
            <a:ext cx="8026400" cy="728663"/>
          </a:xfrm>
          <a:noFill/>
          <a:ln>
            <a:miter lim="800000"/>
            <a:headEnd/>
            <a:tailEnd/>
          </a:ln>
        </p:spPr>
        <p:txBody>
          <a:bodyPr vert="horz" wrap="square" lIns="91440" tIns="45720" rIns="91440" bIns="45720" numCol="1" rtlCol="0" anchor="t" anchorCtr="0" compatLnSpc="1">
            <a:prstTxWarp prst="textNoShape">
              <a:avLst/>
            </a:prstTxWarp>
            <a:normAutofit fontScale="90000"/>
          </a:bodyPr>
          <a:lstStyle/>
          <a:p>
            <a:r>
              <a:rPr lang="en-US" b="1" i="1" dirty="0"/>
              <a:t>FAIR FARM RENTAL AGREEMENT AND AG UPDATE</a:t>
            </a:r>
            <a:endParaRPr lang="en-US" dirty="0"/>
          </a:p>
        </p:txBody>
      </p:sp>
      <p:sp>
        <p:nvSpPr>
          <p:cNvPr id="11" name="Subtitle 10"/>
          <p:cNvSpPr>
            <a:spLocks noGrp="1"/>
          </p:cNvSpPr>
          <p:nvPr>
            <p:ph type="subTitle" idx="1"/>
          </p:nvPr>
        </p:nvSpPr>
        <p:spPr>
          <a:xfrm>
            <a:off x="832692" y="3674268"/>
            <a:ext cx="6400800" cy="617537"/>
          </a:xfrm>
        </p:spPr>
        <p:txBody>
          <a:bodyPr/>
          <a:lstStyle/>
          <a:p>
            <a:pPr eaLnBrk="1" hangingPunct="1">
              <a:defRPr/>
            </a:pPr>
            <a:r>
              <a:rPr lang="en-US" dirty="0"/>
              <a:t>Nathan Hulinsky</a:t>
            </a:r>
          </a:p>
          <a:p>
            <a:pPr eaLnBrk="1" hangingPunct="1">
              <a:defRPr/>
            </a:pPr>
            <a:r>
              <a:rPr lang="en-US" dirty="0">
                <a:hlinkClick r:id="rId3"/>
              </a:rPr>
              <a:t>huli0013@umn.edu</a:t>
            </a:r>
            <a:endParaRPr lang="en-US" dirty="0"/>
          </a:p>
          <a:p>
            <a:pPr eaLnBrk="1" hangingPunct="1">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DED9-8E8C-4ABA-B9C1-5C4115CE8E5E}"/>
              </a:ext>
            </a:extLst>
          </p:cNvPr>
          <p:cNvSpPr>
            <a:spLocks noGrp="1"/>
          </p:cNvSpPr>
          <p:nvPr>
            <p:ph type="ctrTitle"/>
          </p:nvPr>
        </p:nvSpPr>
        <p:spPr>
          <a:xfrm>
            <a:off x="612743" y="619159"/>
            <a:ext cx="2856321" cy="4007956"/>
          </a:xfrm>
        </p:spPr>
        <p:txBody>
          <a:bodyPr>
            <a:normAutofit/>
          </a:bodyPr>
          <a:lstStyle/>
          <a:p>
            <a:r>
              <a:rPr lang="en-US" sz="3600" dirty="0"/>
              <a:t>Cropland Rental Rates – USDA</a:t>
            </a:r>
          </a:p>
        </p:txBody>
      </p:sp>
      <p:sp>
        <p:nvSpPr>
          <p:cNvPr id="3" name="Subtitle 2">
            <a:extLst>
              <a:ext uri="{FF2B5EF4-FFF2-40B4-BE49-F238E27FC236}">
                <a16:creationId xmlns:a16="http://schemas.microsoft.com/office/drawing/2014/main" id="{7A8F0DC8-2D7C-4A5F-9DBD-58995D1886D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F89CE949-1D0A-43D9-97BE-46F9706E4032}"/>
              </a:ext>
            </a:extLst>
          </p:cNvPr>
          <p:cNvPicPr>
            <a:picLocks noChangeAspect="1"/>
          </p:cNvPicPr>
          <p:nvPr/>
        </p:nvPicPr>
        <p:blipFill>
          <a:blip r:embed="rId2"/>
          <a:stretch>
            <a:fillRect/>
          </a:stretch>
        </p:blipFill>
        <p:spPr>
          <a:xfrm>
            <a:off x="3692754" y="142709"/>
            <a:ext cx="5800038" cy="6715292"/>
          </a:xfrm>
          <a:prstGeom prst="rect">
            <a:avLst/>
          </a:prstGeom>
        </p:spPr>
      </p:pic>
    </p:spTree>
    <p:extLst>
      <p:ext uri="{BB962C8B-B14F-4D97-AF65-F5344CB8AC3E}">
        <p14:creationId xmlns:p14="http://schemas.microsoft.com/office/powerpoint/2010/main" val="257926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DED9-8E8C-4ABA-B9C1-5C4115CE8E5E}"/>
              </a:ext>
            </a:extLst>
          </p:cNvPr>
          <p:cNvSpPr>
            <a:spLocks noGrp="1"/>
          </p:cNvSpPr>
          <p:nvPr>
            <p:ph type="ctrTitle"/>
          </p:nvPr>
        </p:nvSpPr>
        <p:spPr>
          <a:xfrm>
            <a:off x="666009" y="400826"/>
            <a:ext cx="9973558" cy="710020"/>
          </a:xfrm>
        </p:spPr>
        <p:txBody>
          <a:bodyPr>
            <a:normAutofit/>
          </a:bodyPr>
          <a:lstStyle/>
          <a:p>
            <a:r>
              <a:rPr lang="en-US" sz="3600" dirty="0"/>
              <a:t>Cropland Rental Rates – USDA</a:t>
            </a:r>
          </a:p>
        </p:txBody>
      </p:sp>
      <p:sp>
        <p:nvSpPr>
          <p:cNvPr id="3" name="Subtitle 2">
            <a:extLst>
              <a:ext uri="{FF2B5EF4-FFF2-40B4-BE49-F238E27FC236}">
                <a16:creationId xmlns:a16="http://schemas.microsoft.com/office/drawing/2014/main" id="{7A8F0DC8-2D7C-4A5F-9DBD-58995D1886D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57FE75D-BDBC-4DDF-8808-FFF397EA396C}"/>
              </a:ext>
            </a:extLst>
          </p:cNvPr>
          <p:cNvPicPr>
            <a:picLocks noChangeAspect="1"/>
          </p:cNvPicPr>
          <p:nvPr/>
        </p:nvPicPr>
        <p:blipFill>
          <a:blip r:embed="rId2"/>
          <a:stretch>
            <a:fillRect/>
          </a:stretch>
        </p:blipFill>
        <p:spPr>
          <a:xfrm>
            <a:off x="2275885" y="2320985"/>
            <a:ext cx="7668451" cy="3613020"/>
          </a:xfrm>
          <a:prstGeom prst="rect">
            <a:avLst/>
          </a:prstGeom>
        </p:spPr>
      </p:pic>
      <p:pic>
        <p:nvPicPr>
          <p:cNvPr id="8" name="Picture 7">
            <a:extLst>
              <a:ext uri="{FF2B5EF4-FFF2-40B4-BE49-F238E27FC236}">
                <a16:creationId xmlns:a16="http://schemas.microsoft.com/office/drawing/2014/main" id="{7DFF41AA-794D-4A41-A28F-DD8D57B831D0}"/>
              </a:ext>
            </a:extLst>
          </p:cNvPr>
          <p:cNvPicPr>
            <a:picLocks noChangeAspect="1"/>
          </p:cNvPicPr>
          <p:nvPr/>
        </p:nvPicPr>
        <p:blipFill>
          <a:blip r:embed="rId3"/>
          <a:stretch>
            <a:fillRect/>
          </a:stretch>
        </p:blipFill>
        <p:spPr>
          <a:xfrm>
            <a:off x="2417171" y="1110846"/>
            <a:ext cx="7374896" cy="1201490"/>
          </a:xfrm>
          <a:prstGeom prst="rect">
            <a:avLst/>
          </a:prstGeom>
        </p:spPr>
      </p:pic>
    </p:spTree>
    <p:extLst>
      <p:ext uri="{BB962C8B-B14F-4D97-AF65-F5344CB8AC3E}">
        <p14:creationId xmlns:p14="http://schemas.microsoft.com/office/powerpoint/2010/main" val="2142405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DED9-8E8C-4ABA-B9C1-5C4115CE8E5E}"/>
              </a:ext>
            </a:extLst>
          </p:cNvPr>
          <p:cNvSpPr>
            <a:spLocks noGrp="1"/>
          </p:cNvSpPr>
          <p:nvPr>
            <p:ph type="ctrTitle"/>
          </p:nvPr>
        </p:nvSpPr>
        <p:spPr>
          <a:xfrm>
            <a:off x="594988" y="313672"/>
            <a:ext cx="9973558" cy="710020"/>
          </a:xfrm>
        </p:spPr>
        <p:txBody>
          <a:bodyPr>
            <a:normAutofit/>
          </a:bodyPr>
          <a:lstStyle/>
          <a:p>
            <a:r>
              <a:rPr lang="en-US" sz="3600" dirty="0"/>
              <a:t>Cropland Rental Rates – USDA</a:t>
            </a:r>
          </a:p>
        </p:txBody>
      </p:sp>
      <p:sp>
        <p:nvSpPr>
          <p:cNvPr id="3" name="Subtitle 2">
            <a:extLst>
              <a:ext uri="{FF2B5EF4-FFF2-40B4-BE49-F238E27FC236}">
                <a16:creationId xmlns:a16="http://schemas.microsoft.com/office/drawing/2014/main" id="{7A8F0DC8-2D7C-4A5F-9DBD-58995D1886DA}"/>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C37FB792-29E6-4614-95BE-6A6C289056D5}"/>
              </a:ext>
            </a:extLst>
          </p:cNvPr>
          <p:cNvPicPr>
            <a:picLocks noChangeAspect="1"/>
          </p:cNvPicPr>
          <p:nvPr/>
        </p:nvPicPr>
        <p:blipFill>
          <a:blip r:embed="rId2"/>
          <a:stretch>
            <a:fillRect/>
          </a:stretch>
        </p:blipFill>
        <p:spPr>
          <a:xfrm>
            <a:off x="2856322" y="2262433"/>
            <a:ext cx="6757600" cy="3571875"/>
          </a:xfrm>
          <a:prstGeom prst="rect">
            <a:avLst/>
          </a:prstGeom>
        </p:spPr>
      </p:pic>
      <p:pic>
        <p:nvPicPr>
          <p:cNvPr id="8" name="Picture 7">
            <a:extLst>
              <a:ext uri="{FF2B5EF4-FFF2-40B4-BE49-F238E27FC236}">
                <a16:creationId xmlns:a16="http://schemas.microsoft.com/office/drawing/2014/main" id="{E16970A9-6074-4EB4-B775-E0253964974E}"/>
              </a:ext>
            </a:extLst>
          </p:cNvPr>
          <p:cNvPicPr>
            <a:picLocks noChangeAspect="1"/>
          </p:cNvPicPr>
          <p:nvPr/>
        </p:nvPicPr>
        <p:blipFill>
          <a:blip r:embed="rId3"/>
          <a:stretch>
            <a:fillRect/>
          </a:stretch>
        </p:blipFill>
        <p:spPr>
          <a:xfrm>
            <a:off x="3015086" y="1192673"/>
            <a:ext cx="6466264" cy="1069760"/>
          </a:xfrm>
          <a:prstGeom prst="rect">
            <a:avLst/>
          </a:prstGeom>
        </p:spPr>
      </p:pic>
    </p:spTree>
    <p:extLst>
      <p:ext uri="{BB962C8B-B14F-4D97-AF65-F5344CB8AC3E}">
        <p14:creationId xmlns:p14="http://schemas.microsoft.com/office/powerpoint/2010/main" val="2014039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ADFEF-7EDA-4076-9780-61140EAFAE87}"/>
              </a:ext>
            </a:extLst>
          </p:cNvPr>
          <p:cNvSpPr>
            <a:spLocks noGrp="1"/>
          </p:cNvSpPr>
          <p:nvPr>
            <p:ph type="ctrTitle"/>
          </p:nvPr>
        </p:nvSpPr>
        <p:spPr>
          <a:xfrm>
            <a:off x="914400" y="530567"/>
            <a:ext cx="10363200" cy="1350432"/>
          </a:xfrm>
        </p:spPr>
        <p:txBody>
          <a:bodyPr/>
          <a:lstStyle/>
          <a:p>
            <a:r>
              <a:rPr lang="en-US" dirty="0"/>
              <a:t>CRP Rates</a:t>
            </a:r>
          </a:p>
        </p:txBody>
      </p:sp>
      <p:sp>
        <p:nvSpPr>
          <p:cNvPr id="3" name="Subtitle 2">
            <a:extLst>
              <a:ext uri="{FF2B5EF4-FFF2-40B4-BE49-F238E27FC236}">
                <a16:creationId xmlns:a16="http://schemas.microsoft.com/office/drawing/2014/main" id="{E1A0F39E-09A1-4529-A82D-4F7F65403FF3}"/>
              </a:ext>
            </a:extLst>
          </p:cNvPr>
          <p:cNvSpPr>
            <a:spLocks noGrp="1"/>
          </p:cNvSpPr>
          <p:nvPr>
            <p:ph type="subTitle" idx="1"/>
          </p:nvPr>
        </p:nvSpPr>
        <p:spPr/>
        <p:txBody>
          <a:bodyPr/>
          <a:lstStyle/>
          <a:p>
            <a:endParaRPr lang="en-US"/>
          </a:p>
        </p:txBody>
      </p:sp>
      <p:graphicFrame>
        <p:nvGraphicFramePr>
          <p:cNvPr id="4" name="Table 3">
            <a:extLst>
              <a:ext uri="{FF2B5EF4-FFF2-40B4-BE49-F238E27FC236}">
                <a16:creationId xmlns:a16="http://schemas.microsoft.com/office/drawing/2014/main" id="{D896FDEE-0184-4245-AAF6-4909C0E5AC9E}"/>
              </a:ext>
            </a:extLst>
          </p:cNvPr>
          <p:cNvGraphicFramePr>
            <a:graphicFrameLocks noGrp="1"/>
          </p:cNvGraphicFramePr>
          <p:nvPr/>
        </p:nvGraphicFramePr>
        <p:xfrm>
          <a:off x="1600939" y="1665600"/>
          <a:ext cx="9291960" cy="4331542"/>
        </p:xfrm>
        <a:graphic>
          <a:graphicData uri="http://schemas.openxmlformats.org/drawingml/2006/table">
            <a:tbl>
              <a:tblPr/>
              <a:tblGrid>
                <a:gridCol w="2322990">
                  <a:extLst>
                    <a:ext uri="{9D8B030D-6E8A-4147-A177-3AD203B41FA5}">
                      <a16:colId xmlns:a16="http://schemas.microsoft.com/office/drawing/2014/main" val="4041665304"/>
                    </a:ext>
                  </a:extLst>
                </a:gridCol>
                <a:gridCol w="2322990">
                  <a:extLst>
                    <a:ext uri="{9D8B030D-6E8A-4147-A177-3AD203B41FA5}">
                      <a16:colId xmlns:a16="http://schemas.microsoft.com/office/drawing/2014/main" val="519516595"/>
                    </a:ext>
                  </a:extLst>
                </a:gridCol>
                <a:gridCol w="2322990">
                  <a:extLst>
                    <a:ext uri="{9D8B030D-6E8A-4147-A177-3AD203B41FA5}">
                      <a16:colId xmlns:a16="http://schemas.microsoft.com/office/drawing/2014/main" val="2716399966"/>
                    </a:ext>
                  </a:extLst>
                </a:gridCol>
                <a:gridCol w="2322990">
                  <a:extLst>
                    <a:ext uri="{9D8B030D-6E8A-4147-A177-3AD203B41FA5}">
                      <a16:colId xmlns:a16="http://schemas.microsoft.com/office/drawing/2014/main" val="303919210"/>
                    </a:ext>
                  </a:extLst>
                </a:gridCol>
              </a:tblGrid>
              <a:tr h="307442">
                <a:tc>
                  <a:txBody>
                    <a:bodyPr/>
                    <a:lstStyle/>
                    <a:p>
                      <a:pPr algn="l" fontAlgn="b"/>
                      <a:r>
                        <a:rPr lang="en-US" sz="2800" b="0" i="0" u="none" strike="noStrike" dirty="0">
                          <a:solidFill>
                            <a:srgbClr val="000000"/>
                          </a:solidFill>
                          <a:effectLst/>
                          <a:latin typeface="Calibri" panose="020F0502020204030204" pitchFamily="34" charset="0"/>
                        </a:rPr>
                        <a:t>State</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dirty="0">
                          <a:solidFill>
                            <a:srgbClr val="000000"/>
                          </a:solidFill>
                          <a:effectLst/>
                          <a:latin typeface="Calibri" panose="020F0502020204030204" pitchFamily="34" charset="0"/>
                        </a:rPr>
                        <a:t>County</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effectLst/>
                          <a:latin typeface="Calibri" panose="020F0502020204030204" pitchFamily="34" charset="0"/>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effectLst/>
                          <a:latin typeface="Calibri" panose="020F0502020204030204" pitchFamily="34" charset="0"/>
                        </a:rPr>
                        <a:t>2021</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2354281"/>
                  </a:ext>
                </a:extLst>
              </a:tr>
              <a:tr h="556471">
                <a:tc>
                  <a:txBody>
                    <a:bodyPr/>
                    <a:lstStyle/>
                    <a:p>
                      <a:pPr algn="l" fontAlgn="b"/>
                      <a:r>
                        <a:rPr lang="en-US" sz="2800" b="0" i="0" u="none" strike="noStrike">
                          <a:solidFill>
                            <a:srgbClr val="000000"/>
                          </a:solidFill>
                          <a:effectLst/>
                          <a:latin typeface="Calibri" panose="020F0502020204030204" pitchFamily="34" charset="0"/>
                        </a:rPr>
                        <a:t>Minnesota</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l" fontAlgn="b"/>
                      <a:r>
                        <a:rPr lang="en-US" sz="2800" b="0" i="0" u="none" strike="noStrike" dirty="0">
                          <a:solidFill>
                            <a:srgbClr val="000000"/>
                          </a:solidFill>
                          <a:effectLst/>
                          <a:latin typeface="Calibri" panose="020F0502020204030204" pitchFamily="34" charset="0"/>
                        </a:rPr>
                        <a:t>Benton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r" fontAlgn="b"/>
                      <a:r>
                        <a:rPr lang="en-US" sz="2800" b="0" i="0" u="none" strike="noStrike" dirty="0">
                          <a:solidFill>
                            <a:srgbClr val="000000"/>
                          </a:solidFill>
                          <a:effectLst/>
                          <a:latin typeface="Calibri" panose="020F0502020204030204" pitchFamily="34" charset="0"/>
                        </a:rPr>
                        <a:t>93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r" fontAlgn="b"/>
                      <a:r>
                        <a:rPr lang="en-US" sz="2800" b="0" i="0" u="none" strike="noStrike">
                          <a:solidFill>
                            <a:srgbClr val="000000"/>
                          </a:solidFill>
                          <a:effectLst/>
                          <a:latin typeface="Calibri" panose="020F0502020204030204" pitchFamily="34" charset="0"/>
                        </a:rPr>
                        <a:t>99</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extLst>
                  <a:ext uri="{0D108BD9-81ED-4DB2-BD59-A6C34878D82A}">
                    <a16:rowId xmlns:a16="http://schemas.microsoft.com/office/drawing/2014/main" val="1010135528"/>
                  </a:ext>
                </a:extLst>
              </a:tr>
              <a:tr h="556471">
                <a:tc>
                  <a:txBody>
                    <a:bodyPr/>
                    <a:lstStyle/>
                    <a:p>
                      <a:pPr algn="l" fontAlgn="b"/>
                      <a:r>
                        <a:rPr lang="en-US" sz="2800" b="0" i="0" u="none" strike="noStrike">
                          <a:solidFill>
                            <a:srgbClr val="000000"/>
                          </a:solidFill>
                          <a:effectLst/>
                          <a:latin typeface="Calibri" panose="020F0502020204030204" pitchFamily="34" charset="0"/>
                        </a:rPr>
                        <a:t>Minnesota</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2800" b="0" i="0" u="none" strike="noStrike">
                          <a:solidFill>
                            <a:srgbClr val="000000"/>
                          </a:solidFill>
                          <a:effectLst/>
                          <a:latin typeface="Calibri" panose="020F0502020204030204" pitchFamily="34" charset="0"/>
                        </a:rPr>
                        <a:t>Douglas</a:t>
                      </a:r>
                    </a:p>
                  </a:txBody>
                  <a:tcPr marL="9525" marR="9525" marT="9525" marB="0" anchor="b">
                    <a:lnL>
                      <a:noFill/>
                    </a:lnL>
                    <a:lnR>
                      <a:noFill/>
                    </a:lnR>
                    <a:lnT>
                      <a:noFill/>
                    </a:lnT>
                    <a:lnB>
                      <a:noFill/>
                    </a:lnB>
                  </a:tcPr>
                </a:tc>
                <a:tc>
                  <a:txBody>
                    <a:bodyPr/>
                    <a:lstStyle/>
                    <a:p>
                      <a:pPr algn="r" fontAlgn="b"/>
                      <a:r>
                        <a:rPr lang="en-US" sz="2800" b="0" i="0" u="none" strike="noStrike" dirty="0">
                          <a:solidFill>
                            <a:srgbClr val="000000"/>
                          </a:solidFill>
                          <a:effectLst/>
                          <a:latin typeface="Calibri" panose="020F0502020204030204" pitchFamily="34" charset="0"/>
                        </a:rPr>
                        <a:t>133</a:t>
                      </a:r>
                    </a:p>
                  </a:txBody>
                  <a:tcPr marL="9525" marR="9525" marT="9525" marB="0" anchor="b">
                    <a:lnL>
                      <a:noFill/>
                    </a:lnL>
                    <a:lnR>
                      <a:noFill/>
                    </a:lnR>
                    <a:lnT>
                      <a:noFill/>
                    </a:lnT>
                    <a:lnB>
                      <a:noFill/>
                    </a:lnB>
                  </a:tcPr>
                </a:tc>
                <a:tc>
                  <a:txBody>
                    <a:bodyPr/>
                    <a:lstStyle/>
                    <a:p>
                      <a:pPr algn="r" fontAlgn="b"/>
                      <a:r>
                        <a:rPr lang="en-US" sz="2800" b="0" i="0" u="none" strike="noStrike">
                          <a:solidFill>
                            <a:srgbClr val="000000"/>
                          </a:solidFill>
                          <a:effectLst/>
                          <a:latin typeface="Calibri" panose="020F0502020204030204" pitchFamily="34" charset="0"/>
                        </a:rPr>
                        <a:t>121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92995008"/>
                  </a:ext>
                </a:extLst>
              </a:tr>
              <a:tr h="556471">
                <a:tc>
                  <a:txBody>
                    <a:bodyPr/>
                    <a:lstStyle/>
                    <a:p>
                      <a:pPr algn="l" fontAlgn="b"/>
                      <a:r>
                        <a:rPr lang="en-US" sz="2800" b="0" i="0" u="none" strike="noStrike">
                          <a:solidFill>
                            <a:srgbClr val="000000"/>
                          </a:solidFill>
                          <a:effectLst/>
                          <a:latin typeface="Calibri" panose="020F0502020204030204" pitchFamily="34" charset="0"/>
                        </a:rPr>
                        <a:t>Minnesota</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2CC"/>
                    </a:solidFill>
                  </a:tcPr>
                </a:tc>
                <a:tc>
                  <a:txBody>
                    <a:bodyPr/>
                    <a:lstStyle/>
                    <a:p>
                      <a:pPr algn="l" fontAlgn="b"/>
                      <a:r>
                        <a:rPr lang="en-US" sz="2800" b="0" i="0" u="none" strike="noStrike">
                          <a:solidFill>
                            <a:srgbClr val="000000"/>
                          </a:solidFill>
                          <a:effectLst/>
                          <a:latin typeface="Calibri" panose="020F0502020204030204" pitchFamily="34" charset="0"/>
                        </a:rPr>
                        <a:t>Grant</a:t>
                      </a:r>
                    </a:p>
                  </a:txBody>
                  <a:tcPr marL="9525" marR="9525" marT="9525" marB="0" anchor="b">
                    <a:lnL>
                      <a:noFill/>
                    </a:lnL>
                    <a:lnR>
                      <a:noFill/>
                    </a:lnR>
                    <a:lnT>
                      <a:noFill/>
                    </a:lnT>
                    <a:lnB>
                      <a:noFill/>
                    </a:lnB>
                    <a:solidFill>
                      <a:srgbClr val="FFF2CC"/>
                    </a:solidFill>
                  </a:tcPr>
                </a:tc>
                <a:tc>
                  <a:txBody>
                    <a:bodyPr/>
                    <a:lstStyle/>
                    <a:p>
                      <a:pPr algn="r" fontAlgn="b"/>
                      <a:r>
                        <a:rPr lang="en-US" sz="2800" b="0" i="0" u="none" strike="noStrike" dirty="0">
                          <a:solidFill>
                            <a:srgbClr val="000000"/>
                          </a:solidFill>
                          <a:effectLst/>
                          <a:latin typeface="Calibri" panose="020F0502020204030204" pitchFamily="34" charset="0"/>
                        </a:rPr>
                        <a:t>167</a:t>
                      </a:r>
                    </a:p>
                  </a:txBody>
                  <a:tcPr marL="9525" marR="9525" marT="9525" marB="0" anchor="b">
                    <a:lnL>
                      <a:noFill/>
                    </a:lnL>
                    <a:lnR>
                      <a:noFill/>
                    </a:lnR>
                    <a:lnT>
                      <a:noFill/>
                    </a:lnT>
                    <a:lnB>
                      <a:noFill/>
                    </a:lnB>
                    <a:solidFill>
                      <a:srgbClr val="FFF2CC"/>
                    </a:solidFill>
                  </a:tcPr>
                </a:tc>
                <a:tc>
                  <a:txBody>
                    <a:bodyPr/>
                    <a:lstStyle/>
                    <a:p>
                      <a:pPr algn="r" fontAlgn="b"/>
                      <a:r>
                        <a:rPr lang="en-US" sz="2800" b="0" i="0" u="none" strike="noStrike">
                          <a:solidFill>
                            <a:srgbClr val="000000"/>
                          </a:solidFill>
                          <a:effectLst/>
                          <a:latin typeface="Calibri" panose="020F0502020204030204" pitchFamily="34" charset="0"/>
                        </a:rPr>
                        <a:t>179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2957829821"/>
                  </a:ext>
                </a:extLst>
              </a:tr>
              <a:tr h="556471">
                <a:tc>
                  <a:txBody>
                    <a:bodyPr/>
                    <a:lstStyle/>
                    <a:p>
                      <a:pPr algn="l" fontAlgn="b"/>
                      <a:r>
                        <a:rPr lang="en-US" sz="2800" b="0" i="0" u="none" strike="noStrike">
                          <a:solidFill>
                            <a:srgbClr val="000000"/>
                          </a:solidFill>
                          <a:effectLst/>
                          <a:latin typeface="Calibri" panose="020F0502020204030204" pitchFamily="34" charset="0"/>
                        </a:rPr>
                        <a:t>Minnesota</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2800" b="0" i="0" u="none" strike="noStrike">
                          <a:solidFill>
                            <a:srgbClr val="000000"/>
                          </a:solidFill>
                          <a:effectLst/>
                          <a:latin typeface="Calibri" panose="020F0502020204030204" pitchFamily="34" charset="0"/>
                        </a:rPr>
                        <a:t>Morrison</a:t>
                      </a:r>
                    </a:p>
                  </a:txBody>
                  <a:tcPr marL="9525" marR="9525" marT="9525" marB="0" anchor="b">
                    <a:lnL>
                      <a:noFill/>
                    </a:lnL>
                    <a:lnR>
                      <a:noFill/>
                    </a:lnR>
                    <a:lnT>
                      <a:noFill/>
                    </a:lnT>
                    <a:lnB>
                      <a:noFill/>
                    </a:lnB>
                  </a:tcPr>
                </a:tc>
                <a:tc>
                  <a:txBody>
                    <a:bodyPr/>
                    <a:lstStyle/>
                    <a:p>
                      <a:pPr algn="r" fontAlgn="b"/>
                      <a:r>
                        <a:rPr lang="en-US" sz="2800" b="0" i="0" u="none" strike="noStrike" dirty="0">
                          <a:solidFill>
                            <a:srgbClr val="000000"/>
                          </a:solidFill>
                          <a:effectLst/>
                          <a:latin typeface="Calibri" panose="020F0502020204030204" pitchFamily="34" charset="0"/>
                        </a:rPr>
                        <a:t>71</a:t>
                      </a:r>
                    </a:p>
                  </a:txBody>
                  <a:tcPr marL="9525" marR="9525" marT="9525" marB="0" anchor="b">
                    <a:lnL>
                      <a:noFill/>
                    </a:lnL>
                    <a:lnR>
                      <a:noFill/>
                    </a:lnR>
                    <a:lnT>
                      <a:noFill/>
                    </a:lnT>
                    <a:lnB>
                      <a:noFill/>
                    </a:lnB>
                  </a:tcPr>
                </a:tc>
                <a:tc>
                  <a:txBody>
                    <a:bodyPr/>
                    <a:lstStyle/>
                    <a:p>
                      <a:pPr algn="r" fontAlgn="b"/>
                      <a:r>
                        <a:rPr lang="en-US" sz="2800" b="0" i="0" u="none" strike="noStrike">
                          <a:solidFill>
                            <a:srgbClr val="000000"/>
                          </a:solidFill>
                          <a:effectLst/>
                          <a:latin typeface="Calibri" panose="020F0502020204030204" pitchFamily="34" charset="0"/>
                        </a:rPr>
                        <a:t>79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06241849"/>
                  </a:ext>
                </a:extLst>
              </a:tr>
              <a:tr h="556471">
                <a:tc>
                  <a:txBody>
                    <a:bodyPr/>
                    <a:lstStyle/>
                    <a:p>
                      <a:pPr algn="l" fontAlgn="b"/>
                      <a:r>
                        <a:rPr lang="en-US" sz="2800" b="0" i="0" u="none" strike="noStrike">
                          <a:solidFill>
                            <a:srgbClr val="000000"/>
                          </a:solidFill>
                          <a:effectLst/>
                          <a:latin typeface="Calibri" panose="020F0502020204030204" pitchFamily="34" charset="0"/>
                        </a:rPr>
                        <a:t>Minnesota</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2CC"/>
                    </a:solidFill>
                  </a:tcPr>
                </a:tc>
                <a:tc>
                  <a:txBody>
                    <a:bodyPr/>
                    <a:lstStyle/>
                    <a:p>
                      <a:pPr algn="l" fontAlgn="b"/>
                      <a:r>
                        <a:rPr lang="en-US" sz="2800" b="0" i="0" u="none" strike="noStrike">
                          <a:solidFill>
                            <a:srgbClr val="000000"/>
                          </a:solidFill>
                          <a:effectLst/>
                          <a:latin typeface="Calibri" panose="020F0502020204030204" pitchFamily="34" charset="0"/>
                        </a:rPr>
                        <a:t>Polk</a:t>
                      </a:r>
                    </a:p>
                  </a:txBody>
                  <a:tcPr marL="9525" marR="9525" marT="9525" marB="0" anchor="b">
                    <a:lnL>
                      <a:noFill/>
                    </a:lnL>
                    <a:lnR>
                      <a:noFill/>
                    </a:lnR>
                    <a:lnT>
                      <a:noFill/>
                    </a:lnT>
                    <a:lnB>
                      <a:noFill/>
                    </a:lnB>
                    <a:solidFill>
                      <a:srgbClr val="FFF2CC"/>
                    </a:solidFill>
                  </a:tcPr>
                </a:tc>
                <a:tc>
                  <a:txBody>
                    <a:bodyPr/>
                    <a:lstStyle/>
                    <a:p>
                      <a:pPr algn="r" fontAlgn="b"/>
                      <a:r>
                        <a:rPr lang="en-US" sz="2800" b="0" i="0" u="none" strike="noStrike">
                          <a:solidFill>
                            <a:srgbClr val="000000"/>
                          </a:solidFill>
                          <a:effectLst/>
                          <a:latin typeface="Calibri" panose="020F0502020204030204" pitchFamily="34" charset="0"/>
                        </a:rPr>
                        <a:t>109</a:t>
                      </a:r>
                    </a:p>
                  </a:txBody>
                  <a:tcPr marL="9525" marR="9525" marT="9525" marB="0" anchor="b">
                    <a:lnL>
                      <a:noFill/>
                    </a:lnL>
                    <a:lnR>
                      <a:noFill/>
                    </a:lnR>
                    <a:lnT>
                      <a:noFill/>
                    </a:lnT>
                    <a:lnB>
                      <a:noFill/>
                    </a:lnB>
                    <a:solidFill>
                      <a:srgbClr val="FFF2CC"/>
                    </a:solidFill>
                  </a:tcPr>
                </a:tc>
                <a:tc>
                  <a:txBody>
                    <a:bodyPr/>
                    <a:lstStyle/>
                    <a:p>
                      <a:pPr algn="r" fontAlgn="b"/>
                      <a:r>
                        <a:rPr lang="en-US" sz="2800" b="0" i="0" u="none" strike="noStrike" dirty="0">
                          <a:solidFill>
                            <a:srgbClr val="000000"/>
                          </a:solidFill>
                          <a:effectLst/>
                          <a:latin typeface="Calibri" panose="020F0502020204030204" pitchFamily="34" charset="0"/>
                        </a:rPr>
                        <a:t>113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3538680353"/>
                  </a:ext>
                </a:extLst>
              </a:tr>
              <a:tr h="556471">
                <a:tc>
                  <a:txBody>
                    <a:bodyPr/>
                    <a:lstStyle/>
                    <a:p>
                      <a:pPr algn="l" fontAlgn="b"/>
                      <a:r>
                        <a:rPr lang="en-US" sz="2800" b="0" i="0" u="none" strike="noStrike">
                          <a:solidFill>
                            <a:srgbClr val="000000"/>
                          </a:solidFill>
                          <a:effectLst/>
                          <a:latin typeface="Calibri" panose="020F0502020204030204" pitchFamily="34" charset="0"/>
                        </a:rPr>
                        <a:t>Minnesota</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2800" b="0" i="0" u="none" strike="noStrike">
                          <a:solidFill>
                            <a:srgbClr val="000000"/>
                          </a:solidFill>
                          <a:effectLst/>
                          <a:latin typeface="Calibri" panose="020F0502020204030204" pitchFamily="34" charset="0"/>
                        </a:rPr>
                        <a:t>Stearns</a:t>
                      </a:r>
                    </a:p>
                  </a:txBody>
                  <a:tcPr marL="9525" marR="9525" marT="9525" marB="0" anchor="b">
                    <a:lnL>
                      <a:noFill/>
                    </a:lnL>
                    <a:lnR>
                      <a:noFill/>
                    </a:lnR>
                    <a:lnT>
                      <a:noFill/>
                    </a:lnT>
                    <a:lnB>
                      <a:noFill/>
                    </a:lnB>
                  </a:tcPr>
                </a:tc>
                <a:tc>
                  <a:txBody>
                    <a:bodyPr/>
                    <a:lstStyle/>
                    <a:p>
                      <a:pPr algn="r" fontAlgn="b"/>
                      <a:r>
                        <a:rPr lang="en-US" sz="2800" b="0" i="0" u="none" strike="noStrike">
                          <a:solidFill>
                            <a:srgbClr val="000000"/>
                          </a:solidFill>
                          <a:effectLst/>
                          <a:latin typeface="Calibri" panose="020F0502020204030204" pitchFamily="34" charset="0"/>
                        </a:rPr>
                        <a:t>134</a:t>
                      </a:r>
                    </a:p>
                  </a:txBody>
                  <a:tcPr marL="9525" marR="9525" marT="9525" marB="0" anchor="b">
                    <a:lnL>
                      <a:noFill/>
                    </a:lnL>
                    <a:lnR>
                      <a:noFill/>
                    </a:lnR>
                    <a:lnT>
                      <a:noFill/>
                    </a:lnT>
                    <a:lnB>
                      <a:noFill/>
                    </a:lnB>
                  </a:tcPr>
                </a:tc>
                <a:tc>
                  <a:txBody>
                    <a:bodyPr/>
                    <a:lstStyle/>
                    <a:p>
                      <a:pPr algn="r" fontAlgn="b"/>
                      <a:r>
                        <a:rPr lang="en-US" sz="2800" b="0" i="0" u="none" strike="noStrike" dirty="0">
                          <a:solidFill>
                            <a:srgbClr val="000000"/>
                          </a:solidFill>
                          <a:effectLst/>
                          <a:latin typeface="Calibri" panose="020F0502020204030204" pitchFamily="34" charset="0"/>
                        </a:rPr>
                        <a:t>128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58634945"/>
                  </a:ext>
                </a:extLst>
              </a:tr>
              <a:tr h="556471">
                <a:tc>
                  <a:txBody>
                    <a:bodyPr/>
                    <a:lstStyle/>
                    <a:p>
                      <a:pPr algn="l" fontAlgn="b"/>
                      <a:r>
                        <a:rPr lang="en-US" sz="2800" b="0" i="0" u="none" strike="noStrike">
                          <a:solidFill>
                            <a:srgbClr val="000000"/>
                          </a:solidFill>
                          <a:effectLst/>
                          <a:latin typeface="Calibri" panose="020F0502020204030204" pitchFamily="34" charset="0"/>
                        </a:rPr>
                        <a:t>Minnesota</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2800" b="0" i="0" u="none" strike="noStrike">
                          <a:solidFill>
                            <a:srgbClr val="000000"/>
                          </a:solidFill>
                          <a:effectLst/>
                          <a:latin typeface="Calibri" panose="020F0502020204030204" pitchFamily="34" charset="0"/>
                        </a:rPr>
                        <a:t>Todd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2800" b="0" i="0" u="none" strike="noStrike">
                          <a:solidFill>
                            <a:srgbClr val="000000"/>
                          </a:solidFill>
                          <a:effectLst/>
                          <a:latin typeface="Calibri" panose="020F0502020204030204" pitchFamily="34" charset="0"/>
                        </a:rPr>
                        <a:t>65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2800" b="0" i="0" u="none" strike="noStrike" dirty="0">
                          <a:solidFill>
                            <a:srgbClr val="000000"/>
                          </a:solidFill>
                          <a:effectLst/>
                          <a:latin typeface="Calibri" panose="020F0502020204030204" pitchFamily="34" charset="0"/>
                        </a:rPr>
                        <a:t>75</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799164012"/>
                  </a:ext>
                </a:extLst>
              </a:tr>
            </a:tbl>
          </a:graphicData>
        </a:graphic>
      </p:graphicFrame>
    </p:spTree>
    <p:extLst>
      <p:ext uri="{BB962C8B-B14F-4D97-AF65-F5344CB8AC3E}">
        <p14:creationId xmlns:p14="http://schemas.microsoft.com/office/powerpoint/2010/main" val="1916248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3538-DF8B-42DF-8A71-98740213AA75}"/>
              </a:ext>
            </a:extLst>
          </p:cNvPr>
          <p:cNvSpPr>
            <a:spLocks noGrp="1"/>
          </p:cNvSpPr>
          <p:nvPr>
            <p:ph type="ctrTitle"/>
          </p:nvPr>
        </p:nvSpPr>
        <p:spPr/>
        <p:txBody>
          <a:bodyPr/>
          <a:lstStyle/>
          <a:p>
            <a:r>
              <a:rPr lang="en-US" b="1" dirty="0"/>
              <a:t>2022 Crop Budgets</a:t>
            </a:r>
          </a:p>
        </p:txBody>
      </p:sp>
      <p:sp>
        <p:nvSpPr>
          <p:cNvPr id="3" name="Subtitle 2">
            <a:extLst>
              <a:ext uri="{FF2B5EF4-FFF2-40B4-BE49-F238E27FC236}">
                <a16:creationId xmlns:a16="http://schemas.microsoft.com/office/drawing/2014/main" id="{FF12BC9E-5DEA-4B51-9F0F-77C62AA0C45F}"/>
              </a:ext>
            </a:extLst>
          </p:cNvPr>
          <p:cNvSpPr>
            <a:spLocks noGrp="1"/>
          </p:cNvSpPr>
          <p:nvPr>
            <p:ph type="subTitle" idx="1"/>
          </p:nvPr>
        </p:nvSpPr>
        <p:spPr/>
        <p:txBody>
          <a:bodyPr/>
          <a:lstStyle/>
          <a:p>
            <a:r>
              <a:rPr lang="en-US" dirty="0"/>
              <a:t>FINBIN Data </a:t>
            </a:r>
          </a:p>
          <a:p>
            <a:r>
              <a:rPr lang="en-US" dirty="0"/>
              <a:t>www.finbin.umn.edu</a:t>
            </a:r>
          </a:p>
        </p:txBody>
      </p:sp>
    </p:spTree>
    <p:extLst>
      <p:ext uri="{BB962C8B-B14F-4D97-AF65-F5344CB8AC3E}">
        <p14:creationId xmlns:p14="http://schemas.microsoft.com/office/powerpoint/2010/main" val="3362583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592" y="317502"/>
            <a:ext cx="10363200" cy="1350432"/>
          </a:xfrm>
        </p:spPr>
        <p:txBody>
          <a:bodyPr>
            <a:normAutofit/>
          </a:bodyPr>
          <a:lstStyle/>
          <a:p>
            <a:r>
              <a:rPr lang="en-US" sz="4000" b="1" dirty="0"/>
              <a:t>Corn Budget</a:t>
            </a:r>
          </a:p>
        </p:txBody>
      </p:sp>
      <p:graphicFrame>
        <p:nvGraphicFramePr>
          <p:cNvPr id="3" name="Table 2">
            <a:extLst>
              <a:ext uri="{FF2B5EF4-FFF2-40B4-BE49-F238E27FC236}">
                <a16:creationId xmlns:a16="http://schemas.microsoft.com/office/drawing/2014/main" id="{0E9DA632-7126-4AD2-A423-974EB5E08346}"/>
              </a:ext>
            </a:extLst>
          </p:cNvPr>
          <p:cNvGraphicFramePr>
            <a:graphicFrameLocks noGrp="1"/>
          </p:cNvGraphicFramePr>
          <p:nvPr>
            <p:extLst>
              <p:ext uri="{D42A27DB-BD31-4B8C-83A1-F6EECF244321}">
                <p14:modId xmlns:p14="http://schemas.microsoft.com/office/powerpoint/2010/main" val="2409003297"/>
              </p:ext>
            </p:extLst>
          </p:nvPr>
        </p:nvGraphicFramePr>
        <p:xfrm>
          <a:off x="1702677" y="1135117"/>
          <a:ext cx="9448798" cy="4819641"/>
        </p:xfrm>
        <a:graphic>
          <a:graphicData uri="http://schemas.openxmlformats.org/drawingml/2006/table">
            <a:tbl>
              <a:tblPr/>
              <a:tblGrid>
                <a:gridCol w="2953406">
                  <a:extLst>
                    <a:ext uri="{9D8B030D-6E8A-4147-A177-3AD203B41FA5}">
                      <a16:colId xmlns:a16="http://schemas.microsoft.com/office/drawing/2014/main" val="2559731"/>
                    </a:ext>
                  </a:extLst>
                </a:gridCol>
                <a:gridCol w="1537428">
                  <a:extLst>
                    <a:ext uri="{9D8B030D-6E8A-4147-A177-3AD203B41FA5}">
                      <a16:colId xmlns:a16="http://schemas.microsoft.com/office/drawing/2014/main" val="1103551386"/>
                    </a:ext>
                  </a:extLst>
                </a:gridCol>
                <a:gridCol w="1698659">
                  <a:extLst>
                    <a:ext uri="{9D8B030D-6E8A-4147-A177-3AD203B41FA5}">
                      <a16:colId xmlns:a16="http://schemas.microsoft.com/office/drawing/2014/main" val="1921784031"/>
                    </a:ext>
                  </a:extLst>
                </a:gridCol>
                <a:gridCol w="1680394">
                  <a:extLst>
                    <a:ext uri="{9D8B030D-6E8A-4147-A177-3AD203B41FA5}">
                      <a16:colId xmlns:a16="http://schemas.microsoft.com/office/drawing/2014/main" val="730198565"/>
                    </a:ext>
                  </a:extLst>
                </a:gridCol>
                <a:gridCol w="1578911">
                  <a:extLst>
                    <a:ext uri="{9D8B030D-6E8A-4147-A177-3AD203B41FA5}">
                      <a16:colId xmlns:a16="http://schemas.microsoft.com/office/drawing/2014/main" val="4083519876"/>
                    </a:ext>
                  </a:extLst>
                </a:gridCol>
              </a:tblGrid>
              <a:tr h="130131">
                <a:tc>
                  <a:txBody>
                    <a:bodyPr/>
                    <a:lstStyle/>
                    <a:p>
                      <a:pPr algn="l" fontAlgn="b"/>
                      <a:r>
                        <a:rPr lang="en-US" sz="1600" b="0" i="0" u="none" strike="noStrike" dirty="0">
                          <a:solidFill>
                            <a:srgbClr val="000000"/>
                          </a:solidFill>
                          <a:effectLst/>
                          <a:latin typeface="Calibri" panose="020F0502020204030204" pitchFamily="34" charset="0"/>
                        </a:rPr>
                        <a:t>Corn</a:t>
                      </a:r>
                    </a:p>
                  </a:txBody>
                  <a:tcPr marL="6081" marR="6081" marT="608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D966"/>
                    </a:solidFill>
                  </a:tcPr>
                </a:tc>
                <a:tc>
                  <a:txBody>
                    <a:bodyPr/>
                    <a:lstStyle/>
                    <a:p>
                      <a:pPr algn="r" fontAlgn="b"/>
                      <a:r>
                        <a:rPr lang="en-US" sz="1600" b="0" i="0" u="none" strike="noStrike" dirty="0">
                          <a:solidFill>
                            <a:srgbClr val="000000"/>
                          </a:solidFill>
                          <a:effectLst/>
                          <a:latin typeface="Calibri" panose="020F0502020204030204" pitchFamily="34" charset="0"/>
                        </a:rPr>
                        <a:t>10 Year Ave</a:t>
                      </a:r>
                    </a:p>
                  </a:txBody>
                  <a:tcPr marL="6081" marR="6081" marT="6081" marB="0" anchor="b">
                    <a:lnL>
                      <a:noFill/>
                    </a:lnL>
                    <a:lnR>
                      <a:noFill/>
                    </a:lnR>
                    <a:lnT w="6350" cap="flat" cmpd="sng" algn="ctr">
                      <a:solidFill>
                        <a:srgbClr val="000000"/>
                      </a:solidFill>
                      <a:prstDash val="solid"/>
                      <a:round/>
                      <a:headEnd type="none" w="med" len="med"/>
                      <a:tailEnd type="none" w="med" len="med"/>
                    </a:lnT>
                    <a:lnB>
                      <a:noFill/>
                    </a:lnB>
                    <a:solidFill>
                      <a:srgbClr val="FFD966"/>
                    </a:solidFill>
                  </a:tcPr>
                </a:tc>
                <a:tc>
                  <a:txBody>
                    <a:bodyPr/>
                    <a:lstStyle/>
                    <a:p>
                      <a:pPr algn="r" fontAlgn="b"/>
                      <a:r>
                        <a:rPr lang="en-US" sz="1600" b="0" i="0" u="none" strike="noStrike">
                          <a:solidFill>
                            <a:srgbClr val="000000"/>
                          </a:solidFill>
                          <a:effectLst/>
                          <a:latin typeface="Calibri" panose="020F0502020204030204" pitchFamily="34" charset="0"/>
                        </a:rPr>
                        <a:t>2021 Actual</a:t>
                      </a:r>
                    </a:p>
                  </a:txBody>
                  <a:tcPr marL="6081" marR="6081" marT="6081" marB="0" anchor="b">
                    <a:lnL>
                      <a:noFill/>
                    </a:lnL>
                    <a:lnR>
                      <a:noFill/>
                    </a:lnR>
                    <a:lnT w="6350" cap="flat" cmpd="sng" algn="ctr">
                      <a:solidFill>
                        <a:srgbClr val="000000"/>
                      </a:solidFill>
                      <a:prstDash val="solid"/>
                      <a:round/>
                      <a:headEnd type="none" w="med" len="med"/>
                      <a:tailEnd type="none" w="med" len="med"/>
                    </a:lnT>
                    <a:lnB>
                      <a:noFill/>
                    </a:lnB>
                    <a:solidFill>
                      <a:srgbClr val="FFD966"/>
                    </a:solidFill>
                  </a:tcPr>
                </a:tc>
                <a:tc>
                  <a:txBody>
                    <a:bodyPr/>
                    <a:lstStyle/>
                    <a:p>
                      <a:pPr algn="r" fontAlgn="b"/>
                      <a:r>
                        <a:rPr lang="en-US" sz="1600" b="0" i="0" u="none" strike="noStrike">
                          <a:solidFill>
                            <a:srgbClr val="000000"/>
                          </a:solidFill>
                          <a:effectLst/>
                          <a:latin typeface="Calibri" panose="020F0502020204030204" pitchFamily="34" charset="0"/>
                        </a:rPr>
                        <a:t>2022 Projected</a:t>
                      </a:r>
                    </a:p>
                  </a:txBody>
                  <a:tcPr marL="6081" marR="6081" marT="608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D966"/>
                    </a:solidFill>
                  </a:tcPr>
                </a:tc>
                <a:tc>
                  <a:txBody>
                    <a:bodyPr/>
                    <a:lstStyle/>
                    <a:p>
                      <a:pPr algn="r" fontAlgn="b"/>
                      <a:r>
                        <a:rPr lang="en-US" sz="1600" b="0" i="0" u="none" strike="noStrike">
                          <a:solidFill>
                            <a:srgbClr val="000000"/>
                          </a:solidFill>
                          <a:effectLst/>
                          <a:latin typeface="Calibri" panose="020F0502020204030204" pitchFamily="34" charset="0"/>
                        </a:rPr>
                        <a:t>Your Farm</a:t>
                      </a:r>
                    </a:p>
                  </a:txBody>
                  <a:tcPr marL="6081" marR="6081" marT="6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279627966"/>
                  </a:ext>
                </a:extLst>
              </a:tr>
              <a:tr h="130131">
                <a:tc>
                  <a:txBody>
                    <a:bodyPr/>
                    <a:lstStyle/>
                    <a:p>
                      <a:pPr algn="l" fontAlgn="b"/>
                      <a:r>
                        <a:rPr lang="en-US" sz="1600" b="0" i="0" u="none" strike="noStrike" dirty="0">
                          <a:solidFill>
                            <a:srgbClr val="000000"/>
                          </a:solidFill>
                          <a:effectLst/>
                          <a:latin typeface="Calibri" panose="020F0502020204030204" pitchFamily="34" charset="0"/>
                        </a:rPr>
                        <a:t>Yield</a:t>
                      </a:r>
                    </a:p>
                  </a:txBody>
                  <a:tcPr marL="6081" marR="6081" marT="608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166.53</a:t>
                      </a:r>
                    </a:p>
                  </a:txBody>
                  <a:tcPr marL="6081" marR="6081" marT="6081"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138.32</a:t>
                      </a:r>
                    </a:p>
                  </a:txBody>
                  <a:tcPr marL="6081" marR="6081" marT="6081"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170</a:t>
                      </a:r>
                    </a:p>
                  </a:txBody>
                  <a:tcPr marL="6081" marR="6081" marT="608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 </a:t>
                      </a:r>
                    </a:p>
                  </a:txBody>
                  <a:tcPr marL="6081" marR="6081" marT="6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9578012"/>
                  </a:ext>
                </a:extLst>
              </a:tr>
              <a:tr h="235537">
                <a:tc>
                  <a:txBody>
                    <a:bodyPr/>
                    <a:lstStyle/>
                    <a:p>
                      <a:pPr algn="l" fontAlgn="b"/>
                      <a:r>
                        <a:rPr lang="en-US" sz="1600" b="0" i="0" u="none" strike="noStrike">
                          <a:solidFill>
                            <a:srgbClr val="000000"/>
                          </a:solidFill>
                          <a:effectLst/>
                          <a:latin typeface="Calibri" panose="020F0502020204030204" pitchFamily="34" charset="0"/>
                        </a:rPr>
                        <a:t>Price</a:t>
                      </a:r>
                    </a:p>
                  </a:txBody>
                  <a:tcPr marL="6081" marR="6081" marT="6081" marB="0" anchor="b">
                    <a:lnL w="6350" cap="flat" cmpd="sng" algn="ctr">
                      <a:solidFill>
                        <a:srgbClr val="000000"/>
                      </a:solidFill>
                      <a:prstDash val="solid"/>
                      <a:round/>
                      <a:headEnd type="none" w="med" len="med"/>
                      <a:tailEnd type="none" w="med" len="med"/>
                    </a:lnL>
                    <a:lnR>
                      <a:noFill/>
                    </a:lnR>
                    <a:lnT>
                      <a:noFill/>
                    </a:lnT>
                    <a:lnB>
                      <a:noFill/>
                    </a:lnB>
                    <a:solidFill>
                      <a:srgbClr val="FFF2CC"/>
                    </a:solidFill>
                  </a:tcPr>
                </a:tc>
                <a:tc>
                  <a:txBody>
                    <a:bodyPr/>
                    <a:lstStyle/>
                    <a:p>
                      <a:pPr algn="r" fontAlgn="b"/>
                      <a:r>
                        <a:rPr lang="en-US" sz="1600" b="0" i="0" u="none" strike="noStrike" dirty="0">
                          <a:solidFill>
                            <a:srgbClr val="000000"/>
                          </a:solidFill>
                          <a:effectLst/>
                          <a:latin typeface="Calibri" panose="020F0502020204030204" pitchFamily="34" charset="0"/>
                        </a:rPr>
                        <a:t> $           3.90 </a:t>
                      </a:r>
                    </a:p>
                  </a:txBody>
                  <a:tcPr marL="6081" marR="6081" marT="6081" marB="0" anchor="b">
                    <a:lnL>
                      <a:noFill/>
                    </a:lnL>
                    <a:lnR>
                      <a:noFill/>
                    </a:lnR>
                    <a:lnT>
                      <a:noFill/>
                    </a:lnT>
                    <a:lnB>
                      <a:noFill/>
                    </a:lnB>
                    <a:solidFill>
                      <a:srgbClr val="FFF2CC"/>
                    </a:solidFill>
                  </a:tcPr>
                </a:tc>
                <a:tc>
                  <a:txBody>
                    <a:bodyPr/>
                    <a:lstStyle/>
                    <a:p>
                      <a:pPr algn="r" fontAlgn="b"/>
                      <a:r>
                        <a:rPr lang="en-US" sz="1600" b="0" i="0" u="none" strike="noStrike" dirty="0">
                          <a:solidFill>
                            <a:srgbClr val="000000"/>
                          </a:solidFill>
                          <a:effectLst/>
                          <a:latin typeface="Calibri" panose="020F0502020204030204" pitchFamily="34" charset="0"/>
                        </a:rPr>
                        <a:t> $           5.31 </a:t>
                      </a:r>
                    </a:p>
                  </a:txBody>
                  <a:tcPr marL="6081" marR="6081" marT="6081" marB="0" anchor="b">
                    <a:lnL>
                      <a:noFill/>
                    </a:lnL>
                    <a:lnR>
                      <a:noFill/>
                    </a:lnR>
                    <a:lnT>
                      <a:noFill/>
                    </a:lnT>
                    <a:lnB>
                      <a:noFill/>
                    </a:lnB>
                    <a:solidFill>
                      <a:srgbClr val="FFF2CC"/>
                    </a:solidFill>
                  </a:tcPr>
                </a:tc>
                <a:tc>
                  <a:txBody>
                    <a:bodyPr/>
                    <a:lstStyle/>
                    <a:p>
                      <a:pPr algn="r" fontAlgn="b"/>
                      <a:r>
                        <a:rPr lang="en-US" sz="1600" b="0" i="0" u="none" strike="noStrike">
                          <a:solidFill>
                            <a:srgbClr val="000000"/>
                          </a:solidFill>
                          <a:effectLst/>
                          <a:latin typeface="Calibri" panose="020F0502020204030204" pitchFamily="34" charset="0"/>
                        </a:rPr>
                        <a:t> $                  6.00 </a:t>
                      </a:r>
                    </a:p>
                  </a:txBody>
                  <a:tcPr marL="6081" marR="6081" marT="6081" marB="0" anchor="b">
                    <a:lnL>
                      <a:noFill/>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r" fontAlgn="b"/>
                      <a:r>
                        <a:rPr lang="en-US" sz="1600" b="0" i="0" u="none" strike="noStrike">
                          <a:solidFill>
                            <a:srgbClr val="000000"/>
                          </a:solidFill>
                          <a:effectLst/>
                          <a:latin typeface="Calibri" panose="020F0502020204030204" pitchFamily="34" charset="0"/>
                        </a:rPr>
                        <a:t> </a:t>
                      </a:r>
                    </a:p>
                  </a:txBody>
                  <a:tcPr marL="6081" marR="6081" marT="6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27288946"/>
                  </a:ext>
                </a:extLst>
              </a:tr>
              <a:tr h="448417">
                <a:tc>
                  <a:txBody>
                    <a:bodyPr/>
                    <a:lstStyle/>
                    <a:p>
                      <a:pPr algn="l" fontAlgn="b"/>
                      <a:r>
                        <a:rPr lang="en-US" sz="1600" b="0" i="0" u="none" strike="noStrike">
                          <a:solidFill>
                            <a:srgbClr val="000000"/>
                          </a:solidFill>
                          <a:effectLst/>
                          <a:latin typeface="Calibri" panose="020F0502020204030204" pitchFamily="34" charset="0"/>
                        </a:rPr>
                        <a:t>Total Production Return/Acre</a:t>
                      </a:r>
                    </a:p>
                  </a:txBody>
                  <a:tcPr marL="6081" marR="6081" marT="608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 $             649 </a:t>
                      </a:r>
                    </a:p>
                  </a:txBody>
                  <a:tcPr marL="6081" marR="6081" marT="6081"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 $            734 </a:t>
                      </a:r>
                    </a:p>
                  </a:txBody>
                  <a:tcPr marL="6081" marR="6081" marT="6081"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 $                1,020 </a:t>
                      </a:r>
                    </a:p>
                  </a:txBody>
                  <a:tcPr marL="6081" marR="6081" marT="608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 </a:t>
                      </a:r>
                    </a:p>
                  </a:txBody>
                  <a:tcPr marL="6081" marR="6081" marT="6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597141"/>
                  </a:ext>
                </a:extLst>
              </a:tr>
              <a:tr h="350052">
                <a:tc>
                  <a:txBody>
                    <a:bodyPr/>
                    <a:lstStyle/>
                    <a:p>
                      <a:pPr algn="l" fontAlgn="b"/>
                      <a:r>
                        <a:rPr lang="en-US" sz="1600" b="0" i="0" u="none" strike="noStrike">
                          <a:solidFill>
                            <a:srgbClr val="000000"/>
                          </a:solidFill>
                          <a:effectLst/>
                          <a:latin typeface="Calibri" panose="020F0502020204030204" pitchFamily="34" charset="0"/>
                        </a:rPr>
                        <a:t>Misc Income/Acre</a:t>
                      </a:r>
                    </a:p>
                  </a:txBody>
                  <a:tcPr marL="6081" marR="6081" marT="6081" marB="0" anchor="b">
                    <a:lnL w="6350" cap="flat" cmpd="sng" algn="ctr">
                      <a:solidFill>
                        <a:srgbClr val="000000"/>
                      </a:solidFill>
                      <a:prstDash val="solid"/>
                      <a:round/>
                      <a:headEnd type="none" w="med" len="med"/>
                      <a:tailEnd type="none" w="med" len="med"/>
                    </a:lnL>
                    <a:lnR>
                      <a:noFill/>
                    </a:lnR>
                    <a:lnT>
                      <a:noFill/>
                    </a:lnT>
                    <a:lnB>
                      <a:noFill/>
                    </a:lnB>
                    <a:solidFill>
                      <a:srgbClr val="FFF2CC"/>
                    </a:solidFill>
                  </a:tcPr>
                </a:tc>
                <a:tc>
                  <a:txBody>
                    <a:bodyPr/>
                    <a:lstStyle/>
                    <a:p>
                      <a:pPr algn="r" fontAlgn="b"/>
                      <a:r>
                        <a:rPr lang="en-US" sz="1600" b="0" i="0" u="none" strike="noStrike">
                          <a:solidFill>
                            <a:srgbClr val="000000"/>
                          </a:solidFill>
                          <a:effectLst/>
                          <a:latin typeface="Calibri" panose="020F0502020204030204" pitchFamily="34" charset="0"/>
                        </a:rPr>
                        <a:t> $               54 </a:t>
                      </a:r>
                    </a:p>
                  </a:txBody>
                  <a:tcPr marL="6081" marR="6081" marT="6081" marB="0" anchor="b">
                    <a:lnL>
                      <a:noFill/>
                    </a:lnL>
                    <a:lnR>
                      <a:noFill/>
                    </a:lnR>
                    <a:lnT>
                      <a:noFill/>
                    </a:lnT>
                    <a:lnB>
                      <a:noFill/>
                    </a:lnB>
                    <a:solidFill>
                      <a:srgbClr val="FFF2CC"/>
                    </a:solidFill>
                  </a:tcPr>
                </a:tc>
                <a:tc>
                  <a:txBody>
                    <a:bodyPr/>
                    <a:lstStyle/>
                    <a:p>
                      <a:pPr algn="r" fontAlgn="b"/>
                      <a:r>
                        <a:rPr lang="en-US" sz="1600" b="0" i="0" u="none" strike="noStrike" dirty="0">
                          <a:solidFill>
                            <a:srgbClr val="000000"/>
                          </a:solidFill>
                          <a:effectLst/>
                          <a:latin typeface="Calibri" panose="020F0502020204030204" pitchFamily="34" charset="0"/>
                        </a:rPr>
                        <a:t> $            104 </a:t>
                      </a:r>
                    </a:p>
                  </a:txBody>
                  <a:tcPr marL="6081" marR="6081" marT="6081" marB="0" anchor="b">
                    <a:lnL>
                      <a:noFill/>
                    </a:lnL>
                    <a:lnR>
                      <a:noFill/>
                    </a:lnR>
                    <a:lnT>
                      <a:noFill/>
                    </a:lnT>
                    <a:lnB>
                      <a:noFill/>
                    </a:lnB>
                    <a:solidFill>
                      <a:srgbClr val="FFF2CC"/>
                    </a:solidFill>
                  </a:tcPr>
                </a:tc>
                <a:tc>
                  <a:txBody>
                    <a:bodyPr/>
                    <a:lstStyle/>
                    <a:p>
                      <a:pPr algn="r" fontAlgn="b"/>
                      <a:r>
                        <a:rPr lang="en-US" sz="1600" b="0" i="0" u="none" strike="noStrike" dirty="0">
                          <a:solidFill>
                            <a:srgbClr val="000000"/>
                          </a:solidFill>
                          <a:effectLst/>
                          <a:latin typeface="Calibri" panose="020F0502020204030204" pitchFamily="34" charset="0"/>
                        </a:rPr>
                        <a:t> $                      35 </a:t>
                      </a:r>
                    </a:p>
                  </a:txBody>
                  <a:tcPr marL="6081" marR="6081" marT="6081" marB="0" anchor="b">
                    <a:lnL>
                      <a:noFill/>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r" fontAlgn="b"/>
                      <a:r>
                        <a:rPr lang="en-US" sz="1600" b="0" i="0" u="none" strike="noStrike">
                          <a:solidFill>
                            <a:srgbClr val="000000"/>
                          </a:solidFill>
                          <a:effectLst/>
                          <a:latin typeface="Calibri" panose="020F0502020204030204" pitchFamily="34" charset="0"/>
                        </a:rPr>
                        <a:t> </a:t>
                      </a:r>
                    </a:p>
                  </a:txBody>
                  <a:tcPr marL="6081" marR="6081" marT="6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910690122"/>
                  </a:ext>
                </a:extLst>
              </a:tr>
              <a:tr h="312099">
                <a:tc>
                  <a:txBody>
                    <a:bodyPr/>
                    <a:lstStyle/>
                    <a:p>
                      <a:pPr algn="l" fontAlgn="b"/>
                      <a:r>
                        <a:rPr lang="en-US" sz="1600" b="0" i="0" u="none" strike="noStrike">
                          <a:solidFill>
                            <a:srgbClr val="000000"/>
                          </a:solidFill>
                          <a:effectLst/>
                          <a:latin typeface="Calibri" panose="020F0502020204030204" pitchFamily="34" charset="0"/>
                        </a:rPr>
                        <a:t>Gross Income</a:t>
                      </a:r>
                      <a:r>
                        <a:rPr lang="en-US" sz="1200" b="0" i="0" u="none" strike="noStrike">
                          <a:solidFill>
                            <a:srgbClr val="000000"/>
                          </a:solidFill>
                          <a:effectLst/>
                          <a:latin typeface="Calibri" panose="020F0502020204030204" pitchFamily="34" charset="0"/>
                        </a:rPr>
                        <a:t> (with other income)</a:t>
                      </a:r>
                      <a:endParaRPr lang="en-US" sz="1600" b="0" i="0" u="none" strike="noStrike">
                        <a:solidFill>
                          <a:srgbClr val="000000"/>
                        </a:solidFill>
                        <a:effectLst/>
                        <a:latin typeface="Calibri" panose="020F0502020204030204" pitchFamily="34" charset="0"/>
                      </a:endParaRPr>
                    </a:p>
                  </a:txBody>
                  <a:tcPr marL="6081" marR="6081" marT="608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 $             704 </a:t>
                      </a:r>
                    </a:p>
                  </a:txBody>
                  <a:tcPr marL="6081" marR="6081" marT="6081"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 $            838 </a:t>
                      </a:r>
                    </a:p>
                  </a:txBody>
                  <a:tcPr marL="6081" marR="6081" marT="6081"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 $                1,055 </a:t>
                      </a:r>
                    </a:p>
                  </a:txBody>
                  <a:tcPr marL="6081" marR="6081" marT="608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 </a:t>
                      </a:r>
                    </a:p>
                  </a:txBody>
                  <a:tcPr marL="6081" marR="6081" marT="6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371823"/>
                  </a:ext>
                </a:extLst>
              </a:tr>
              <a:tr h="130131">
                <a:tc>
                  <a:txBody>
                    <a:bodyPr/>
                    <a:lstStyle/>
                    <a:p>
                      <a:pPr algn="l" fontAlgn="b"/>
                      <a:r>
                        <a:rPr lang="en-US" sz="1600" b="0" i="0" u="none" strike="noStrike">
                          <a:solidFill>
                            <a:srgbClr val="000000"/>
                          </a:solidFill>
                          <a:effectLst/>
                          <a:latin typeface="Calibri" panose="020F0502020204030204" pitchFamily="34" charset="0"/>
                        </a:rPr>
                        <a:t>Expenses</a:t>
                      </a:r>
                    </a:p>
                  </a:txBody>
                  <a:tcPr marL="6081" marR="6081" marT="6081" marB="0" anchor="b">
                    <a:lnL w="6350" cap="flat" cmpd="sng" algn="ctr">
                      <a:solidFill>
                        <a:srgbClr val="000000"/>
                      </a:solidFill>
                      <a:prstDash val="solid"/>
                      <a:round/>
                      <a:headEnd type="none" w="med" len="med"/>
                      <a:tailEnd type="none" w="med" len="med"/>
                    </a:lnL>
                    <a:lnR>
                      <a:noFill/>
                    </a:lnR>
                    <a:lnT>
                      <a:noFill/>
                    </a:lnT>
                    <a:lnB>
                      <a:noFill/>
                    </a:lnB>
                    <a:solidFill>
                      <a:srgbClr val="FFD966"/>
                    </a:solidFill>
                  </a:tcPr>
                </a:tc>
                <a:tc>
                  <a:txBody>
                    <a:bodyPr/>
                    <a:lstStyle/>
                    <a:p>
                      <a:pPr algn="r" fontAlgn="b"/>
                      <a:r>
                        <a:rPr lang="en-US" sz="1600" b="0" i="0" u="none" strike="noStrike">
                          <a:solidFill>
                            <a:srgbClr val="000000"/>
                          </a:solidFill>
                          <a:effectLst/>
                          <a:latin typeface="Calibri" panose="020F0502020204030204" pitchFamily="34" charset="0"/>
                        </a:rPr>
                        <a:t> </a:t>
                      </a:r>
                    </a:p>
                  </a:txBody>
                  <a:tcPr marL="6081" marR="6081" marT="6081" marB="0" anchor="b">
                    <a:lnL>
                      <a:noFill/>
                    </a:lnL>
                    <a:lnR>
                      <a:noFill/>
                    </a:lnR>
                    <a:lnT>
                      <a:noFill/>
                    </a:lnT>
                    <a:lnB>
                      <a:noFill/>
                    </a:lnB>
                    <a:solidFill>
                      <a:srgbClr val="FFD966"/>
                    </a:solidFill>
                  </a:tcPr>
                </a:tc>
                <a:tc>
                  <a:txBody>
                    <a:bodyPr/>
                    <a:lstStyle/>
                    <a:p>
                      <a:pPr algn="r" fontAlgn="b"/>
                      <a:r>
                        <a:rPr lang="en-US" sz="1600" b="0" i="0" u="none" strike="noStrike">
                          <a:solidFill>
                            <a:srgbClr val="000000"/>
                          </a:solidFill>
                          <a:effectLst/>
                          <a:latin typeface="Calibri" panose="020F0502020204030204" pitchFamily="34" charset="0"/>
                        </a:rPr>
                        <a:t> </a:t>
                      </a:r>
                    </a:p>
                  </a:txBody>
                  <a:tcPr marL="6081" marR="6081" marT="6081" marB="0" anchor="b">
                    <a:lnL>
                      <a:noFill/>
                    </a:lnL>
                    <a:lnR>
                      <a:noFill/>
                    </a:lnR>
                    <a:lnT>
                      <a:noFill/>
                    </a:lnT>
                    <a:lnB>
                      <a:noFill/>
                    </a:lnB>
                    <a:solidFill>
                      <a:srgbClr val="FFD966"/>
                    </a:solidFill>
                  </a:tcPr>
                </a:tc>
                <a:tc>
                  <a:txBody>
                    <a:bodyPr/>
                    <a:lstStyle/>
                    <a:p>
                      <a:pPr algn="r" fontAlgn="b"/>
                      <a:r>
                        <a:rPr lang="en-US" sz="1600" b="0" i="0" u="none" strike="noStrike">
                          <a:solidFill>
                            <a:srgbClr val="000000"/>
                          </a:solidFill>
                          <a:effectLst/>
                          <a:latin typeface="Calibri" panose="020F0502020204030204" pitchFamily="34" charset="0"/>
                        </a:rPr>
                        <a:t> </a:t>
                      </a:r>
                    </a:p>
                  </a:txBody>
                  <a:tcPr marL="6081" marR="6081" marT="6081" marB="0" anchor="b">
                    <a:lnL>
                      <a:noFill/>
                    </a:lnL>
                    <a:lnR w="6350" cap="flat" cmpd="sng" algn="ctr">
                      <a:solidFill>
                        <a:srgbClr val="000000"/>
                      </a:solidFill>
                      <a:prstDash val="solid"/>
                      <a:round/>
                      <a:headEnd type="none" w="med" len="med"/>
                      <a:tailEnd type="none" w="med" len="med"/>
                    </a:lnR>
                    <a:lnT>
                      <a:noFill/>
                    </a:lnT>
                    <a:lnB>
                      <a:noFill/>
                    </a:lnB>
                    <a:solidFill>
                      <a:srgbClr val="FFD966"/>
                    </a:solidFill>
                  </a:tcPr>
                </a:tc>
                <a:tc>
                  <a:txBody>
                    <a:bodyPr/>
                    <a:lstStyle/>
                    <a:p>
                      <a:pPr algn="r" fontAlgn="b"/>
                      <a:r>
                        <a:rPr lang="en-US" sz="1600" b="0" i="0" u="none" strike="noStrike">
                          <a:solidFill>
                            <a:srgbClr val="000000"/>
                          </a:solidFill>
                          <a:effectLst/>
                          <a:latin typeface="Calibri" panose="020F0502020204030204" pitchFamily="34" charset="0"/>
                        </a:rPr>
                        <a:t> </a:t>
                      </a:r>
                    </a:p>
                  </a:txBody>
                  <a:tcPr marL="6081" marR="6081" marT="6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4049758814"/>
                  </a:ext>
                </a:extLst>
              </a:tr>
              <a:tr h="235537">
                <a:tc>
                  <a:txBody>
                    <a:bodyPr/>
                    <a:lstStyle/>
                    <a:p>
                      <a:pPr algn="l" fontAlgn="b"/>
                      <a:r>
                        <a:rPr lang="en-US" sz="1600" b="0" i="0" u="none" strike="noStrike">
                          <a:solidFill>
                            <a:srgbClr val="000000"/>
                          </a:solidFill>
                          <a:effectLst/>
                          <a:latin typeface="Calibri" panose="020F0502020204030204" pitchFamily="34" charset="0"/>
                        </a:rPr>
                        <a:t>Seed</a:t>
                      </a:r>
                    </a:p>
                  </a:txBody>
                  <a:tcPr marL="6081" marR="6081" marT="608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 $               99 </a:t>
                      </a:r>
                    </a:p>
                  </a:txBody>
                  <a:tcPr marL="6081" marR="6081" marT="6081"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 $               94 </a:t>
                      </a:r>
                    </a:p>
                  </a:txBody>
                  <a:tcPr marL="6081" marR="6081" marT="6081"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 $                    105 </a:t>
                      </a:r>
                    </a:p>
                  </a:txBody>
                  <a:tcPr marL="6081" marR="6081" marT="608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 </a:t>
                      </a:r>
                    </a:p>
                  </a:txBody>
                  <a:tcPr marL="6081" marR="6081" marT="6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1445158"/>
                  </a:ext>
                </a:extLst>
              </a:tr>
              <a:tr h="235537">
                <a:tc>
                  <a:txBody>
                    <a:bodyPr/>
                    <a:lstStyle/>
                    <a:p>
                      <a:pPr algn="l" fontAlgn="b"/>
                      <a:r>
                        <a:rPr lang="en-US" sz="1600" b="0" i="0" u="none" strike="noStrike">
                          <a:solidFill>
                            <a:srgbClr val="000000"/>
                          </a:solidFill>
                          <a:effectLst/>
                          <a:latin typeface="Calibri" panose="020F0502020204030204" pitchFamily="34" charset="0"/>
                        </a:rPr>
                        <a:t>Fertilizer</a:t>
                      </a:r>
                    </a:p>
                  </a:txBody>
                  <a:tcPr marL="6081" marR="6081" marT="6081" marB="0" anchor="b">
                    <a:lnL w="6350" cap="flat" cmpd="sng" algn="ctr">
                      <a:solidFill>
                        <a:srgbClr val="000000"/>
                      </a:solidFill>
                      <a:prstDash val="solid"/>
                      <a:round/>
                      <a:headEnd type="none" w="med" len="med"/>
                      <a:tailEnd type="none" w="med" len="med"/>
                    </a:lnL>
                    <a:lnR>
                      <a:noFill/>
                    </a:lnR>
                    <a:lnT>
                      <a:noFill/>
                    </a:lnT>
                    <a:lnB>
                      <a:noFill/>
                    </a:lnB>
                    <a:solidFill>
                      <a:srgbClr val="FFF2CC"/>
                    </a:solidFill>
                  </a:tcPr>
                </a:tc>
                <a:tc>
                  <a:txBody>
                    <a:bodyPr/>
                    <a:lstStyle/>
                    <a:p>
                      <a:pPr algn="r" fontAlgn="b"/>
                      <a:r>
                        <a:rPr lang="en-US" sz="1600" b="0" i="0" u="none" strike="noStrike">
                          <a:solidFill>
                            <a:srgbClr val="000000"/>
                          </a:solidFill>
                          <a:effectLst/>
                          <a:latin typeface="Calibri" panose="020F0502020204030204" pitchFamily="34" charset="0"/>
                        </a:rPr>
                        <a:t> $             126 </a:t>
                      </a:r>
                    </a:p>
                  </a:txBody>
                  <a:tcPr marL="6081" marR="6081" marT="6081" marB="0" anchor="b">
                    <a:lnL>
                      <a:noFill/>
                    </a:lnL>
                    <a:lnR>
                      <a:noFill/>
                    </a:lnR>
                    <a:lnT>
                      <a:noFill/>
                    </a:lnT>
                    <a:lnB>
                      <a:noFill/>
                    </a:lnB>
                    <a:solidFill>
                      <a:srgbClr val="FFF2CC"/>
                    </a:solidFill>
                  </a:tcPr>
                </a:tc>
                <a:tc>
                  <a:txBody>
                    <a:bodyPr/>
                    <a:lstStyle/>
                    <a:p>
                      <a:pPr algn="r" fontAlgn="b"/>
                      <a:r>
                        <a:rPr lang="en-US" sz="1600" b="0" i="0" u="none" strike="noStrike">
                          <a:solidFill>
                            <a:srgbClr val="000000"/>
                          </a:solidFill>
                          <a:effectLst/>
                          <a:latin typeface="Calibri" panose="020F0502020204030204" pitchFamily="34" charset="0"/>
                        </a:rPr>
                        <a:t> $            128 </a:t>
                      </a:r>
                    </a:p>
                  </a:txBody>
                  <a:tcPr marL="6081" marR="6081" marT="6081" marB="0" anchor="b">
                    <a:lnL>
                      <a:noFill/>
                    </a:lnL>
                    <a:lnR>
                      <a:noFill/>
                    </a:lnR>
                    <a:lnT>
                      <a:noFill/>
                    </a:lnT>
                    <a:lnB>
                      <a:noFill/>
                    </a:lnB>
                    <a:solidFill>
                      <a:srgbClr val="FFF2CC"/>
                    </a:solidFill>
                  </a:tcPr>
                </a:tc>
                <a:tc>
                  <a:txBody>
                    <a:bodyPr/>
                    <a:lstStyle/>
                    <a:p>
                      <a:pPr algn="r" fontAlgn="b"/>
                      <a:r>
                        <a:rPr lang="en-US" sz="1600" b="0" i="0" u="none" strike="noStrike" dirty="0">
                          <a:solidFill>
                            <a:srgbClr val="000000"/>
                          </a:solidFill>
                          <a:effectLst/>
                          <a:latin typeface="Calibri" panose="020F0502020204030204" pitchFamily="34" charset="0"/>
                        </a:rPr>
                        <a:t> $                    250 </a:t>
                      </a:r>
                    </a:p>
                  </a:txBody>
                  <a:tcPr marL="6081" marR="6081" marT="6081" marB="0" anchor="b">
                    <a:lnL>
                      <a:noFill/>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r" fontAlgn="b"/>
                      <a:r>
                        <a:rPr lang="en-US" sz="1600" b="0" i="0" u="none" strike="noStrike">
                          <a:solidFill>
                            <a:srgbClr val="000000"/>
                          </a:solidFill>
                          <a:effectLst/>
                          <a:latin typeface="Calibri" panose="020F0502020204030204" pitchFamily="34" charset="0"/>
                        </a:rPr>
                        <a:t> </a:t>
                      </a:r>
                    </a:p>
                  </a:txBody>
                  <a:tcPr marL="6081" marR="6081" marT="6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97609061"/>
                  </a:ext>
                </a:extLst>
              </a:tr>
              <a:tr h="235537">
                <a:tc>
                  <a:txBody>
                    <a:bodyPr/>
                    <a:lstStyle/>
                    <a:p>
                      <a:pPr algn="l" fontAlgn="b"/>
                      <a:r>
                        <a:rPr lang="en-US" sz="1600" b="0" i="0" u="none" strike="noStrike">
                          <a:solidFill>
                            <a:srgbClr val="000000"/>
                          </a:solidFill>
                          <a:effectLst/>
                          <a:latin typeface="Calibri" panose="020F0502020204030204" pitchFamily="34" charset="0"/>
                        </a:rPr>
                        <a:t>Chemicals</a:t>
                      </a:r>
                    </a:p>
                  </a:txBody>
                  <a:tcPr marL="6081" marR="6081" marT="608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 $               30 </a:t>
                      </a:r>
                    </a:p>
                  </a:txBody>
                  <a:tcPr marL="6081" marR="6081" marT="6081"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 $               33 </a:t>
                      </a:r>
                    </a:p>
                  </a:txBody>
                  <a:tcPr marL="6081" marR="6081" marT="6081"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 $                      50 </a:t>
                      </a:r>
                    </a:p>
                  </a:txBody>
                  <a:tcPr marL="6081" marR="6081" marT="608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 </a:t>
                      </a:r>
                    </a:p>
                  </a:txBody>
                  <a:tcPr marL="6081" marR="6081" marT="6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8422446"/>
                  </a:ext>
                </a:extLst>
              </a:tr>
              <a:tr h="235537">
                <a:tc>
                  <a:txBody>
                    <a:bodyPr/>
                    <a:lstStyle/>
                    <a:p>
                      <a:pPr algn="l" fontAlgn="b"/>
                      <a:r>
                        <a:rPr lang="en-US" sz="1600" b="0" i="0" u="none" strike="noStrike">
                          <a:solidFill>
                            <a:srgbClr val="000000"/>
                          </a:solidFill>
                          <a:effectLst/>
                          <a:latin typeface="Calibri" panose="020F0502020204030204" pitchFamily="34" charset="0"/>
                        </a:rPr>
                        <a:t>Crop Insurance</a:t>
                      </a:r>
                    </a:p>
                  </a:txBody>
                  <a:tcPr marL="6081" marR="6081" marT="6081" marB="0" anchor="b">
                    <a:lnL w="6350" cap="flat" cmpd="sng" algn="ctr">
                      <a:solidFill>
                        <a:srgbClr val="000000"/>
                      </a:solidFill>
                      <a:prstDash val="solid"/>
                      <a:round/>
                      <a:headEnd type="none" w="med" len="med"/>
                      <a:tailEnd type="none" w="med" len="med"/>
                    </a:lnL>
                    <a:lnR>
                      <a:noFill/>
                    </a:lnR>
                    <a:lnT>
                      <a:noFill/>
                    </a:lnT>
                    <a:lnB>
                      <a:noFill/>
                    </a:lnB>
                    <a:solidFill>
                      <a:srgbClr val="FFF2CC"/>
                    </a:solidFill>
                  </a:tcPr>
                </a:tc>
                <a:tc>
                  <a:txBody>
                    <a:bodyPr/>
                    <a:lstStyle/>
                    <a:p>
                      <a:pPr algn="r" fontAlgn="b"/>
                      <a:r>
                        <a:rPr lang="en-US" sz="1600" b="0" i="0" u="none" strike="noStrike">
                          <a:solidFill>
                            <a:srgbClr val="000000"/>
                          </a:solidFill>
                          <a:effectLst/>
                          <a:latin typeface="Calibri" panose="020F0502020204030204" pitchFamily="34" charset="0"/>
                        </a:rPr>
                        <a:t> $               20 </a:t>
                      </a:r>
                    </a:p>
                  </a:txBody>
                  <a:tcPr marL="6081" marR="6081" marT="6081" marB="0" anchor="b">
                    <a:lnL>
                      <a:noFill/>
                    </a:lnL>
                    <a:lnR>
                      <a:noFill/>
                    </a:lnR>
                    <a:lnT>
                      <a:noFill/>
                    </a:lnT>
                    <a:lnB>
                      <a:noFill/>
                    </a:lnB>
                    <a:solidFill>
                      <a:srgbClr val="FFF2CC"/>
                    </a:solidFill>
                  </a:tcPr>
                </a:tc>
                <a:tc>
                  <a:txBody>
                    <a:bodyPr/>
                    <a:lstStyle/>
                    <a:p>
                      <a:pPr algn="r" fontAlgn="b"/>
                      <a:r>
                        <a:rPr lang="en-US" sz="1600" b="0" i="0" u="none" strike="noStrike">
                          <a:solidFill>
                            <a:srgbClr val="000000"/>
                          </a:solidFill>
                          <a:effectLst/>
                          <a:latin typeface="Calibri" panose="020F0502020204030204" pitchFamily="34" charset="0"/>
                        </a:rPr>
                        <a:t> $               23 </a:t>
                      </a:r>
                    </a:p>
                  </a:txBody>
                  <a:tcPr marL="6081" marR="6081" marT="6081" marB="0" anchor="b">
                    <a:lnL>
                      <a:noFill/>
                    </a:lnL>
                    <a:lnR>
                      <a:noFill/>
                    </a:lnR>
                    <a:lnT>
                      <a:noFill/>
                    </a:lnT>
                    <a:lnB>
                      <a:noFill/>
                    </a:lnB>
                    <a:solidFill>
                      <a:srgbClr val="FFF2CC"/>
                    </a:solidFill>
                  </a:tcPr>
                </a:tc>
                <a:tc>
                  <a:txBody>
                    <a:bodyPr/>
                    <a:lstStyle/>
                    <a:p>
                      <a:pPr algn="r" fontAlgn="b"/>
                      <a:r>
                        <a:rPr lang="en-US" sz="1600" b="0" i="0" u="none" strike="noStrike" dirty="0">
                          <a:solidFill>
                            <a:srgbClr val="000000"/>
                          </a:solidFill>
                          <a:effectLst/>
                          <a:latin typeface="Calibri" panose="020F0502020204030204" pitchFamily="34" charset="0"/>
                        </a:rPr>
                        <a:t> $                      25 </a:t>
                      </a:r>
                    </a:p>
                  </a:txBody>
                  <a:tcPr marL="6081" marR="6081" marT="6081" marB="0" anchor="b">
                    <a:lnL>
                      <a:noFill/>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r" fontAlgn="b"/>
                      <a:r>
                        <a:rPr lang="en-US" sz="1600" b="0" i="0" u="none" strike="noStrike">
                          <a:solidFill>
                            <a:srgbClr val="000000"/>
                          </a:solidFill>
                          <a:effectLst/>
                          <a:latin typeface="Calibri" panose="020F0502020204030204" pitchFamily="34" charset="0"/>
                        </a:rPr>
                        <a:t> </a:t>
                      </a:r>
                    </a:p>
                  </a:txBody>
                  <a:tcPr marL="6081" marR="6081" marT="6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494493140"/>
                  </a:ext>
                </a:extLst>
              </a:tr>
              <a:tr h="350052">
                <a:tc>
                  <a:txBody>
                    <a:bodyPr/>
                    <a:lstStyle/>
                    <a:p>
                      <a:pPr algn="l" fontAlgn="b"/>
                      <a:r>
                        <a:rPr lang="en-US" sz="1600" b="0" i="0" u="none" strike="noStrike">
                          <a:solidFill>
                            <a:srgbClr val="000000"/>
                          </a:solidFill>
                          <a:effectLst/>
                          <a:latin typeface="Calibri" panose="020F0502020204030204" pitchFamily="34" charset="0"/>
                        </a:rPr>
                        <a:t>Fuel &amp; Machinery</a:t>
                      </a:r>
                    </a:p>
                  </a:txBody>
                  <a:tcPr marL="6081" marR="6081" marT="608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 $             158 </a:t>
                      </a:r>
                    </a:p>
                  </a:txBody>
                  <a:tcPr marL="6081" marR="6081" marT="6081"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 $            153 </a:t>
                      </a:r>
                    </a:p>
                  </a:txBody>
                  <a:tcPr marL="6081" marR="6081" marT="6081"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 $                    190 </a:t>
                      </a:r>
                    </a:p>
                  </a:txBody>
                  <a:tcPr marL="6081" marR="6081" marT="608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 </a:t>
                      </a:r>
                    </a:p>
                  </a:txBody>
                  <a:tcPr marL="6081" marR="6081" marT="6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7522259"/>
                  </a:ext>
                </a:extLst>
              </a:tr>
              <a:tr h="235537">
                <a:tc>
                  <a:txBody>
                    <a:bodyPr/>
                    <a:lstStyle/>
                    <a:p>
                      <a:pPr algn="l" fontAlgn="b"/>
                      <a:r>
                        <a:rPr lang="en-US" sz="1600" b="0" i="0" u="none" strike="noStrike">
                          <a:solidFill>
                            <a:srgbClr val="000000"/>
                          </a:solidFill>
                          <a:effectLst/>
                          <a:latin typeface="Calibri" panose="020F0502020204030204" pitchFamily="34" charset="0"/>
                        </a:rPr>
                        <a:t>Other</a:t>
                      </a:r>
                    </a:p>
                  </a:txBody>
                  <a:tcPr marL="6081" marR="6081" marT="6081" marB="0" anchor="b">
                    <a:lnL w="6350" cap="flat" cmpd="sng" algn="ctr">
                      <a:solidFill>
                        <a:srgbClr val="000000"/>
                      </a:solidFill>
                      <a:prstDash val="solid"/>
                      <a:round/>
                      <a:headEnd type="none" w="med" len="med"/>
                      <a:tailEnd type="none" w="med" len="med"/>
                    </a:lnL>
                    <a:lnR>
                      <a:noFill/>
                    </a:lnR>
                    <a:lnT>
                      <a:noFill/>
                    </a:lnT>
                    <a:lnB>
                      <a:noFill/>
                    </a:lnB>
                    <a:solidFill>
                      <a:srgbClr val="FFF2CC"/>
                    </a:solidFill>
                  </a:tcPr>
                </a:tc>
                <a:tc>
                  <a:txBody>
                    <a:bodyPr/>
                    <a:lstStyle/>
                    <a:p>
                      <a:pPr algn="r" fontAlgn="b"/>
                      <a:r>
                        <a:rPr lang="en-US" sz="1600" b="0" i="0" u="none" strike="noStrike">
                          <a:solidFill>
                            <a:srgbClr val="000000"/>
                          </a:solidFill>
                          <a:effectLst/>
                          <a:latin typeface="Calibri" panose="020F0502020204030204" pitchFamily="34" charset="0"/>
                        </a:rPr>
                        <a:t> $               88 </a:t>
                      </a:r>
                    </a:p>
                  </a:txBody>
                  <a:tcPr marL="6081" marR="6081" marT="6081" marB="0" anchor="b">
                    <a:lnL>
                      <a:noFill/>
                    </a:lnL>
                    <a:lnR>
                      <a:noFill/>
                    </a:lnR>
                    <a:lnT>
                      <a:noFill/>
                    </a:lnT>
                    <a:lnB>
                      <a:noFill/>
                    </a:lnB>
                    <a:solidFill>
                      <a:srgbClr val="FFF2CC"/>
                    </a:solidFill>
                  </a:tcPr>
                </a:tc>
                <a:tc>
                  <a:txBody>
                    <a:bodyPr/>
                    <a:lstStyle/>
                    <a:p>
                      <a:pPr algn="r" fontAlgn="b"/>
                      <a:r>
                        <a:rPr lang="en-US" sz="1600" b="0" i="0" u="none" strike="noStrike">
                          <a:solidFill>
                            <a:srgbClr val="000000"/>
                          </a:solidFill>
                          <a:effectLst/>
                          <a:latin typeface="Calibri" panose="020F0502020204030204" pitchFamily="34" charset="0"/>
                        </a:rPr>
                        <a:t> $               78 </a:t>
                      </a:r>
                    </a:p>
                  </a:txBody>
                  <a:tcPr marL="6081" marR="6081" marT="6081" marB="0" anchor="b">
                    <a:lnL>
                      <a:noFill/>
                    </a:lnL>
                    <a:lnR>
                      <a:noFill/>
                    </a:lnR>
                    <a:lnT>
                      <a:noFill/>
                    </a:lnT>
                    <a:lnB>
                      <a:noFill/>
                    </a:lnB>
                    <a:solidFill>
                      <a:srgbClr val="FFF2CC"/>
                    </a:solidFill>
                  </a:tcPr>
                </a:tc>
                <a:tc>
                  <a:txBody>
                    <a:bodyPr/>
                    <a:lstStyle/>
                    <a:p>
                      <a:pPr algn="r" fontAlgn="b"/>
                      <a:r>
                        <a:rPr lang="en-US" sz="1600" b="0" i="0" u="none" strike="noStrike" dirty="0">
                          <a:solidFill>
                            <a:srgbClr val="000000"/>
                          </a:solidFill>
                          <a:effectLst/>
                          <a:latin typeface="Calibri" panose="020F0502020204030204" pitchFamily="34" charset="0"/>
                        </a:rPr>
                        <a:t> $                      90 </a:t>
                      </a:r>
                    </a:p>
                  </a:txBody>
                  <a:tcPr marL="6081" marR="6081" marT="6081" marB="0" anchor="b">
                    <a:lnL>
                      <a:noFill/>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r" fontAlgn="b"/>
                      <a:r>
                        <a:rPr lang="en-US" sz="1600" b="0" i="0" u="none" strike="noStrike">
                          <a:solidFill>
                            <a:srgbClr val="000000"/>
                          </a:solidFill>
                          <a:effectLst/>
                          <a:latin typeface="Calibri" panose="020F0502020204030204" pitchFamily="34" charset="0"/>
                        </a:rPr>
                        <a:t> </a:t>
                      </a:r>
                    </a:p>
                  </a:txBody>
                  <a:tcPr marL="6081" marR="6081" marT="6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108516142"/>
                  </a:ext>
                </a:extLst>
              </a:tr>
              <a:tr h="235537">
                <a:tc>
                  <a:txBody>
                    <a:bodyPr/>
                    <a:lstStyle/>
                    <a:p>
                      <a:pPr algn="l" fontAlgn="b"/>
                      <a:r>
                        <a:rPr lang="en-US" sz="1600" b="0" i="0" u="none" strike="noStrike">
                          <a:solidFill>
                            <a:srgbClr val="000000"/>
                          </a:solidFill>
                          <a:effectLst/>
                          <a:latin typeface="Calibri" panose="020F0502020204030204" pitchFamily="34" charset="0"/>
                        </a:rPr>
                        <a:t>Total Expenses</a:t>
                      </a:r>
                    </a:p>
                  </a:txBody>
                  <a:tcPr marL="6081" marR="6081" marT="608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 $             521 </a:t>
                      </a:r>
                    </a:p>
                  </a:txBody>
                  <a:tcPr marL="6081" marR="6081" marT="6081"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 $            508 </a:t>
                      </a:r>
                    </a:p>
                  </a:txBody>
                  <a:tcPr marL="6081" marR="6081" marT="6081"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 $                    710 </a:t>
                      </a:r>
                    </a:p>
                  </a:txBody>
                  <a:tcPr marL="6081" marR="6081" marT="608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 </a:t>
                      </a:r>
                    </a:p>
                  </a:txBody>
                  <a:tcPr marL="6081" marR="6081" marT="6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9265609"/>
                  </a:ext>
                </a:extLst>
              </a:tr>
              <a:tr h="359969">
                <a:tc>
                  <a:txBody>
                    <a:bodyPr/>
                    <a:lstStyle/>
                    <a:p>
                      <a:pPr algn="l" fontAlgn="b"/>
                      <a:r>
                        <a:rPr lang="en-US" sz="1600" b="0" i="0" u="none" strike="noStrike">
                          <a:solidFill>
                            <a:srgbClr val="000000"/>
                          </a:solidFill>
                          <a:effectLst/>
                          <a:latin typeface="Calibri" panose="020F0502020204030204" pitchFamily="34" charset="0"/>
                        </a:rPr>
                        <a:t>Available for Rent &amp; Farmer Return</a:t>
                      </a:r>
                    </a:p>
                  </a:txBody>
                  <a:tcPr marL="6081" marR="6081" marT="6081" marB="0" anchor="b">
                    <a:lnL w="6350" cap="flat" cmpd="sng" algn="ctr">
                      <a:solidFill>
                        <a:srgbClr val="000000"/>
                      </a:solidFill>
                      <a:prstDash val="solid"/>
                      <a:round/>
                      <a:headEnd type="none" w="med" len="med"/>
                      <a:tailEnd type="none" w="med" len="med"/>
                    </a:lnL>
                    <a:lnR>
                      <a:noFill/>
                    </a:lnR>
                    <a:lnT>
                      <a:noFill/>
                    </a:lnT>
                    <a:lnB>
                      <a:noFill/>
                    </a:lnB>
                    <a:solidFill>
                      <a:srgbClr val="FFD966"/>
                    </a:solidFill>
                  </a:tcPr>
                </a:tc>
                <a:tc>
                  <a:txBody>
                    <a:bodyPr/>
                    <a:lstStyle/>
                    <a:p>
                      <a:pPr algn="r" fontAlgn="b"/>
                      <a:r>
                        <a:rPr lang="en-US" sz="1600" b="0" i="0" u="none" strike="noStrike">
                          <a:solidFill>
                            <a:srgbClr val="000000"/>
                          </a:solidFill>
                          <a:effectLst/>
                          <a:latin typeface="Calibri" panose="020F0502020204030204" pitchFamily="34" charset="0"/>
                        </a:rPr>
                        <a:t> $             182 </a:t>
                      </a:r>
                    </a:p>
                  </a:txBody>
                  <a:tcPr marL="6081" marR="6081" marT="6081" marB="0" anchor="b">
                    <a:lnL>
                      <a:noFill/>
                    </a:lnL>
                    <a:lnR>
                      <a:noFill/>
                    </a:lnR>
                    <a:lnT>
                      <a:noFill/>
                    </a:lnT>
                    <a:lnB>
                      <a:noFill/>
                    </a:lnB>
                    <a:solidFill>
                      <a:srgbClr val="FFD966"/>
                    </a:solidFill>
                  </a:tcPr>
                </a:tc>
                <a:tc>
                  <a:txBody>
                    <a:bodyPr/>
                    <a:lstStyle/>
                    <a:p>
                      <a:pPr algn="r" fontAlgn="b"/>
                      <a:r>
                        <a:rPr lang="en-US" sz="1600" b="0" i="0" u="none" strike="noStrike">
                          <a:solidFill>
                            <a:srgbClr val="000000"/>
                          </a:solidFill>
                          <a:effectLst/>
                          <a:latin typeface="Calibri" panose="020F0502020204030204" pitchFamily="34" charset="0"/>
                        </a:rPr>
                        <a:t> $            331 </a:t>
                      </a:r>
                    </a:p>
                  </a:txBody>
                  <a:tcPr marL="6081" marR="6081" marT="6081" marB="0" anchor="b">
                    <a:lnL>
                      <a:noFill/>
                    </a:lnL>
                    <a:lnR>
                      <a:noFill/>
                    </a:lnR>
                    <a:lnT>
                      <a:noFill/>
                    </a:lnT>
                    <a:lnB>
                      <a:noFill/>
                    </a:lnB>
                    <a:solidFill>
                      <a:srgbClr val="FFD966"/>
                    </a:solidFill>
                  </a:tcPr>
                </a:tc>
                <a:tc>
                  <a:txBody>
                    <a:bodyPr/>
                    <a:lstStyle/>
                    <a:p>
                      <a:pPr algn="r" fontAlgn="b"/>
                      <a:r>
                        <a:rPr lang="en-US" sz="1600" b="0" i="0" u="none" strike="noStrike" dirty="0">
                          <a:solidFill>
                            <a:srgbClr val="000000"/>
                          </a:solidFill>
                          <a:effectLst/>
                          <a:latin typeface="Calibri" panose="020F0502020204030204" pitchFamily="34" charset="0"/>
                        </a:rPr>
                        <a:t> $                    345 </a:t>
                      </a:r>
                    </a:p>
                  </a:txBody>
                  <a:tcPr marL="6081" marR="6081" marT="6081" marB="0" anchor="b">
                    <a:lnL>
                      <a:noFill/>
                    </a:lnL>
                    <a:lnR w="6350" cap="flat" cmpd="sng" algn="ctr">
                      <a:solidFill>
                        <a:srgbClr val="000000"/>
                      </a:solidFill>
                      <a:prstDash val="solid"/>
                      <a:round/>
                      <a:headEnd type="none" w="med" len="med"/>
                      <a:tailEnd type="none" w="med" len="med"/>
                    </a:lnR>
                    <a:lnT>
                      <a:noFill/>
                    </a:lnT>
                    <a:lnB>
                      <a:noFill/>
                    </a:lnB>
                    <a:solidFill>
                      <a:srgbClr val="FFD966"/>
                    </a:solidFill>
                  </a:tcPr>
                </a:tc>
                <a:tc>
                  <a:txBody>
                    <a:bodyPr/>
                    <a:lstStyle/>
                    <a:p>
                      <a:pPr algn="r" fontAlgn="b"/>
                      <a:r>
                        <a:rPr lang="en-US" sz="1600" b="0" i="0" u="none" strike="noStrike">
                          <a:solidFill>
                            <a:srgbClr val="000000"/>
                          </a:solidFill>
                          <a:effectLst/>
                          <a:latin typeface="Calibri" panose="020F0502020204030204" pitchFamily="34" charset="0"/>
                        </a:rPr>
                        <a:t> </a:t>
                      </a:r>
                    </a:p>
                  </a:txBody>
                  <a:tcPr marL="6081" marR="6081" marT="6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504520151"/>
                  </a:ext>
                </a:extLst>
              </a:tr>
              <a:tr h="235537">
                <a:tc>
                  <a:txBody>
                    <a:bodyPr/>
                    <a:lstStyle/>
                    <a:p>
                      <a:pPr algn="l" fontAlgn="b"/>
                      <a:r>
                        <a:rPr lang="en-US" sz="1600" b="0" i="0" u="none" strike="noStrike">
                          <a:solidFill>
                            <a:srgbClr val="000000"/>
                          </a:solidFill>
                          <a:effectLst/>
                          <a:latin typeface="Calibri" panose="020F0502020204030204" pitchFamily="34" charset="0"/>
                        </a:rPr>
                        <a:t>Land Rent (area avg)</a:t>
                      </a:r>
                    </a:p>
                  </a:txBody>
                  <a:tcPr marL="6081" marR="6081" marT="608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 $             153 </a:t>
                      </a:r>
                    </a:p>
                  </a:txBody>
                  <a:tcPr marL="6081" marR="6081" marT="6081"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 $            152 </a:t>
                      </a:r>
                    </a:p>
                  </a:txBody>
                  <a:tcPr marL="6081" marR="6081" marT="6081"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 ? </a:t>
                      </a:r>
                    </a:p>
                  </a:txBody>
                  <a:tcPr marL="6081" marR="6081" marT="608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 </a:t>
                      </a:r>
                    </a:p>
                  </a:txBody>
                  <a:tcPr marL="6081" marR="6081" marT="6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1252513"/>
                  </a:ext>
                </a:extLst>
              </a:tr>
              <a:tr h="235537">
                <a:tc>
                  <a:txBody>
                    <a:bodyPr/>
                    <a:lstStyle/>
                    <a:p>
                      <a:pPr algn="l" fontAlgn="b"/>
                      <a:r>
                        <a:rPr lang="en-US" sz="1600" b="0" i="0" u="none" strike="noStrike">
                          <a:solidFill>
                            <a:srgbClr val="000000"/>
                          </a:solidFill>
                          <a:effectLst/>
                          <a:latin typeface="Calibri" panose="020F0502020204030204" pitchFamily="34" charset="0"/>
                        </a:rPr>
                        <a:t>Net Income</a:t>
                      </a:r>
                    </a:p>
                  </a:txBody>
                  <a:tcPr marL="6081" marR="6081" marT="608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600" b="0" i="0" u="none" strike="noStrike">
                          <a:solidFill>
                            <a:srgbClr val="000000"/>
                          </a:solidFill>
                          <a:effectLst/>
                          <a:latin typeface="Calibri" panose="020F0502020204030204" pitchFamily="34" charset="0"/>
                        </a:rPr>
                        <a:t> $               30 </a:t>
                      </a:r>
                    </a:p>
                  </a:txBody>
                  <a:tcPr marL="6081" marR="6081" marT="6081" marB="0" anchor="b">
                    <a:lnL>
                      <a:noFill/>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600" b="0" i="0" u="none" strike="noStrike">
                          <a:solidFill>
                            <a:srgbClr val="000000"/>
                          </a:solidFill>
                          <a:effectLst/>
                          <a:latin typeface="Calibri" panose="020F0502020204030204" pitchFamily="34" charset="0"/>
                        </a:rPr>
                        <a:t> $            179 </a:t>
                      </a:r>
                    </a:p>
                  </a:txBody>
                  <a:tcPr marL="6081" marR="6081" marT="6081" marB="0" anchor="b">
                    <a:lnL>
                      <a:noFill/>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600" b="0" i="0" u="none" strike="noStrike" dirty="0">
                          <a:solidFill>
                            <a:srgbClr val="000000"/>
                          </a:solidFill>
                          <a:effectLst/>
                          <a:latin typeface="Calibri" panose="020F0502020204030204" pitchFamily="34" charset="0"/>
                        </a:rPr>
                        <a:t> ? </a:t>
                      </a:r>
                    </a:p>
                  </a:txBody>
                  <a:tcPr marL="6081" marR="6081" marT="608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600" b="0" i="0" u="none" strike="noStrike" dirty="0">
                          <a:solidFill>
                            <a:srgbClr val="000000"/>
                          </a:solidFill>
                          <a:effectLst/>
                          <a:latin typeface="Calibri" panose="020F0502020204030204" pitchFamily="34" charset="0"/>
                        </a:rPr>
                        <a:t> </a:t>
                      </a:r>
                    </a:p>
                  </a:txBody>
                  <a:tcPr marL="6081" marR="6081" marT="60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44145521"/>
                  </a:ext>
                </a:extLst>
              </a:tr>
            </a:tbl>
          </a:graphicData>
        </a:graphic>
      </p:graphicFrame>
    </p:spTree>
    <p:extLst>
      <p:ext uri="{BB962C8B-B14F-4D97-AF65-F5344CB8AC3E}">
        <p14:creationId xmlns:p14="http://schemas.microsoft.com/office/powerpoint/2010/main" val="2165893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21323" y="144721"/>
            <a:ext cx="10363200" cy="1350432"/>
          </a:xfrm>
          <a:prstGeom prst="rect">
            <a:avLst/>
          </a:prstGeom>
        </p:spPr>
        <p:txBody>
          <a:bodyPr vert="horz" lIns="91440" tIns="45720" rIns="91440" bIns="45720" rtlCol="0" anchor="t">
            <a:normAutofit/>
          </a:bodyPr>
          <a:lstStyle>
            <a:lvl1pPr algn="l" rtl="0" eaLnBrk="1" fontAlgn="base" hangingPunct="1">
              <a:spcBef>
                <a:spcPct val="0"/>
              </a:spcBef>
              <a:spcAft>
                <a:spcPct val="0"/>
              </a:spcAft>
              <a:defRPr sz="4400" b="1" i="0" cap="all">
                <a:solidFill>
                  <a:schemeClr val="bg1"/>
                </a:solidFill>
                <a:latin typeface="Calibri"/>
                <a:ea typeface="Geneva" charset="-128"/>
                <a:cs typeface="Calibri"/>
              </a:defRPr>
            </a:lvl1pPr>
            <a:lvl2pPr algn="l" rtl="0" eaLnBrk="1" fontAlgn="base" hangingPunct="1">
              <a:spcBef>
                <a:spcPct val="0"/>
              </a:spcBef>
              <a:spcAft>
                <a:spcPct val="0"/>
              </a:spcAft>
              <a:defRPr sz="3600">
                <a:solidFill>
                  <a:schemeClr val="bg1"/>
                </a:solidFill>
                <a:latin typeface="Calibri" charset="0"/>
                <a:ea typeface="Geneva" charset="-128"/>
                <a:cs typeface="Geneva" charset="-128"/>
              </a:defRPr>
            </a:lvl2pPr>
            <a:lvl3pPr algn="l" rtl="0" eaLnBrk="1" fontAlgn="base" hangingPunct="1">
              <a:spcBef>
                <a:spcPct val="0"/>
              </a:spcBef>
              <a:spcAft>
                <a:spcPct val="0"/>
              </a:spcAft>
              <a:defRPr sz="3600">
                <a:solidFill>
                  <a:schemeClr val="bg1"/>
                </a:solidFill>
                <a:latin typeface="Calibri" charset="0"/>
                <a:ea typeface="Geneva" charset="-128"/>
                <a:cs typeface="Geneva" charset="-128"/>
              </a:defRPr>
            </a:lvl3pPr>
            <a:lvl4pPr algn="l" rtl="0" eaLnBrk="1" fontAlgn="base" hangingPunct="1">
              <a:spcBef>
                <a:spcPct val="0"/>
              </a:spcBef>
              <a:spcAft>
                <a:spcPct val="0"/>
              </a:spcAft>
              <a:defRPr sz="3600">
                <a:solidFill>
                  <a:schemeClr val="bg1"/>
                </a:solidFill>
                <a:latin typeface="Calibri" charset="0"/>
                <a:ea typeface="Geneva" charset="-128"/>
                <a:cs typeface="Geneva" charset="-128"/>
              </a:defRPr>
            </a:lvl4pPr>
            <a:lvl5pPr algn="l" rtl="0" eaLnBrk="1" fontAlgn="base" hangingPunct="1">
              <a:spcBef>
                <a:spcPct val="0"/>
              </a:spcBef>
              <a:spcAft>
                <a:spcPct val="0"/>
              </a:spcAft>
              <a:defRPr sz="3600">
                <a:solidFill>
                  <a:schemeClr val="bg1"/>
                </a:solidFill>
                <a:latin typeface="Calibri" charset="0"/>
                <a:ea typeface="Geneva" charset="-128"/>
                <a:cs typeface="Geneva" charset="-128"/>
              </a:defRPr>
            </a:lvl5pPr>
            <a:lvl6pPr marL="457200" algn="l" rtl="0" eaLnBrk="1" fontAlgn="base" hangingPunct="1">
              <a:spcBef>
                <a:spcPct val="0"/>
              </a:spcBef>
              <a:spcAft>
                <a:spcPct val="0"/>
              </a:spcAft>
              <a:defRPr sz="3600" b="1">
                <a:solidFill>
                  <a:schemeClr val="bg1"/>
                </a:solidFill>
                <a:latin typeface="Proxima Nova Rg" pitchFamily="50" charset="0"/>
              </a:defRPr>
            </a:lvl6pPr>
            <a:lvl7pPr marL="914400" algn="l" rtl="0" eaLnBrk="1" fontAlgn="base" hangingPunct="1">
              <a:spcBef>
                <a:spcPct val="0"/>
              </a:spcBef>
              <a:spcAft>
                <a:spcPct val="0"/>
              </a:spcAft>
              <a:defRPr sz="3600" b="1">
                <a:solidFill>
                  <a:schemeClr val="bg1"/>
                </a:solidFill>
                <a:latin typeface="Proxima Nova Rg" pitchFamily="50" charset="0"/>
              </a:defRPr>
            </a:lvl7pPr>
            <a:lvl8pPr marL="1371600" algn="l" rtl="0" eaLnBrk="1" fontAlgn="base" hangingPunct="1">
              <a:spcBef>
                <a:spcPct val="0"/>
              </a:spcBef>
              <a:spcAft>
                <a:spcPct val="0"/>
              </a:spcAft>
              <a:defRPr sz="3600" b="1">
                <a:solidFill>
                  <a:schemeClr val="bg1"/>
                </a:solidFill>
                <a:latin typeface="Proxima Nova Rg" pitchFamily="50" charset="0"/>
              </a:defRPr>
            </a:lvl8pPr>
            <a:lvl9pPr marL="1828800" algn="l" rtl="0" eaLnBrk="1" fontAlgn="base" hangingPunct="1">
              <a:spcBef>
                <a:spcPct val="0"/>
              </a:spcBef>
              <a:spcAft>
                <a:spcPct val="0"/>
              </a:spcAft>
              <a:defRPr sz="3600" b="1">
                <a:solidFill>
                  <a:schemeClr val="bg1"/>
                </a:solidFill>
                <a:latin typeface="Proxima Nova Rg" pitchFamily="50" charset="0"/>
              </a:defRPr>
            </a:lvl9pPr>
          </a:lstStyle>
          <a:p>
            <a:r>
              <a:rPr lang="en-US" sz="4000" kern="0" cap="none" dirty="0"/>
              <a:t>Soybean Budget</a:t>
            </a:r>
            <a:endParaRPr lang="en-US" sz="4000" kern="0" dirty="0"/>
          </a:p>
        </p:txBody>
      </p:sp>
      <p:graphicFrame>
        <p:nvGraphicFramePr>
          <p:cNvPr id="4" name="Content Placeholder 3">
            <a:extLst>
              <a:ext uri="{FF2B5EF4-FFF2-40B4-BE49-F238E27FC236}">
                <a16:creationId xmlns:a16="http://schemas.microsoft.com/office/drawing/2014/main" id="{0C2407C8-C6B3-43C5-AF9C-595EFEC3937B}"/>
              </a:ext>
            </a:extLst>
          </p:cNvPr>
          <p:cNvGraphicFramePr>
            <a:graphicFrameLocks noGrp="1"/>
          </p:cNvGraphicFramePr>
          <p:nvPr>
            <p:ph idx="1"/>
            <p:extLst>
              <p:ext uri="{D42A27DB-BD31-4B8C-83A1-F6EECF244321}">
                <p14:modId xmlns:p14="http://schemas.microsoft.com/office/powerpoint/2010/main" val="2081729605"/>
              </p:ext>
            </p:extLst>
          </p:nvPr>
        </p:nvGraphicFramePr>
        <p:xfrm>
          <a:off x="1407477" y="804822"/>
          <a:ext cx="9438288" cy="5248356"/>
        </p:xfrm>
        <a:graphic>
          <a:graphicData uri="http://schemas.openxmlformats.org/drawingml/2006/table">
            <a:tbl>
              <a:tblPr/>
              <a:tblGrid>
                <a:gridCol w="2773954">
                  <a:extLst>
                    <a:ext uri="{9D8B030D-6E8A-4147-A177-3AD203B41FA5}">
                      <a16:colId xmlns:a16="http://schemas.microsoft.com/office/drawing/2014/main" val="3059830555"/>
                    </a:ext>
                  </a:extLst>
                </a:gridCol>
                <a:gridCol w="1808557">
                  <a:extLst>
                    <a:ext uri="{9D8B030D-6E8A-4147-A177-3AD203B41FA5}">
                      <a16:colId xmlns:a16="http://schemas.microsoft.com/office/drawing/2014/main" val="1657249183"/>
                    </a:ext>
                  </a:extLst>
                </a:gridCol>
                <a:gridCol w="1744717">
                  <a:extLst>
                    <a:ext uri="{9D8B030D-6E8A-4147-A177-3AD203B41FA5}">
                      <a16:colId xmlns:a16="http://schemas.microsoft.com/office/drawing/2014/main" val="543491020"/>
                    </a:ext>
                  </a:extLst>
                </a:gridCol>
                <a:gridCol w="1902373">
                  <a:extLst>
                    <a:ext uri="{9D8B030D-6E8A-4147-A177-3AD203B41FA5}">
                      <a16:colId xmlns:a16="http://schemas.microsoft.com/office/drawing/2014/main" val="1257684423"/>
                    </a:ext>
                  </a:extLst>
                </a:gridCol>
                <a:gridCol w="1208687">
                  <a:extLst>
                    <a:ext uri="{9D8B030D-6E8A-4147-A177-3AD203B41FA5}">
                      <a16:colId xmlns:a16="http://schemas.microsoft.com/office/drawing/2014/main" val="2730278646"/>
                    </a:ext>
                  </a:extLst>
                </a:gridCol>
              </a:tblGrid>
              <a:tr h="182491">
                <a:tc>
                  <a:txBody>
                    <a:bodyPr/>
                    <a:lstStyle/>
                    <a:p>
                      <a:pPr algn="l" fontAlgn="b"/>
                      <a:r>
                        <a:rPr lang="en-US" sz="1800" b="0" i="0" u="none" strike="noStrike" dirty="0">
                          <a:solidFill>
                            <a:srgbClr val="000000"/>
                          </a:solidFill>
                          <a:effectLst/>
                          <a:latin typeface="Calibri" panose="020F0502020204030204" pitchFamily="34" charset="0"/>
                        </a:rPr>
                        <a:t>Soybeans</a:t>
                      </a:r>
                    </a:p>
                  </a:txBody>
                  <a:tcPr marL="4149" marR="4149" marT="414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D966"/>
                    </a:solidFill>
                  </a:tcPr>
                </a:tc>
                <a:tc>
                  <a:txBody>
                    <a:bodyPr/>
                    <a:lstStyle/>
                    <a:p>
                      <a:pPr algn="r" fontAlgn="b"/>
                      <a:r>
                        <a:rPr lang="en-US" sz="1800" b="0" i="0" u="none" strike="noStrike" dirty="0">
                          <a:solidFill>
                            <a:srgbClr val="000000"/>
                          </a:solidFill>
                          <a:effectLst/>
                          <a:latin typeface="Calibri" panose="020F0502020204030204" pitchFamily="34" charset="0"/>
                        </a:rPr>
                        <a:t>10 Year Ave</a:t>
                      </a:r>
                    </a:p>
                  </a:txBody>
                  <a:tcPr marL="4149" marR="4149" marT="4149" marB="0" anchor="b">
                    <a:lnL>
                      <a:noFill/>
                    </a:lnL>
                    <a:lnR>
                      <a:noFill/>
                    </a:lnR>
                    <a:lnT w="6350" cap="flat" cmpd="sng" algn="ctr">
                      <a:solidFill>
                        <a:srgbClr val="000000"/>
                      </a:solidFill>
                      <a:prstDash val="solid"/>
                      <a:round/>
                      <a:headEnd type="none" w="med" len="med"/>
                      <a:tailEnd type="none" w="med" len="med"/>
                    </a:lnT>
                    <a:lnB>
                      <a:noFill/>
                    </a:lnB>
                    <a:solidFill>
                      <a:srgbClr val="FFD966"/>
                    </a:solidFill>
                  </a:tcPr>
                </a:tc>
                <a:tc>
                  <a:txBody>
                    <a:bodyPr/>
                    <a:lstStyle/>
                    <a:p>
                      <a:pPr algn="r" fontAlgn="b"/>
                      <a:r>
                        <a:rPr lang="en-US" sz="1800" b="0" i="0" u="none" strike="noStrike" dirty="0">
                          <a:solidFill>
                            <a:srgbClr val="000000"/>
                          </a:solidFill>
                          <a:effectLst/>
                          <a:latin typeface="Calibri" panose="020F0502020204030204" pitchFamily="34" charset="0"/>
                        </a:rPr>
                        <a:t>2021 Actual</a:t>
                      </a:r>
                    </a:p>
                  </a:txBody>
                  <a:tcPr marL="4149" marR="4149" marT="4149" marB="0" anchor="b">
                    <a:lnL>
                      <a:noFill/>
                    </a:lnL>
                    <a:lnR>
                      <a:noFill/>
                    </a:lnR>
                    <a:lnT w="6350" cap="flat" cmpd="sng" algn="ctr">
                      <a:solidFill>
                        <a:srgbClr val="000000"/>
                      </a:solidFill>
                      <a:prstDash val="solid"/>
                      <a:round/>
                      <a:headEnd type="none" w="med" len="med"/>
                      <a:tailEnd type="none" w="med" len="med"/>
                    </a:lnT>
                    <a:lnB>
                      <a:noFill/>
                    </a:lnB>
                    <a:solidFill>
                      <a:srgbClr val="FFD966"/>
                    </a:solidFill>
                  </a:tcPr>
                </a:tc>
                <a:tc>
                  <a:txBody>
                    <a:bodyPr/>
                    <a:lstStyle/>
                    <a:p>
                      <a:pPr algn="r" fontAlgn="b"/>
                      <a:r>
                        <a:rPr lang="en-US" sz="1800" b="0" i="0" u="none" strike="noStrike" dirty="0">
                          <a:solidFill>
                            <a:srgbClr val="000000"/>
                          </a:solidFill>
                          <a:effectLst/>
                          <a:latin typeface="Calibri" panose="020F0502020204030204" pitchFamily="34" charset="0"/>
                        </a:rPr>
                        <a:t>2022 Projected</a:t>
                      </a:r>
                    </a:p>
                  </a:txBody>
                  <a:tcPr marL="4149" marR="4149" marT="414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D966"/>
                    </a:solidFill>
                  </a:tcPr>
                </a:tc>
                <a:tc>
                  <a:txBody>
                    <a:bodyPr/>
                    <a:lstStyle/>
                    <a:p>
                      <a:pPr algn="r" fontAlgn="b"/>
                      <a:r>
                        <a:rPr lang="en-US" sz="1800" b="0" i="0" u="none" strike="noStrike">
                          <a:solidFill>
                            <a:srgbClr val="000000"/>
                          </a:solidFill>
                          <a:effectLst/>
                          <a:latin typeface="Calibri" panose="020F0502020204030204" pitchFamily="34" charset="0"/>
                        </a:rPr>
                        <a:t>Your Farm</a:t>
                      </a:r>
                    </a:p>
                  </a:txBody>
                  <a:tcPr marL="4149" marR="4149" marT="4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2524374054"/>
                  </a:ext>
                </a:extLst>
              </a:tr>
              <a:tr h="156159">
                <a:tc>
                  <a:txBody>
                    <a:bodyPr/>
                    <a:lstStyle/>
                    <a:p>
                      <a:pPr algn="l" fontAlgn="b"/>
                      <a:r>
                        <a:rPr lang="en-US" sz="1800" b="0" i="0" u="none" strike="noStrike">
                          <a:solidFill>
                            <a:srgbClr val="000000"/>
                          </a:solidFill>
                          <a:effectLst/>
                          <a:latin typeface="Calibri" panose="020F0502020204030204" pitchFamily="34" charset="0"/>
                        </a:rPr>
                        <a:t>Yield</a:t>
                      </a:r>
                    </a:p>
                  </a:txBody>
                  <a:tcPr marL="4149" marR="4149" marT="41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44.79</a:t>
                      </a:r>
                    </a:p>
                  </a:txBody>
                  <a:tcPr marL="4149" marR="4149" marT="4149"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panose="020F0502020204030204" pitchFamily="34" charset="0"/>
                        </a:rPr>
                        <a:t>39.21</a:t>
                      </a:r>
                    </a:p>
                  </a:txBody>
                  <a:tcPr marL="4149" marR="4149" marT="4149"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42</a:t>
                      </a:r>
                    </a:p>
                  </a:txBody>
                  <a:tcPr marL="4149" marR="4149" marT="41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a:t>
                      </a:r>
                    </a:p>
                  </a:txBody>
                  <a:tcPr marL="4149" marR="4149" marT="4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8447928"/>
                  </a:ext>
                </a:extLst>
              </a:tr>
              <a:tr h="294610">
                <a:tc>
                  <a:txBody>
                    <a:bodyPr/>
                    <a:lstStyle/>
                    <a:p>
                      <a:pPr algn="l" fontAlgn="b"/>
                      <a:r>
                        <a:rPr lang="en-US" sz="1800" b="0" i="0" u="none" strike="noStrike">
                          <a:solidFill>
                            <a:srgbClr val="000000"/>
                          </a:solidFill>
                          <a:effectLst/>
                          <a:latin typeface="Calibri" panose="020F0502020204030204" pitchFamily="34" charset="0"/>
                        </a:rPr>
                        <a:t>Price</a:t>
                      </a:r>
                    </a:p>
                  </a:txBody>
                  <a:tcPr marL="4149" marR="4149" marT="4149" marB="0" anchor="b">
                    <a:lnL w="6350" cap="flat" cmpd="sng" algn="ctr">
                      <a:solidFill>
                        <a:srgbClr val="000000"/>
                      </a:solidFill>
                      <a:prstDash val="solid"/>
                      <a:round/>
                      <a:headEnd type="none" w="med" len="med"/>
                      <a:tailEnd type="none" w="med" len="med"/>
                    </a:lnL>
                    <a:lnR>
                      <a:noFill/>
                    </a:lnR>
                    <a:lnT>
                      <a:noFill/>
                    </a:lnT>
                    <a:lnB>
                      <a:noFill/>
                    </a:lnB>
                    <a:solidFill>
                      <a:srgbClr val="FFF2CC"/>
                    </a:solidFill>
                  </a:tcPr>
                </a:tc>
                <a:tc>
                  <a:txBody>
                    <a:bodyPr/>
                    <a:lstStyle/>
                    <a:p>
                      <a:pPr algn="r" fontAlgn="b"/>
                      <a:r>
                        <a:rPr lang="en-US" sz="1800" b="0" i="0" u="none" strike="noStrike">
                          <a:solidFill>
                            <a:srgbClr val="000000"/>
                          </a:solidFill>
                          <a:effectLst/>
                          <a:latin typeface="Calibri" panose="020F0502020204030204" pitchFamily="34" charset="0"/>
                        </a:rPr>
                        <a:t> $           9.99 </a:t>
                      </a:r>
                    </a:p>
                  </a:txBody>
                  <a:tcPr marL="4149" marR="4149" marT="4149" marB="0" anchor="b">
                    <a:lnL>
                      <a:noFill/>
                    </a:lnL>
                    <a:lnR>
                      <a:noFill/>
                    </a:lnR>
                    <a:lnT>
                      <a:noFill/>
                    </a:lnT>
                    <a:lnB>
                      <a:noFill/>
                    </a:lnB>
                    <a:solidFill>
                      <a:srgbClr val="FFF2CC"/>
                    </a:solidFill>
                  </a:tcPr>
                </a:tc>
                <a:tc>
                  <a:txBody>
                    <a:bodyPr/>
                    <a:lstStyle/>
                    <a:p>
                      <a:pPr algn="r" fontAlgn="b"/>
                      <a:r>
                        <a:rPr lang="en-US" sz="1800" b="0" i="0" u="none" strike="noStrike" dirty="0">
                          <a:solidFill>
                            <a:srgbClr val="000000"/>
                          </a:solidFill>
                          <a:effectLst/>
                          <a:latin typeface="Calibri" panose="020F0502020204030204" pitchFamily="34" charset="0"/>
                        </a:rPr>
                        <a:t> $         12.26 </a:t>
                      </a:r>
                    </a:p>
                  </a:txBody>
                  <a:tcPr marL="4149" marR="4149" marT="4149" marB="0" anchor="b">
                    <a:lnL>
                      <a:noFill/>
                    </a:lnL>
                    <a:lnR>
                      <a:noFill/>
                    </a:lnR>
                    <a:lnT>
                      <a:noFill/>
                    </a:lnT>
                    <a:lnB>
                      <a:noFill/>
                    </a:lnB>
                    <a:solidFill>
                      <a:srgbClr val="FFF2CC"/>
                    </a:solidFill>
                  </a:tcPr>
                </a:tc>
                <a:tc>
                  <a:txBody>
                    <a:bodyPr/>
                    <a:lstStyle/>
                    <a:p>
                      <a:pPr algn="r" fontAlgn="b"/>
                      <a:r>
                        <a:rPr lang="en-US" sz="1800" b="0" i="0" u="none" strike="noStrike" dirty="0">
                          <a:solidFill>
                            <a:srgbClr val="000000"/>
                          </a:solidFill>
                          <a:effectLst/>
                          <a:latin typeface="Calibri" panose="020F0502020204030204" pitchFamily="34" charset="0"/>
                        </a:rPr>
                        <a:t> $                14.00 </a:t>
                      </a:r>
                    </a:p>
                  </a:txBody>
                  <a:tcPr marL="4149" marR="4149" marT="4149" marB="0" anchor="b">
                    <a:lnL>
                      <a:noFill/>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r" fontAlgn="b"/>
                      <a:r>
                        <a:rPr lang="en-US" sz="1800" b="0" i="0" u="none" strike="noStrike">
                          <a:solidFill>
                            <a:srgbClr val="000000"/>
                          </a:solidFill>
                          <a:effectLst/>
                          <a:latin typeface="Calibri" panose="020F0502020204030204" pitchFamily="34" charset="0"/>
                        </a:rPr>
                        <a:t> </a:t>
                      </a:r>
                    </a:p>
                  </a:txBody>
                  <a:tcPr marL="4149" marR="4149" marT="4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081657305"/>
                  </a:ext>
                </a:extLst>
              </a:tr>
              <a:tr h="294610">
                <a:tc>
                  <a:txBody>
                    <a:bodyPr/>
                    <a:lstStyle/>
                    <a:p>
                      <a:pPr algn="l" fontAlgn="b"/>
                      <a:r>
                        <a:rPr lang="en-US" sz="1800" b="0" i="0" u="none" strike="noStrike">
                          <a:solidFill>
                            <a:srgbClr val="000000"/>
                          </a:solidFill>
                          <a:effectLst/>
                          <a:latin typeface="Calibri" panose="020F0502020204030204" pitchFamily="34" charset="0"/>
                        </a:rPr>
                        <a:t>Total Production Return/Acre</a:t>
                      </a:r>
                    </a:p>
                  </a:txBody>
                  <a:tcPr marL="4149" marR="4149" marT="41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             447 </a:t>
                      </a:r>
                    </a:p>
                  </a:txBody>
                  <a:tcPr marL="4149" marR="4149" marT="4149"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            481 </a:t>
                      </a:r>
                    </a:p>
                  </a:txBody>
                  <a:tcPr marL="4149" marR="4149" marT="4149"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panose="020F0502020204030204" pitchFamily="34" charset="0"/>
                        </a:rPr>
                        <a:t> $                    588 </a:t>
                      </a:r>
                    </a:p>
                  </a:txBody>
                  <a:tcPr marL="4149" marR="4149" marT="41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a:t>
                      </a:r>
                    </a:p>
                  </a:txBody>
                  <a:tcPr marL="4149" marR="4149" marT="4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482388"/>
                  </a:ext>
                </a:extLst>
              </a:tr>
              <a:tr h="294610">
                <a:tc>
                  <a:txBody>
                    <a:bodyPr/>
                    <a:lstStyle/>
                    <a:p>
                      <a:pPr algn="l" fontAlgn="b"/>
                      <a:r>
                        <a:rPr lang="en-US" sz="1800" b="0" i="0" u="none" strike="noStrike">
                          <a:solidFill>
                            <a:srgbClr val="000000"/>
                          </a:solidFill>
                          <a:effectLst/>
                          <a:latin typeface="Calibri" panose="020F0502020204030204" pitchFamily="34" charset="0"/>
                        </a:rPr>
                        <a:t>Misc Income/Acre</a:t>
                      </a:r>
                    </a:p>
                  </a:txBody>
                  <a:tcPr marL="4149" marR="4149" marT="4149" marB="0" anchor="b">
                    <a:lnL w="6350" cap="flat" cmpd="sng" algn="ctr">
                      <a:solidFill>
                        <a:srgbClr val="000000"/>
                      </a:solidFill>
                      <a:prstDash val="solid"/>
                      <a:round/>
                      <a:headEnd type="none" w="med" len="med"/>
                      <a:tailEnd type="none" w="med" len="med"/>
                    </a:lnL>
                    <a:lnR>
                      <a:noFill/>
                    </a:lnR>
                    <a:lnT>
                      <a:noFill/>
                    </a:lnT>
                    <a:lnB>
                      <a:noFill/>
                    </a:lnB>
                    <a:solidFill>
                      <a:srgbClr val="FFF2CC"/>
                    </a:solidFill>
                  </a:tcPr>
                </a:tc>
                <a:tc>
                  <a:txBody>
                    <a:bodyPr/>
                    <a:lstStyle/>
                    <a:p>
                      <a:pPr algn="r" fontAlgn="b"/>
                      <a:r>
                        <a:rPr lang="en-US" sz="1800" b="0" i="0" u="none" strike="noStrike">
                          <a:solidFill>
                            <a:srgbClr val="000000"/>
                          </a:solidFill>
                          <a:effectLst/>
                          <a:latin typeface="Calibri" panose="020F0502020204030204" pitchFamily="34" charset="0"/>
                        </a:rPr>
                        <a:t> $               36 </a:t>
                      </a:r>
                    </a:p>
                  </a:txBody>
                  <a:tcPr marL="4149" marR="4149" marT="4149" marB="0" anchor="b">
                    <a:lnL>
                      <a:noFill/>
                    </a:lnL>
                    <a:lnR>
                      <a:noFill/>
                    </a:lnR>
                    <a:lnT>
                      <a:noFill/>
                    </a:lnT>
                    <a:lnB>
                      <a:noFill/>
                    </a:lnB>
                    <a:solidFill>
                      <a:srgbClr val="FFF2CC"/>
                    </a:solidFill>
                  </a:tcPr>
                </a:tc>
                <a:tc>
                  <a:txBody>
                    <a:bodyPr/>
                    <a:lstStyle/>
                    <a:p>
                      <a:pPr algn="r" fontAlgn="b"/>
                      <a:r>
                        <a:rPr lang="en-US" sz="1800" b="0" i="0" u="none" strike="noStrike" dirty="0">
                          <a:solidFill>
                            <a:srgbClr val="000000"/>
                          </a:solidFill>
                          <a:effectLst/>
                          <a:latin typeface="Calibri" panose="020F0502020204030204" pitchFamily="34" charset="0"/>
                        </a:rPr>
                        <a:t> $               44 </a:t>
                      </a:r>
                    </a:p>
                  </a:txBody>
                  <a:tcPr marL="4149" marR="4149" marT="4149" marB="0" anchor="b">
                    <a:lnL>
                      <a:noFill/>
                    </a:lnL>
                    <a:lnR>
                      <a:noFill/>
                    </a:lnR>
                    <a:lnT>
                      <a:noFill/>
                    </a:lnT>
                    <a:lnB>
                      <a:noFill/>
                    </a:lnB>
                    <a:solidFill>
                      <a:srgbClr val="FFF2CC"/>
                    </a:solidFill>
                  </a:tcPr>
                </a:tc>
                <a:tc>
                  <a:txBody>
                    <a:bodyPr/>
                    <a:lstStyle/>
                    <a:p>
                      <a:pPr algn="r" fontAlgn="b"/>
                      <a:r>
                        <a:rPr lang="en-US" sz="1800" b="0" i="0" u="none" strike="noStrike" dirty="0">
                          <a:solidFill>
                            <a:srgbClr val="000000"/>
                          </a:solidFill>
                          <a:effectLst/>
                          <a:latin typeface="Calibri" panose="020F0502020204030204" pitchFamily="34" charset="0"/>
                        </a:rPr>
                        <a:t> $                      30 </a:t>
                      </a:r>
                    </a:p>
                  </a:txBody>
                  <a:tcPr marL="4149" marR="4149" marT="4149" marB="0" anchor="b">
                    <a:lnL>
                      <a:noFill/>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r" fontAlgn="b"/>
                      <a:r>
                        <a:rPr lang="en-US" sz="1800" b="0" i="0" u="none" strike="noStrike">
                          <a:solidFill>
                            <a:srgbClr val="000000"/>
                          </a:solidFill>
                          <a:effectLst/>
                          <a:latin typeface="Calibri" panose="020F0502020204030204" pitchFamily="34" charset="0"/>
                        </a:rPr>
                        <a:t> </a:t>
                      </a:r>
                    </a:p>
                  </a:txBody>
                  <a:tcPr marL="4149" marR="4149" marT="4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022664925"/>
                  </a:ext>
                </a:extLst>
              </a:tr>
              <a:tr h="324840">
                <a:tc>
                  <a:txBody>
                    <a:bodyPr/>
                    <a:lstStyle/>
                    <a:p>
                      <a:pPr algn="l" fontAlgn="b"/>
                      <a:r>
                        <a:rPr lang="en-US" sz="1800" b="0" i="0" u="none" strike="noStrike">
                          <a:solidFill>
                            <a:srgbClr val="000000"/>
                          </a:solidFill>
                          <a:effectLst/>
                          <a:latin typeface="Calibri" panose="020F0502020204030204" pitchFamily="34" charset="0"/>
                        </a:rPr>
                        <a:t>Gross Income</a:t>
                      </a:r>
                      <a:r>
                        <a:rPr lang="en-US" sz="1400" b="0" i="0" u="none" strike="noStrike">
                          <a:solidFill>
                            <a:srgbClr val="000000"/>
                          </a:solidFill>
                          <a:effectLst/>
                          <a:latin typeface="Calibri" panose="020F0502020204030204" pitchFamily="34" charset="0"/>
                        </a:rPr>
                        <a:t> (with other income)</a:t>
                      </a:r>
                      <a:endParaRPr lang="en-US" sz="1800" b="0" i="0" u="none" strike="noStrike">
                        <a:solidFill>
                          <a:srgbClr val="000000"/>
                        </a:solidFill>
                        <a:effectLst/>
                        <a:latin typeface="Calibri" panose="020F0502020204030204" pitchFamily="34" charset="0"/>
                      </a:endParaRPr>
                    </a:p>
                  </a:txBody>
                  <a:tcPr marL="4149" marR="4149" marT="41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             484 </a:t>
                      </a:r>
                    </a:p>
                  </a:txBody>
                  <a:tcPr marL="4149" marR="4149" marT="4149"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            525 </a:t>
                      </a:r>
                    </a:p>
                  </a:txBody>
                  <a:tcPr marL="4149" marR="4149" marT="4149"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panose="020F0502020204030204" pitchFamily="34" charset="0"/>
                        </a:rPr>
                        <a:t> $                    618 </a:t>
                      </a:r>
                    </a:p>
                  </a:txBody>
                  <a:tcPr marL="4149" marR="4149" marT="41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a:t>
                      </a:r>
                    </a:p>
                  </a:txBody>
                  <a:tcPr marL="4149" marR="4149" marT="4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8653131"/>
                  </a:ext>
                </a:extLst>
              </a:tr>
              <a:tr h="156159">
                <a:tc>
                  <a:txBody>
                    <a:bodyPr/>
                    <a:lstStyle/>
                    <a:p>
                      <a:pPr algn="l" fontAlgn="b"/>
                      <a:r>
                        <a:rPr lang="en-US" sz="1800" b="0" i="0" u="none" strike="noStrike">
                          <a:solidFill>
                            <a:srgbClr val="000000"/>
                          </a:solidFill>
                          <a:effectLst/>
                          <a:latin typeface="Calibri" panose="020F0502020204030204" pitchFamily="34" charset="0"/>
                        </a:rPr>
                        <a:t>Expenses</a:t>
                      </a:r>
                    </a:p>
                  </a:txBody>
                  <a:tcPr marL="4149" marR="4149" marT="4149" marB="0" anchor="b">
                    <a:lnL w="6350" cap="flat" cmpd="sng" algn="ctr">
                      <a:solidFill>
                        <a:srgbClr val="000000"/>
                      </a:solidFill>
                      <a:prstDash val="solid"/>
                      <a:round/>
                      <a:headEnd type="none" w="med" len="med"/>
                      <a:tailEnd type="none" w="med" len="med"/>
                    </a:lnL>
                    <a:lnR>
                      <a:noFill/>
                    </a:lnR>
                    <a:lnT>
                      <a:noFill/>
                    </a:lnT>
                    <a:lnB>
                      <a:noFill/>
                    </a:lnB>
                    <a:solidFill>
                      <a:srgbClr val="FFD966"/>
                    </a:solidFill>
                  </a:tcPr>
                </a:tc>
                <a:tc>
                  <a:txBody>
                    <a:bodyPr/>
                    <a:lstStyle/>
                    <a:p>
                      <a:pPr algn="r" fontAlgn="b"/>
                      <a:r>
                        <a:rPr lang="en-US" sz="1800" b="0" i="0" u="none" strike="noStrike">
                          <a:solidFill>
                            <a:srgbClr val="000000"/>
                          </a:solidFill>
                          <a:effectLst/>
                          <a:latin typeface="Calibri" panose="020F0502020204030204" pitchFamily="34" charset="0"/>
                        </a:rPr>
                        <a:t> </a:t>
                      </a:r>
                    </a:p>
                  </a:txBody>
                  <a:tcPr marL="4149" marR="4149" marT="4149" marB="0" anchor="b">
                    <a:lnL>
                      <a:noFill/>
                    </a:lnL>
                    <a:lnR>
                      <a:noFill/>
                    </a:lnR>
                    <a:lnT>
                      <a:noFill/>
                    </a:lnT>
                    <a:lnB>
                      <a:noFill/>
                    </a:lnB>
                    <a:solidFill>
                      <a:srgbClr val="FFD966"/>
                    </a:solidFill>
                  </a:tcPr>
                </a:tc>
                <a:tc>
                  <a:txBody>
                    <a:bodyPr/>
                    <a:lstStyle/>
                    <a:p>
                      <a:pPr algn="r" fontAlgn="b"/>
                      <a:r>
                        <a:rPr lang="en-US" sz="1800" b="0" i="0" u="none" strike="noStrike" dirty="0">
                          <a:solidFill>
                            <a:srgbClr val="000000"/>
                          </a:solidFill>
                          <a:effectLst/>
                          <a:latin typeface="Calibri" panose="020F0502020204030204" pitchFamily="34" charset="0"/>
                        </a:rPr>
                        <a:t> </a:t>
                      </a:r>
                    </a:p>
                  </a:txBody>
                  <a:tcPr marL="4149" marR="4149" marT="4149" marB="0" anchor="b">
                    <a:lnL>
                      <a:noFill/>
                    </a:lnL>
                    <a:lnR>
                      <a:noFill/>
                    </a:lnR>
                    <a:lnT>
                      <a:noFill/>
                    </a:lnT>
                    <a:lnB>
                      <a:noFill/>
                    </a:lnB>
                    <a:solidFill>
                      <a:srgbClr val="FFD966"/>
                    </a:solidFill>
                  </a:tcPr>
                </a:tc>
                <a:tc>
                  <a:txBody>
                    <a:bodyPr/>
                    <a:lstStyle/>
                    <a:p>
                      <a:pPr algn="r" fontAlgn="b"/>
                      <a:r>
                        <a:rPr lang="en-US" sz="1800" b="0" i="0" u="none" strike="noStrike" dirty="0">
                          <a:solidFill>
                            <a:srgbClr val="000000"/>
                          </a:solidFill>
                          <a:effectLst/>
                          <a:latin typeface="Calibri" panose="020F0502020204030204" pitchFamily="34" charset="0"/>
                        </a:rPr>
                        <a:t> </a:t>
                      </a:r>
                    </a:p>
                  </a:txBody>
                  <a:tcPr marL="4149" marR="4149" marT="4149" marB="0" anchor="b">
                    <a:lnL>
                      <a:noFill/>
                    </a:lnL>
                    <a:lnR w="6350" cap="flat" cmpd="sng" algn="ctr">
                      <a:solidFill>
                        <a:srgbClr val="000000"/>
                      </a:solidFill>
                      <a:prstDash val="solid"/>
                      <a:round/>
                      <a:headEnd type="none" w="med" len="med"/>
                      <a:tailEnd type="none" w="med" len="med"/>
                    </a:lnR>
                    <a:lnT>
                      <a:noFill/>
                    </a:lnT>
                    <a:lnB>
                      <a:noFill/>
                    </a:lnB>
                    <a:solidFill>
                      <a:srgbClr val="FFD966"/>
                    </a:solidFill>
                  </a:tcPr>
                </a:tc>
                <a:tc>
                  <a:txBody>
                    <a:bodyPr/>
                    <a:lstStyle/>
                    <a:p>
                      <a:pPr algn="r" fontAlgn="b"/>
                      <a:r>
                        <a:rPr lang="en-US" sz="1800" b="0" i="0" u="none" strike="noStrike">
                          <a:solidFill>
                            <a:srgbClr val="000000"/>
                          </a:solidFill>
                          <a:effectLst/>
                          <a:latin typeface="Calibri" panose="020F0502020204030204" pitchFamily="34" charset="0"/>
                        </a:rPr>
                        <a:t> </a:t>
                      </a:r>
                    </a:p>
                  </a:txBody>
                  <a:tcPr marL="4149" marR="4149" marT="4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2439234737"/>
                  </a:ext>
                </a:extLst>
              </a:tr>
              <a:tr h="294610">
                <a:tc>
                  <a:txBody>
                    <a:bodyPr/>
                    <a:lstStyle/>
                    <a:p>
                      <a:pPr algn="l" fontAlgn="b"/>
                      <a:r>
                        <a:rPr lang="en-US" sz="1800" b="0" i="0" u="none" strike="noStrike">
                          <a:solidFill>
                            <a:srgbClr val="000000"/>
                          </a:solidFill>
                          <a:effectLst/>
                          <a:latin typeface="Calibri" panose="020F0502020204030204" pitchFamily="34" charset="0"/>
                        </a:rPr>
                        <a:t>Seed</a:t>
                      </a:r>
                    </a:p>
                  </a:txBody>
                  <a:tcPr marL="4149" marR="4149" marT="41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               55 </a:t>
                      </a:r>
                    </a:p>
                  </a:txBody>
                  <a:tcPr marL="4149" marR="4149" marT="4149"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               48 </a:t>
                      </a:r>
                    </a:p>
                  </a:txBody>
                  <a:tcPr marL="4149" marR="4149" marT="4149"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panose="020F0502020204030204" pitchFamily="34" charset="0"/>
                        </a:rPr>
                        <a:t> $                      60 </a:t>
                      </a:r>
                    </a:p>
                  </a:txBody>
                  <a:tcPr marL="4149" marR="4149" marT="41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a:t>
                      </a:r>
                    </a:p>
                  </a:txBody>
                  <a:tcPr marL="4149" marR="4149" marT="4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0044399"/>
                  </a:ext>
                </a:extLst>
              </a:tr>
              <a:tr h="294610">
                <a:tc>
                  <a:txBody>
                    <a:bodyPr/>
                    <a:lstStyle/>
                    <a:p>
                      <a:pPr algn="l" fontAlgn="b"/>
                      <a:r>
                        <a:rPr lang="en-US" sz="1800" b="0" i="0" u="none" strike="noStrike">
                          <a:solidFill>
                            <a:srgbClr val="000000"/>
                          </a:solidFill>
                          <a:effectLst/>
                          <a:latin typeface="Calibri" panose="020F0502020204030204" pitchFamily="34" charset="0"/>
                        </a:rPr>
                        <a:t>Fertilizer</a:t>
                      </a:r>
                    </a:p>
                  </a:txBody>
                  <a:tcPr marL="4149" marR="4149" marT="4149" marB="0" anchor="b">
                    <a:lnL w="6350" cap="flat" cmpd="sng" algn="ctr">
                      <a:solidFill>
                        <a:srgbClr val="000000"/>
                      </a:solidFill>
                      <a:prstDash val="solid"/>
                      <a:round/>
                      <a:headEnd type="none" w="med" len="med"/>
                      <a:tailEnd type="none" w="med" len="med"/>
                    </a:lnL>
                    <a:lnR>
                      <a:noFill/>
                    </a:lnR>
                    <a:lnT>
                      <a:noFill/>
                    </a:lnT>
                    <a:lnB>
                      <a:noFill/>
                    </a:lnB>
                    <a:solidFill>
                      <a:srgbClr val="FFF2CC"/>
                    </a:solidFill>
                  </a:tcPr>
                </a:tc>
                <a:tc>
                  <a:txBody>
                    <a:bodyPr/>
                    <a:lstStyle/>
                    <a:p>
                      <a:pPr algn="r" fontAlgn="b"/>
                      <a:r>
                        <a:rPr lang="en-US" sz="1800" b="0" i="0" u="none" strike="noStrike">
                          <a:solidFill>
                            <a:srgbClr val="000000"/>
                          </a:solidFill>
                          <a:effectLst/>
                          <a:latin typeface="Calibri" panose="020F0502020204030204" pitchFamily="34" charset="0"/>
                        </a:rPr>
                        <a:t> $               24 </a:t>
                      </a:r>
                    </a:p>
                  </a:txBody>
                  <a:tcPr marL="4149" marR="4149" marT="4149" marB="0" anchor="b">
                    <a:lnL>
                      <a:noFill/>
                    </a:lnL>
                    <a:lnR>
                      <a:noFill/>
                    </a:lnR>
                    <a:lnT>
                      <a:noFill/>
                    </a:lnT>
                    <a:lnB>
                      <a:noFill/>
                    </a:lnB>
                    <a:solidFill>
                      <a:srgbClr val="FFF2CC"/>
                    </a:solidFill>
                  </a:tcPr>
                </a:tc>
                <a:tc>
                  <a:txBody>
                    <a:bodyPr/>
                    <a:lstStyle/>
                    <a:p>
                      <a:pPr algn="r" fontAlgn="b"/>
                      <a:r>
                        <a:rPr lang="en-US" sz="1800" b="0" i="0" u="none" strike="noStrike">
                          <a:solidFill>
                            <a:srgbClr val="000000"/>
                          </a:solidFill>
                          <a:effectLst/>
                          <a:latin typeface="Calibri" panose="020F0502020204030204" pitchFamily="34" charset="0"/>
                        </a:rPr>
                        <a:t> $               24 </a:t>
                      </a:r>
                    </a:p>
                  </a:txBody>
                  <a:tcPr marL="4149" marR="4149" marT="4149" marB="0" anchor="b">
                    <a:lnL>
                      <a:noFill/>
                    </a:lnL>
                    <a:lnR>
                      <a:noFill/>
                    </a:lnR>
                    <a:lnT>
                      <a:noFill/>
                    </a:lnT>
                    <a:lnB>
                      <a:noFill/>
                    </a:lnB>
                    <a:solidFill>
                      <a:srgbClr val="FFF2CC"/>
                    </a:solidFill>
                  </a:tcPr>
                </a:tc>
                <a:tc>
                  <a:txBody>
                    <a:bodyPr/>
                    <a:lstStyle/>
                    <a:p>
                      <a:pPr algn="r" fontAlgn="b"/>
                      <a:r>
                        <a:rPr lang="en-US" sz="1800" b="0" i="0" u="none" strike="noStrike" dirty="0">
                          <a:solidFill>
                            <a:srgbClr val="000000"/>
                          </a:solidFill>
                          <a:effectLst/>
                          <a:latin typeface="Calibri" panose="020F0502020204030204" pitchFamily="34" charset="0"/>
                        </a:rPr>
                        <a:t> $                      50 </a:t>
                      </a:r>
                    </a:p>
                  </a:txBody>
                  <a:tcPr marL="4149" marR="4149" marT="4149" marB="0" anchor="b">
                    <a:lnL>
                      <a:noFill/>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r" fontAlgn="b"/>
                      <a:r>
                        <a:rPr lang="en-US" sz="1800" b="0" i="0" u="none" strike="noStrike">
                          <a:solidFill>
                            <a:srgbClr val="000000"/>
                          </a:solidFill>
                          <a:effectLst/>
                          <a:latin typeface="Calibri" panose="020F0502020204030204" pitchFamily="34" charset="0"/>
                        </a:rPr>
                        <a:t> </a:t>
                      </a:r>
                    </a:p>
                  </a:txBody>
                  <a:tcPr marL="4149" marR="4149" marT="4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173648996"/>
                  </a:ext>
                </a:extLst>
              </a:tr>
              <a:tr h="294610">
                <a:tc>
                  <a:txBody>
                    <a:bodyPr/>
                    <a:lstStyle/>
                    <a:p>
                      <a:pPr algn="l" fontAlgn="b"/>
                      <a:r>
                        <a:rPr lang="en-US" sz="1800" b="0" i="0" u="none" strike="noStrike">
                          <a:solidFill>
                            <a:srgbClr val="000000"/>
                          </a:solidFill>
                          <a:effectLst/>
                          <a:latin typeface="Calibri" panose="020F0502020204030204" pitchFamily="34" charset="0"/>
                        </a:rPr>
                        <a:t>Chemicals</a:t>
                      </a:r>
                    </a:p>
                  </a:txBody>
                  <a:tcPr marL="4149" marR="4149" marT="41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               39 </a:t>
                      </a:r>
                    </a:p>
                  </a:txBody>
                  <a:tcPr marL="4149" marR="4149" marT="4149"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               47 </a:t>
                      </a:r>
                    </a:p>
                  </a:txBody>
                  <a:tcPr marL="4149" marR="4149" marT="4149"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panose="020F0502020204030204" pitchFamily="34" charset="0"/>
                        </a:rPr>
                        <a:t> $                      75 </a:t>
                      </a:r>
                    </a:p>
                  </a:txBody>
                  <a:tcPr marL="4149" marR="4149" marT="41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a:t>
                      </a:r>
                    </a:p>
                  </a:txBody>
                  <a:tcPr marL="4149" marR="4149" marT="4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3829973"/>
                  </a:ext>
                </a:extLst>
              </a:tr>
              <a:tr h="294610">
                <a:tc>
                  <a:txBody>
                    <a:bodyPr/>
                    <a:lstStyle/>
                    <a:p>
                      <a:pPr algn="l" fontAlgn="b"/>
                      <a:r>
                        <a:rPr lang="en-US" sz="1800" b="0" i="0" u="none" strike="noStrike">
                          <a:solidFill>
                            <a:srgbClr val="000000"/>
                          </a:solidFill>
                          <a:effectLst/>
                          <a:latin typeface="Calibri" panose="020F0502020204030204" pitchFamily="34" charset="0"/>
                        </a:rPr>
                        <a:t>Crop Insurance</a:t>
                      </a:r>
                    </a:p>
                  </a:txBody>
                  <a:tcPr marL="4149" marR="4149" marT="4149" marB="0" anchor="b">
                    <a:lnL w="6350" cap="flat" cmpd="sng" algn="ctr">
                      <a:solidFill>
                        <a:srgbClr val="000000"/>
                      </a:solidFill>
                      <a:prstDash val="solid"/>
                      <a:round/>
                      <a:headEnd type="none" w="med" len="med"/>
                      <a:tailEnd type="none" w="med" len="med"/>
                    </a:lnL>
                    <a:lnR>
                      <a:noFill/>
                    </a:lnR>
                    <a:lnT>
                      <a:noFill/>
                    </a:lnT>
                    <a:lnB>
                      <a:noFill/>
                    </a:lnB>
                    <a:solidFill>
                      <a:srgbClr val="FFF2CC"/>
                    </a:solidFill>
                  </a:tcPr>
                </a:tc>
                <a:tc>
                  <a:txBody>
                    <a:bodyPr/>
                    <a:lstStyle/>
                    <a:p>
                      <a:pPr algn="r" fontAlgn="b"/>
                      <a:r>
                        <a:rPr lang="en-US" sz="1800" b="0" i="0" u="none" strike="noStrike">
                          <a:solidFill>
                            <a:srgbClr val="000000"/>
                          </a:solidFill>
                          <a:effectLst/>
                          <a:latin typeface="Calibri" panose="020F0502020204030204" pitchFamily="34" charset="0"/>
                        </a:rPr>
                        <a:t> $               17 </a:t>
                      </a:r>
                    </a:p>
                  </a:txBody>
                  <a:tcPr marL="4149" marR="4149" marT="4149" marB="0" anchor="b">
                    <a:lnL>
                      <a:noFill/>
                    </a:lnL>
                    <a:lnR>
                      <a:noFill/>
                    </a:lnR>
                    <a:lnT>
                      <a:noFill/>
                    </a:lnT>
                    <a:lnB>
                      <a:noFill/>
                    </a:lnB>
                    <a:solidFill>
                      <a:srgbClr val="FFF2CC"/>
                    </a:solidFill>
                  </a:tcPr>
                </a:tc>
                <a:tc>
                  <a:txBody>
                    <a:bodyPr/>
                    <a:lstStyle/>
                    <a:p>
                      <a:pPr algn="r" fontAlgn="b"/>
                      <a:r>
                        <a:rPr lang="en-US" sz="1800" b="0" i="0" u="none" strike="noStrike">
                          <a:solidFill>
                            <a:srgbClr val="000000"/>
                          </a:solidFill>
                          <a:effectLst/>
                          <a:latin typeface="Calibri" panose="020F0502020204030204" pitchFamily="34" charset="0"/>
                        </a:rPr>
                        <a:t> $               18 </a:t>
                      </a:r>
                    </a:p>
                  </a:txBody>
                  <a:tcPr marL="4149" marR="4149" marT="4149" marB="0" anchor="b">
                    <a:lnL>
                      <a:noFill/>
                    </a:lnL>
                    <a:lnR>
                      <a:noFill/>
                    </a:lnR>
                    <a:lnT>
                      <a:noFill/>
                    </a:lnT>
                    <a:lnB>
                      <a:noFill/>
                    </a:lnB>
                    <a:solidFill>
                      <a:srgbClr val="FFF2CC"/>
                    </a:solidFill>
                  </a:tcPr>
                </a:tc>
                <a:tc>
                  <a:txBody>
                    <a:bodyPr/>
                    <a:lstStyle/>
                    <a:p>
                      <a:pPr algn="r" fontAlgn="b"/>
                      <a:r>
                        <a:rPr lang="en-US" sz="1800" b="0" i="0" u="none" strike="noStrike" dirty="0">
                          <a:solidFill>
                            <a:srgbClr val="000000"/>
                          </a:solidFill>
                          <a:effectLst/>
                          <a:latin typeface="Calibri" panose="020F0502020204030204" pitchFamily="34" charset="0"/>
                        </a:rPr>
                        <a:t> $                      20 </a:t>
                      </a:r>
                    </a:p>
                  </a:txBody>
                  <a:tcPr marL="4149" marR="4149" marT="4149" marB="0" anchor="b">
                    <a:lnL>
                      <a:noFill/>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r" fontAlgn="b"/>
                      <a:r>
                        <a:rPr lang="en-US" sz="1800" b="0" i="0" u="none" strike="noStrike">
                          <a:solidFill>
                            <a:srgbClr val="000000"/>
                          </a:solidFill>
                          <a:effectLst/>
                          <a:latin typeface="Calibri" panose="020F0502020204030204" pitchFamily="34" charset="0"/>
                        </a:rPr>
                        <a:t> </a:t>
                      </a:r>
                    </a:p>
                  </a:txBody>
                  <a:tcPr marL="4149" marR="4149" marT="4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708524384"/>
                  </a:ext>
                </a:extLst>
              </a:tr>
              <a:tr h="294610">
                <a:tc>
                  <a:txBody>
                    <a:bodyPr/>
                    <a:lstStyle/>
                    <a:p>
                      <a:pPr algn="l" fontAlgn="b"/>
                      <a:r>
                        <a:rPr lang="en-US" sz="1800" b="0" i="0" u="none" strike="noStrike">
                          <a:solidFill>
                            <a:srgbClr val="000000"/>
                          </a:solidFill>
                          <a:effectLst/>
                          <a:latin typeface="Calibri" panose="020F0502020204030204" pitchFamily="34" charset="0"/>
                        </a:rPr>
                        <a:t>Fuel &amp; Machinery</a:t>
                      </a:r>
                    </a:p>
                  </a:txBody>
                  <a:tcPr marL="4149" marR="4149" marT="41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               93 </a:t>
                      </a:r>
                    </a:p>
                  </a:txBody>
                  <a:tcPr marL="4149" marR="4149" marT="4149"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               93 </a:t>
                      </a:r>
                    </a:p>
                  </a:txBody>
                  <a:tcPr marL="4149" marR="4149" marT="4149"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panose="020F0502020204030204" pitchFamily="34" charset="0"/>
                        </a:rPr>
                        <a:t> $                    150 </a:t>
                      </a:r>
                    </a:p>
                  </a:txBody>
                  <a:tcPr marL="4149" marR="4149" marT="41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a:t>
                      </a:r>
                    </a:p>
                  </a:txBody>
                  <a:tcPr marL="4149" marR="4149" marT="4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6845998"/>
                  </a:ext>
                </a:extLst>
              </a:tr>
              <a:tr h="294610">
                <a:tc>
                  <a:txBody>
                    <a:bodyPr/>
                    <a:lstStyle/>
                    <a:p>
                      <a:pPr algn="l" fontAlgn="b"/>
                      <a:r>
                        <a:rPr lang="en-US" sz="1800" b="0" i="0" u="none" strike="noStrike">
                          <a:solidFill>
                            <a:srgbClr val="000000"/>
                          </a:solidFill>
                          <a:effectLst/>
                          <a:latin typeface="Calibri" panose="020F0502020204030204" pitchFamily="34" charset="0"/>
                        </a:rPr>
                        <a:t>Other</a:t>
                      </a:r>
                    </a:p>
                  </a:txBody>
                  <a:tcPr marL="4149" marR="4149" marT="4149" marB="0" anchor="b">
                    <a:lnL w="6350" cap="flat" cmpd="sng" algn="ctr">
                      <a:solidFill>
                        <a:srgbClr val="000000"/>
                      </a:solidFill>
                      <a:prstDash val="solid"/>
                      <a:round/>
                      <a:headEnd type="none" w="med" len="med"/>
                      <a:tailEnd type="none" w="med" len="med"/>
                    </a:lnL>
                    <a:lnR>
                      <a:noFill/>
                    </a:lnR>
                    <a:lnT>
                      <a:noFill/>
                    </a:lnT>
                    <a:lnB>
                      <a:noFill/>
                    </a:lnB>
                    <a:solidFill>
                      <a:srgbClr val="FFF2CC"/>
                    </a:solidFill>
                  </a:tcPr>
                </a:tc>
                <a:tc>
                  <a:txBody>
                    <a:bodyPr/>
                    <a:lstStyle/>
                    <a:p>
                      <a:pPr algn="r" fontAlgn="b"/>
                      <a:r>
                        <a:rPr lang="en-US" sz="1800" b="0" i="0" u="none" strike="noStrike">
                          <a:solidFill>
                            <a:srgbClr val="000000"/>
                          </a:solidFill>
                          <a:effectLst/>
                          <a:latin typeface="Calibri" panose="020F0502020204030204" pitchFamily="34" charset="0"/>
                        </a:rPr>
                        <a:t> $               41 </a:t>
                      </a:r>
                    </a:p>
                  </a:txBody>
                  <a:tcPr marL="4149" marR="4149" marT="4149" marB="0" anchor="b">
                    <a:lnL>
                      <a:noFill/>
                    </a:lnL>
                    <a:lnR>
                      <a:noFill/>
                    </a:lnR>
                    <a:lnT>
                      <a:noFill/>
                    </a:lnT>
                    <a:lnB>
                      <a:noFill/>
                    </a:lnB>
                    <a:solidFill>
                      <a:srgbClr val="FFF2CC"/>
                    </a:solidFill>
                  </a:tcPr>
                </a:tc>
                <a:tc>
                  <a:txBody>
                    <a:bodyPr/>
                    <a:lstStyle/>
                    <a:p>
                      <a:pPr algn="r" fontAlgn="b"/>
                      <a:r>
                        <a:rPr lang="en-US" sz="1800" b="0" i="0" u="none" strike="noStrike">
                          <a:solidFill>
                            <a:srgbClr val="000000"/>
                          </a:solidFill>
                          <a:effectLst/>
                          <a:latin typeface="Calibri" panose="020F0502020204030204" pitchFamily="34" charset="0"/>
                        </a:rPr>
                        <a:t> $               38 </a:t>
                      </a:r>
                    </a:p>
                  </a:txBody>
                  <a:tcPr marL="4149" marR="4149" marT="4149" marB="0" anchor="b">
                    <a:lnL>
                      <a:noFill/>
                    </a:lnL>
                    <a:lnR>
                      <a:noFill/>
                    </a:lnR>
                    <a:lnT>
                      <a:noFill/>
                    </a:lnT>
                    <a:lnB>
                      <a:noFill/>
                    </a:lnB>
                    <a:solidFill>
                      <a:srgbClr val="FFF2CC"/>
                    </a:solidFill>
                  </a:tcPr>
                </a:tc>
                <a:tc>
                  <a:txBody>
                    <a:bodyPr/>
                    <a:lstStyle/>
                    <a:p>
                      <a:pPr algn="r" fontAlgn="b"/>
                      <a:r>
                        <a:rPr lang="en-US" sz="1800" b="0" i="0" u="none" strike="noStrike" dirty="0">
                          <a:solidFill>
                            <a:srgbClr val="000000"/>
                          </a:solidFill>
                          <a:effectLst/>
                          <a:latin typeface="Calibri" panose="020F0502020204030204" pitchFamily="34" charset="0"/>
                        </a:rPr>
                        <a:t> $                      50 </a:t>
                      </a:r>
                    </a:p>
                  </a:txBody>
                  <a:tcPr marL="4149" marR="4149" marT="4149" marB="0" anchor="b">
                    <a:lnL>
                      <a:noFill/>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r" fontAlgn="b"/>
                      <a:r>
                        <a:rPr lang="en-US" sz="1800" b="0" i="0" u="none" strike="noStrike">
                          <a:solidFill>
                            <a:srgbClr val="000000"/>
                          </a:solidFill>
                          <a:effectLst/>
                          <a:latin typeface="Calibri" panose="020F0502020204030204" pitchFamily="34" charset="0"/>
                        </a:rPr>
                        <a:t> </a:t>
                      </a:r>
                    </a:p>
                  </a:txBody>
                  <a:tcPr marL="4149" marR="4149" marT="4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795085924"/>
                  </a:ext>
                </a:extLst>
              </a:tr>
              <a:tr h="294610">
                <a:tc>
                  <a:txBody>
                    <a:bodyPr/>
                    <a:lstStyle/>
                    <a:p>
                      <a:pPr algn="l" fontAlgn="b"/>
                      <a:r>
                        <a:rPr lang="en-US" sz="1800" b="0" i="0" u="none" strike="noStrike">
                          <a:solidFill>
                            <a:srgbClr val="000000"/>
                          </a:solidFill>
                          <a:effectLst/>
                          <a:latin typeface="Calibri" panose="020F0502020204030204" pitchFamily="34" charset="0"/>
                        </a:rPr>
                        <a:t>Total Expenses</a:t>
                      </a:r>
                    </a:p>
                  </a:txBody>
                  <a:tcPr marL="4149" marR="4149" marT="41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             270 </a:t>
                      </a:r>
                    </a:p>
                  </a:txBody>
                  <a:tcPr marL="4149" marR="4149" marT="4149"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            268 </a:t>
                      </a:r>
                    </a:p>
                  </a:txBody>
                  <a:tcPr marL="4149" marR="4149" marT="4149"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panose="020F0502020204030204" pitchFamily="34" charset="0"/>
                        </a:rPr>
                        <a:t> $                    405 </a:t>
                      </a:r>
                    </a:p>
                  </a:txBody>
                  <a:tcPr marL="4149" marR="4149" marT="41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a:t>
                      </a:r>
                    </a:p>
                  </a:txBody>
                  <a:tcPr marL="4149" marR="4149" marT="4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1201114"/>
                  </a:ext>
                </a:extLst>
              </a:tr>
              <a:tr h="185154">
                <a:tc>
                  <a:txBody>
                    <a:bodyPr/>
                    <a:lstStyle/>
                    <a:p>
                      <a:pPr algn="l" fontAlgn="b"/>
                      <a:r>
                        <a:rPr lang="en-US" sz="1800" b="0" i="0" u="none" strike="noStrike">
                          <a:solidFill>
                            <a:srgbClr val="000000"/>
                          </a:solidFill>
                          <a:effectLst/>
                          <a:latin typeface="Calibri" panose="020F0502020204030204" pitchFamily="34" charset="0"/>
                        </a:rPr>
                        <a:t>Available for Rent &amp; Farmer Return</a:t>
                      </a:r>
                    </a:p>
                  </a:txBody>
                  <a:tcPr marL="4149" marR="4149" marT="4149" marB="0" anchor="b">
                    <a:lnL w="6350" cap="flat" cmpd="sng" algn="ctr">
                      <a:solidFill>
                        <a:srgbClr val="000000"/>
                      </a:solidFill>
                      <a:prstDash val="solid"/>
                      <a:round/>
                      <a:headEnd type="none" w="med" len="med"/>
                      <a:tailEnd type="none" w="med" len="med"/>
                    </a:lnL>
                    <a:lnR>
                      <a:noFill/>
                    </a:lnR>
                    <a:lnT>
                      <a:noFill/>
                    </a:lnT>
                    <a:lnB>
                      <a:noFill/>
                    </a:lnB>
                    <a:solidFill>
                      <a:srgbClr val="FFD966"/>
                    </a:solidFill>
                  </a:tcPr>
                </a:tc>
                <a:tc>
                  <a:txBody>
                    <a:bodyPr/>
                    <a:lstStyle/>
                    <a:p>
                      <a:pPr algn="r" fontAlgn="b"/>
                      <a:r>
                        <a:rPr lang="en-US" sz="1800" b="0" i="0" u="none" strike="noStrike">
                          <a:solidFill>
                            <a:srgbClr val="000000"/>
                          </a:solidFill>
                          <a:effectLst/>
                          <a:latin typeface="Calibri" panose="020F0502020204030204" pitchFamily="34" charset="0"/>
                        </a:rPr>
                        <a:t> $             214 </a:t>
                      </a:r>
                    </a:p>
                  </a:txBody>
                  <a:tcPr marL="4149" marR="4149" marT="4149" marB="0" anchor="b">
                    <a:lnL>
                      <a:noFill/>
                    </a:lnL>
                    <a:lnR>
                      <a:noFill/>
                    </a:lnR>
                    <a:lnT>
                      <a:noFill/>
                    </a:lnT>
                    <a:lnB>
                      <a:noFill/>
                    </a:lnB>
                    <a:solidFill>
                      <a:srgbClr val="FFD966"/>
                    </a:solidFill>
                  </a:tcPr>
                </a:tc>
                <a:tc>
                  <a:txBody>
                    <a:bodyPr/>
                    <a:lstStyle/>
                    <a:p>
                      <a:pPr algn="r" fontAlgn="b"/>
                      <a:r>
                        <a:rPr lang="en-US" sz="1800" b="0" i="0" u="none" strike="noStrike">
                          <a:solidFill>
                            <a:srgbClr val="000000"/>
                          </a:solidFill>
                          <a:effectLst/>
                          <a:latin typeface="Calibri" panose="020F0502020204030204" pitchFamily="34" charset="0"/>
                        </a:rPr>
                        <a:t> $            257 </a:t>
                      </a:r>
                    </a:p>
                  </a:txBody>
                  <a:tcPr marL="4149" marR="4149" marT="4149" marB="0" anchor="b">
                    <a:lnL>
                      <a:noFill/>
                    </a:lnL>
                    <a:lnR>
                      <a:noFill/>
                    </a:lnR>
                    <a:lnT>
                      <a:noFill/>
                    </a:lnT>
                    <a:lnB>
                      <a:noFill/>
                    </a:lnB>
                    <a:solidFill>
                      <a:srgbClr val="FFD966"/>
                    </a:solidFill>
                  </a:tcPr>
                </a:tc>
                <a:tc>
                  <a:txBody>
                    <a:bodyPr/>
                    <a:lstStyle/>
                    <a:p>
                      <a:pPr algn="r" fontAlgn="b"/>
                      <a:r>
                        <a:rPr lang="en-US" sz="1800" b="0" i="0" u="none" strike="noStrike" dirty="0">
                          <a:solidFill>
                            <a:srgbClr val="000000"/>
                          </a:solidFill>
                          <a:effectLst/>
                          <a:latin typeface="Calibri" panose="020F0502020204030204" pitchFamily="34" charset="0"/>
                        </a:rPr>
                        <a:t> $                    213 </a:t>
                      </a:r>
                    </a:p>
                  </a:txBody>
                  <a:tcPr marL="4149" marR="4149" marT="4149" marB="0" anchor="b">
                    <a:lnL>
                      <a:noFill/>
                    </a:lnL>
                    <a:lnR w="6350" cap="flat" cmpd="sng" algn="ctr">
                      <a:solidFill>
                        <a:srgbClr val="000000"/>
                      </a:solidFill>
                      <a:prstDash val="solid"/>
                      <a:round/>
                      <a:headEnd type="none" w="med" len="med"/>
                      <a:tailEnd type="none" w="med" len="med"/>
                    </a:lnR>
                    <a:lnT>
                      <a:noFill/>
                    </a:lnT>
                    <a:lnB>
                      <a:noFill/>
                    </a:lnB>
                    <a:solidFill>
                      <a:srgbClr val="FFD966"/>
                    </a:solidFill>
                  </a:tcPr>
                </a:tc>
                <a:tc>
                  <a:txBody>
                    <a:bodyPr/>
                    <a:lstStyle/>
                    <a:p>
                      <a:pPr algn="r" fontAlgn="b"/>
                      <a:r>
                        <a:rPr lang="en-US" sz="1800" b="0" i="0" u="none" strike="noStrike" dirty="0">
                          <a:solidFill>
                            <a:srgbClr val="000000"/>
                          </a:solidFill>
                          <a:effectLst/>
                          <a:latin typeface="Calibri" panose="020F0502020204030204" pitchFamily="34" charset="0"/>
                        </a:rPr>
                        <a:t> </a:t>
                      </a:r>
                    </a:p>
                  </a:txBody>
                  <a:tcPr marL="4149" marR="4149" marT="4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3826779272"/>
                  </a:ext>
                </a:extLst>
              </a:tr>
              <a:tr h="294610">
                <a:tc>
                  <a:txBody>
                    <a:bodyPr/>
                    <a:lstStyle/>
                    <a:p>
                      <a:pPr algn="l" fontAlgn="b"/>
                      <a:r>
                        <a:rPr lang="en-US" sz="1800" b="0" i="0" u="none" strike="noStrike">
                          <a:solidFill>
                            <a:srgbClr val="000000"/>
                          </a:solidFill>
                          <a:effectLst/>
                          <a:latin typeface="Calibri" panose="020F0502020204030204" pitchFamily="34" charset="0"/>
                        </a:rPr>
                        <a:t>Land Rent (area avg)</a:t>
                      </a:r>
                    </a:p>
                  </a:txBody>
                  <a:tcPr marL="4149" marR="4149" marT="41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             144 </a:t>
                      </a:r>
                    </a:p>
                  </a:txBody>
                  <a:tcPr marL="4149" marR="4149" marT="4149"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            147 </a:t>
                      </a:r>
                    </a:p>
                  </a:txBody>
                  <a:tcPr marL="4149" marR="4149" marT="4149"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 </a:t>
                      </a:r>
                    </a:p>
                  </a:txBody>
                  <a:tcPr marL="4149" marR="4149" marT="41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dirty="0">
                          <a:solidFill>
                            <a:srgbClr val="000000"/>
                          </a:solidFill>
                          <a:effectLst/>
                          <a:latin typeface="Calibri" panose="020F0502020204030204" pitchFamily="34" charset="0"/>
                        </a:rPr>
                        <a:t> </a:t>
                      </a:r>
                    </a:p>
                  </a:txBody>
                  <a:tcPr marL="4149" marR="4149" marT="4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3242019"/>
                  </a:ext>
                </a:extLst>
              </a:tr>
              <a:tr h="294610">
                <a:tc>
                  <a:txBody>
                    <a:bodyPr/>
                    <a:lstStyle/>
                    <a:p>
                      <a:pPr algn="l" fontAlgn="b"/>
                      <a:r>
                        <a:rPr lang="en-US" sz="1800" b="0" i="0" u="none" strike="noStrike" dirty="0">
                          <a:solidFill>
                            <a:srgbClr val="000000"/>
                          </a:solidFill>
                          <a:effectLst/>
                          <a:latin typeface="Calibri" panose="020F0502020204030204" pitchFamily="34" charset="0"/>
                        </a:rPr>
                        <a:t>Net Income</a:t>
                      </a:r>
                    </a:p>
                  </a:txBody>
                  <a:tcPr marL="4149" marR="4149" marT="414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800" b="0" i="0" u="none" strike="noStrike">
                          <a:solidFill>
                            <a:srgbClr val="000000"/>
                          </a:solidFill>
                          <a:effectLst/>
                          <a:latin typeface="Calibri" panose="020F0502020204030204" pitchFamily="34" charset="0"/>
                        </a:rPr>
                        <a:t> $               70 </a:t>
                      </a:r>
                    </a:p>
                  </a:txBody>
                  <a:tcPr marL="4149" marR="4149" marT="4149" marB="0" anchor="b">
                    <a:lnL>
                      <a:noFill/>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800" b="0" i="0" u="none" strike="noStrike">
                          <a:solidFill>
                            <a:srgbClr val="000000"/>
                          </a:solidFill>
                          <a:effectLst/>
                          <a:latin typeface="Calibri" panose="020F0502020204030204" pitchFamily="34" charset="0"/>
                        </a:rPr>
                        <a:t> $            110 </a:t>
                      </a:r>
                    </a:p>
                  </a:txBody>
                  <a:tcPr marL="4149" marR="4149" marT="4149" marB="0" anchor="b">
                    <a:lnL>
                      <a:noFill/>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800" b="0" i="0" u="none" strike="noStrike">
                          <a:solidFill>
                            <a:srgbClr val="000000"/>
                          </a:solidFill>
                          <a:effectLst/>
                          <a:latin typeface="Calibri" panose="020F0502020204030204" pitchFamily="34" charset="0"/>
                        </a:rPr>
                        <a:t> ? </a:t>
                      </a:r>
                    </a:p>
                  </a:txBody>
                  <a:tcPr marL="4149" marR="4149" marT="414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800" b="0" i="0" u="none" strike="noStrike" dirty="0">
                          <a:solidFill>
                            <a:srgbClr val="000000"/>
                          </a:solidFill>
                          <a:effectLst/>
                          <a:latin typeface="Calibri" panose="020F0502020204030204" pitchFamily="34" charset="0"/>
                        </a:rPr>
                        <a:t> </a:t>
                      </a:r>
                    </a:p>
                  </a:txBody>
                  <a:tcPr marL="4149" marR="4149" marT="4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574182969"/>
                  </a:ext>
                </a:extLst>
              </a:tr>
            </a:tbl>
          </a:graphicData>
        </a:graphic>
      </p:graphicFrame>
    </p:spTree>
    <p:extLst>
      <p:ext uri="{BB962C8B-B14F-4D97-AF65-F5344CB8AC3E}">
        <p14:creationId xmlns:p14="http://schemas.microsoft.com/office/powerpoint/2010/main" val="474009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784" y="193755"/>
            <a:ext cx="10972800" cy="668338"/>
          </a:xfrm>
        </p:spPr>
        <p:txBody>
          <a:bodyPr>
            <a:normAutofit fontScale="90000"/>
          </a:bodyPr>
          <a:lstStyle/>
          <a:p>
            <a:r>
              <a:rPr lang="en-US" cap="none" dirty="0"/>
              <a:t>Spring Wheat Budget</a:t>
            </a:r>
          </a:p>
        </p:txBody>
      </p:sp>
      <p:graphicFrame>
        <p:nvGraphicFramePr>
          <p:cNvPr id="6" name="Content Placeholder 5">
            <a:extLst>
              <a:ext uri="{FF2B5EF4-FFF2-40B4-BE49-F238E27FC236}">
                <a16:creationId xmlns:a16="http://schemas.microsoft.com/office/drawing/2014/main" id="{28226370-71E5-4A7B-9E60-2AF0C6E01EB0}"/>
              </a:ext>
            </a:extLst>
          </p:cNvPr>
          <p:cNvGraphicFramePr>
            <a:graphicFrameLocks noGrp="1"/>
          </p:cNvGraphicFramePr>
          <p:nvPr>
            <p:ph idx="1"/>
            <p:extLst>
              <p:ext uri="{D42A27DB-BD31-4B8C-83A1-F6EECF244321}">
                <p14:modId xmlns:p14="http://schemas.microsoft.com/office/powerpoint/2010/main" val="2128695642"/>
              </p:ext>
            </p:extLst>
          </p:nvPr>
        </p:nvGraphicFramePr>
        <p:xfrm>
          <a:off x="1551185" y="925400"/>
          <a:ext cx="9089630" cy="5202584"/>
        </p:xfrm>
        <a:graphic>
          <a:graphicData uri="http://schemas.openxmlformats.org/drawingml/2006/table">
            <a:tbl>
              <a:tblPr/>
              <a:tblGrid>
                <a:gridCol w="2905201">
                  <a:extLst>
                    <a:ext uri="{9D8B030D-6E8A-4147-A177-3AD203B41FA5}">
                      <a16:colId xmlns:a16="http://schemas.microsoft.com/office/drawing/2014/main" val="2217246675"/>
                    </a:ext>
                  </a:extLst>
                </a:gridCol>
                <a:gridCol w="1412735">
                  <a:extLst>
                    <a:ext uri="{9D8B030D-6E8A-4147-A177-3AD203B41FA5}">
                      <a16:colId xmlns:a16="http://schemas.microsoft.com/office/drawing/2014/main" val="1066700722"/>
                    </a:ext>
                  </a:extLst>
                </a:gridCol>
                <a:gridCol w="1807779">
                  <a:extLst>
                    <a:ext uri="{9D8B030D-6E8A-4147-A177-3AD203B41FA5}">
                      <a16:colId xmlns:a16="http://schemas.microsoft.com/office/drawing/2014/main" val="2220171853"/>
                    </a:ext>
                  </a:extLst>
                </a:gridCol>
                <a:gridCol w="1818290">
                  <a:extLst>
                    <a:ext uri="{9D8B030D-6E8A-4147-A177-3AD203B41FA5}">
                      <a16:colId xmlns:a16="http://schemas.microsoft.com/office/drawing/2014/main" val="29616602"/>
                    </a:ext>
                  </a:extLst>
                </a:gridCol>
                <a:gridCol w="1145625">
                  <a:extLst>
                    <a:ext uri="{9D8B030D-6E8A-4147-A177-3AD203B41FA5}">
                      <a16:colId xmlns:a16="http://schemas.microsoft.com/office/drawing/2014/main" val="1630115046"/>
                    </a:ext>
                  </a:extLst>
                </a:gridCol>
              </a:tblGrid>
              <a:tr h="187711">
                <a:tc>
                  <a:txBody>
                    <a:bodyPr/>
                    <a:lstStyle/>
                    <a:p>
                      <a:pPr algn="l" fontAlgn="b"/>
                      <a:r>
                        <a:rPr lang="en-US" sz="1800" b="0" i="0" u="none" strike="noStrike" dirty="0">
                          <a:solidFill>
                            <a:srgbClr val="000000"/>
                          </a:solidFill>
                          <a:effectLst/>
                          <a:latin typeface="Calibri" panose="020F0502020204030204" pitchFamily="34" charset="0"/>
                        </a:rPr>
                        <a:t>Spring Wheat</a:t>
                      </a:r>
                    </a:p>
                  </a:txBody>
                  <a:tcPr marL="3122" marR="3122" marT="312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D966"/>
                    </a:solidFill>
                  </a:tcPr>
                </a:tc>
                <a:tc>
                  <a:txBody>
                    <a:bodyPr/>
                    <a:lstStyle/>
                    <a:p>
                      <a:pPr algn="r" fontAlgn="b"/>
                      <a:r>
                        <a:rPr lang="en-US" sz="1800" b="0" i="0" u="none" strike="noStrike" dirty="0">
                          <a:solidFill>
                            <a:srgbClr val="000000"/>
                          </a:solidFill>
                          <a:effectLst/>
                          <a:latin typeface="Calibri" panose="020F0502020204030204" pitchFamily="34" charset="0"/>
                        </a:rPr>
                        <a:t>10 Year Ave</a:t>
                      </a:r>
                    </a:p>
                  </a:txBody>
                  <a:tcPr marL="3122" marR="3122" marT="3122" marB="0" anchor="b">
                    <a:lnL>
                      <a:noFill/>
                    </a:lnL>
                    <a:lnR>
                      <a:noFill/>
                    </a:lnR>
                    <a:lnT w="6350" cap="flat" cmpd="sng" algn="ctr">
                      <a:solidFill>
                        <a:srgbClr val="000000"/>
                      </a:solidFill>
                      <a:prstDash val="solid"/>
                      <a:round/>
                      <a:headEnd type="none" w="med" len="med"/>
                      <a:tailEnd type="none" w="med" len="med"/>
                    </a:lnT>
                    <a:lnB>
                      <a:noFill/>
                    </a:lnB>
                    <a:solidFill>
                      <a:srgbClr val="FFD966"/>
                    </a:solidFill>
                  </a:tcPr>
                </a:tc>
                <a:tc>
                  <a:txBody>
                    <a:bodyPr/>
                    <a:lstStyle/>
                    <a:p>
                      <a:pPr algn="r" fontAlgn="b"/>
                      <a:r>
                        <a:rPr lang="en-US" sz="1800" b="0" i="0" u="none" strike="noStrike" dirty="0">
                          <a:solidFill>
                            <a:srgbClr val="000000"/>
                          </a:solidFill>
                          <a:effectLst/>
                          <a:latin typeface="Calibri" panose="020F0502020204030204" pitchFamily="34" charset="0"/>
                        </a:rPr>
                        <a:t>2020 Actual</a:t>
                      </a:r>
                    </a:p>
                  </a:txBody>
                  <a:tcPr marL="3122" marR="3122" marT="3122" marB="0" anchor="b">
                    <a:lnL>
                      <a:noFill/>
                    </a:lnL>
                    <a:lnR>
                      <a:noFill/>
                    </a:lnR>
                    <a:lnT w="6350" cap="flat" cmpd="sng" algn="ctr">
                      <a:solidFill>
                        <a:srgbClr val="000000"/>
                      </a:solidFill>
                      <a:prstDash val="solid"/>
                      <a:round/>
                      <a:headEnd type="none" w="med" len="med"/>
                      <a:tailEnd type="none" w="med" len="med"/>
                    </a:lnT>
                    <a:lnB>
                      <a:noFill/>
                    </a:lnB>
                    <a:solidFill>
                      <a:srgbClr val="FFD966"/>
                    </a:solidFill>
                  </a:tcPr>
                </a:tc>
                <a:tc>
                  <a:txBody>
                    <a:bodyPr/>
                    <a:lstStyle/>
                    <a:p>
                      <a:pPr algn="r" fontAlgn="b"/>
                      <a:r>
                        <a:rPr lang="en-US" sz="1800" b="0" i="0" u="none" strike="noStrike" dirty="0">
                          <a:solidFill>
                            <a:srgbClr val="000000"/>
                          </a:solidFill>
                          <a:effectLst/>
                          <a:latin typeface="Calibri" panose="020F0502020204030204" pitchFamily="34" charset="0"/>
                        </a:rPr>
                        <a:t>2022 Projected</a:t>
                      </a:r>
                    </a:p>
                  </a:txBody>
                  <a:tcPr marL="3122" marR="3122" marT="312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D966"/>
                    </a:solidFill>
                  </a:tcPr>
                </a:tc>
                <a:tc>
                  <a:txBody>
                    <a:bodyPr/>
                    <a:lstStyle/>
                    <a:p>
                      <a:pPr algn="r" fontAlgn="b"/>
                      <a:r>
                        <a:rPr lang="en-US" sz="1800" b="0" i="0" u="none" strike="noStrike">
                          <a:solidFill>
                            <a:srgbClr val="000000"/>
                          </a:solidFill>
                          <a:effectLst/>
                          <a:latin typeface="Calibri" panose="020F0502020204030204" pitchFamily="34" charset="0"/>
                        </a:rPr>
                        <a:t>Your Farm</a:t>
                      </a:r>
                    </a:p>
                  </a:txBody>
                  <a:tcPr marL="3122" marR="3122" marT="3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2626582565"/>
                  </a:ext>
                </a:extLst>
              </a:tr>
              <a:tr h="96199">
                <a:tc>
                  <a:txBody>
                    <a:bodyPr/>
                    <a:lstStyle/>
                    <a:p>
                      <a:pPr algn="l" fontAlgn="b"/>
                      <a:r>
                        <a:rPr lang="en-US" sz="1800" b="0" i="0" u="none" strike="noStrike">
                          <a:solidFill>
                            <a:srgbClr val="000000"/>
                          </a:solidFill>
                          <a:effectLst/>
                          <a:latin typeface="Calibri" panose="020F0502020204030204" pitchFamily="34" charset="0"/>
                        </a:rPr>
                        <a:t>Yield</a:t>
                      </a:r>
                    </a:p>
                  </a:txBody>
                  <a:tcPr marL="3122" marR="3122" marT="312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800" b="0" i="0" u="none" strike="noStrike" dirty="0">
                          <a:solidFill>
                            <a:srgbClr val="000000"/>
                          </a:solidFill>
                          <a:effectLst/>
                          <a:latin typeface="Calibri" panose="020F0502020204030204" pitchFamily="34" charset="0"/>
                        </a:rPr>
                        <a:t>50.5</a:t>
                      </a:r>
                    </a:p>
                  </a:txBody>
                  <a:tcPr marL="3122" marR="3122" marT="3122"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panose="020F0502020204030204" pitchFamily="34" charset="0"/>
                        </a:rPr>
                        <a:t>49.64</a:t>
                      </a:r>
                    </a:p>
                  </a:txBody>
                  <a:tcPr marL="3122" marR="3122" marT="3122"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panose="020F0502020204030204" pitchFamily="34" charset="0"/>
                        </a:rPr>
                        <a:t>53</a:t>
                      </a:r>
                    </a:p>
                  </a:txBody>
                  <a:tcPr marL="3122" marR="3122" marT="312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a:t>
                      </a:r>
                    </a:p>
                  </a:txBody>
                  <a:tcPr marL="3122" marR="3122" marT="3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2024053"/>
                  </a:ext>
                </a:extLst>
              </a:tr>
              <a:tr h="187711">
                <a:tc>
                  <a:txBody>
                    <a:bodyPr/>
                    <a:lstStyle/>
                    <a:p>
                      <a:pPr algn="l" fontAlgn="b"/>
                      <a:r>
                        <a:rPr lang="en-US" sz="1800" b="0" i="0" u="none" strike="noStrike">
                          <a:solidFill>
                            <a:srgbClr val="000000"/>
                          </a:solidFill>
                          <a:effectLst/>
                          <a:latin typeface="Calibri" panose="020F0502020204030204" pitchFamily="34" charset="0"/>
                        </a:rPr>
                        <a:t>Price</a:t>
                      </a:r>
                    </a:p>
                  </a:txBody>
                  <a:tcPr marL="3122" marR="3122" marT="3122" marB="0" anchor="b">
                    <a:lnL w="6350" cap="flat" cmpd="sng" algn="ctr">
                      <a:solidFill>
                        <a:srgbClr val="000000"/>
                      </a:solidFill>
                      <a:prstDash val="solid"/>
                      <a:round/>
                      <a:headEnd type="none" w="med" len="med"/>
                      <a:tailEnd type="none" w="med" len="med"/>
                    </a:lnL>
                    <a:lnR>
                      <a:noFill/>
                    </a:lnR>
                    <a:lnT>
                      <a:noFill/>
                    </a:lnT>
                    <a:lnB>
                      <a:noFill/>
                    </a:lnB>
                    <a:solidFill>
                      <a:srgbClr val="FFF2CC"/>
                    </a:solidFill>
                  </a:tcPr>
                </a:tc>
                <a:tc>
                  <a:txBody>
                    <a:bodyPr/>
                    <a:lstStyle/>
                    <a:p>
                      <a:pPr algn="r" fontAlgn="b"/>
                      <a:r>
                        <a:rPr lang="en-US" sz="1800" b="0" i="0" u="none" strike="noStrike">
                          <a:solidFill>
                            <a:srgbClr val="000000"/>
                          </a:solidFill>
                          <a:effectLst/>
                          <a:latin typeface="Calibri" panose="020F0502020204030204" pitchFamily="34" charset="0"/>
                        </a:rPr>
                        <a:t> $           5.81 </a:t>
                      </a:r>
                    </a:p>
                  </a:txBody>
                  <a:tcPr marL="3122" marR="3122" marT="3122" marB="0" anchor="b">
                    <a:lnL>
                      <a:noFill/>
                    </a:lnL>
                    <a:lnR>
                      <a:noFill/>
                    </a:lnR>
                    <a:lnT>
                      <a:noFill/>
                    </a:lnT>
                    <a:lnB>
                      <a:noFill/>
                    </a:lnB>
                    <a:solidFill>
                      <a:srgbClr val="FFF2CC"/>
                    </a:solidFill>
                  </a:tcPr>
                </a:tc>
                <a:tc>
                  <a:txBody>
                    <a:bodyPr/>
                    <a:lstStyle/>
                    <a:p>
                      <a:pPr algn="r" fontAlgn="b"/>
                      <a:r>
                        <a:rPr lang="en-US" sz="1800" b="0" i="0" u="none" strike="noStrike" dirty="0">
                          <a:solidFill>
                            <a:srgbClr val="000000"/>
                          </a:solidFill>
                          <a:effectLst/>
                          <a:latin typeface="Calibri" panose="020F0502020204030204" pitchFamily="34" charset="0"/>
                        </a:rPr>
                        <a:t> $           8.48 </a:t>
                      </a:r>
                    </a:p>
                  </a:txBody>
                  <a:tcPr marL="3122" marR="3122" marT="3122" marB="0" anchor="b">
                    <a:lnL>
                      <a:noFill/>
                    </a:lnL>
                    <a:lnR>
                      <a:noFill/>
                    </a:lnR>
                    <a:lnT>
                      <a:noFill/>
                    </a:lnT>
                    <a:lnB>
                      <a:noFill/>
                    </a:lnB>
                    <a:solidFill>
                      <a:srgbClr val="FFF2CC"/>
                    </a:solidFill>
                  </a:tcPr>
                </a:tc>
                <a:tc>
                  <a:txBody>
                    <a:bodyPr/>
                    <a:lstStyle/>
                    <a:p>
                      <a:pPr algn="r" fontAlgn="b"/>
                      <a:r>
                        <a:rPr lang="en-US" sz="1800" b="0" i="0" u="none" strike="noStrike" dirty="0">
                          <a:solidFill>
                            <a:srgbClr val="000000"/>
                          </a:solidFill>
                          <a:effectLst/>
                          <a:latin typeface="Calibri" panose="020F0502020204030204" pitchFamily="34" charset="0"/>
                        </a:rPr>
                        <a:t> $                11.00 </a:t>
                      </a:r>
                    </a:p>
                  </a:txBody>
                  <a:tcPr marL="3122" marR="3122" marT="3122" marB="0" anchor="b">
                    <a:lnL>
                      <a:noFill/>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r" fontAlgn="b"/>
                      <a:r>
                        <a:rPr lang="en-US" sz="1800" b="0" i="0" u="none" strike="noStrike">
                          <a:solidFill>
                            <a:srgbClr val="000000"/>
                          </a:solidFill>
                          <a:effectLst/>
                          <a:latin typeface="Calibri" panose="020F0502020204030204" pitchFamily="34" charset="0"/>
                        </a:rPr>
                        <a:t> </a:t>
                      </a:r>
                    </a:p>
                  </a:txBody>
                  <a:tcPr marL="3122" marR="3122" marT="3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735200078"/>
                  </a:ext>
                </a:extLst>
              </a:tr>
              <a:tr h="462248">
                <a:tc>
                  <a:txBody>
                    <a:bodyPr/>
                    <a:lstStyle/>
                    <a:p>
                      <a:pPr algn="l" fontAlgn="b"/>
                      <a:r>
                        <a:rPr lang="en-US" sz="1800" b="0" i="0" u="none" strike="noStrike" dirty="0">
                          <a:solidFill>
                            <a:srgbClr val="000000"/>
                          </a:solidFill>
                          <a:effectLst/>
                          <a:latin typeface="Calibri" panose="020F0502020204030204" pitchFamily="34" charset="0"/>
                        </a:rPr>
                        <a:t>Total Production Return/Acre</a:t>
                      </a:r>
                    </a:p>
                  </a:txBody>
                  <a:tcPr marL="3122" marR="3122" marT="312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             293 </a:t>
                      </a:r>
                    </a:p>
                  </a:txBody>
                  <a:tcPr marL="3122" marR="3122" marT="3122"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panose="020F0502020204030204" pitchFamily="34" charset="0"/>
                        </a:rPr>
                        <a:t> $            421 </a:t>
                      </a:r>
                    </a:p>
                  </a:txBody>
                  <a:tcPr marL="3122" marR="3122" marT="3122"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panose="020F0502020204030204" pitchFamily="34" charset="0"/>
                        </a:rPr>
                        <a:t> $                    583 </a:t>
                      </a:r>
                    </a:p>
                  </a:txBody>
                  <a:tcPr marL="3122" marR="3122" marT="312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dirty="0">
                          <a:solidFill>
                            <a:srgbClr val="000000"/>
                          </a:solidFill>
                          <a:effectLst/>
                          <a:latin typeface="Calibri" panose="020F0502020204030204" pitchFamily="34" charset="0"/>
                        </a:rPr>
                        <a:t> </a:t>
                      </a:r>
                    </a:p>
                  </a:txBody>
                  <a:tcPr marL="3122" marR="3122" marT="3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8353893"/>
                  </a:ext>
                </a:extLst>
              </a:tr>
              <a:tr h="279224">
                <a:tc>
                  <a:txBody>
                    <a:bodyPr/>
                    <a:lstStyle/>
                    <a:p>
                      <a:pPr algn="l" fontAlgn="b"/>
                      <a:r>
                        <a:rPr lang="en-US" sz="1800" b="0" i="0" u="none" strike="noStrike">
                          <a:solidFill>
                            <a:srgbClr val="000000"/>
                          </a:solidFill>
                          <a:effectLst/>
                          <a:latin typeface="Calibri" panose="020F0502020204030204" pitchFamily="34" charset="0"/>
                        </a:rPr>
                        <a:t>Misc Income/Acre</a:t>
                      </a:r>
                    </a:p>
                  </a:txBody>
                  <a:tcPr marL="3122" marR="3122" marT="3122" marB="0" anchor="b">
                    <a:lnL w="6350" cap="flat" cmpd="sng" algn="ctr">
                      <a:solidFill>
                        <a:srgbClr val="000000"/>
                      </a:solidFill>
                      <a:prstDash val="solid"/>
                      <a:round/>
                      <a:headEnd type="none" w="med" len="med"/>
                      <a:tailEnd type="none" w="med" len="med"/>
                    </a:lnL>
                    <a:lnR>
                      <a:noFill/>
                    </a:lnR>
                    <a:lnT>
                      <a:noFill/>
                    </a:lnT>
                    <a:lnB>
                      <a:noFill/>
                    </a:lnB>
                    <a:solidFill>
                      <a:srgbClr val="FFF2CC"/>
                    </a:solidFill>
                  </a:tcPr>
                </a:tc>
                <a:tc>
                  <a:txBody>
                    <a:bodyPr/>
                    <a:lstStyle/>
                    <a:p>
                      <a:pPr algn="r" fontAlgn="b"/>
                      <a:r>
                        <a:rPr lang="en-US" sz="1800" b="0" i="0" u="none" strike="noStrike">
                          <a:solidFill>
                            <a:srgbClr val="000000"/>
                          </a:solidFill>
                          <a:effectLst/>
                          <a:latin typeface="Calibri" panose="020F0502020204030204" pitchFamily="34" charset="0"/>
                        </a:rPr>
                        <a:t> $               43 </a:t>
                      </a:r>
                    </a:p>
                  </a:txBody>
                  <a:tcPr marL="3122" marR="3122" marT="3122" marB="0" anchor="b">
                    <a:lnL>
                      <a:noFill/>
                    </a:lnL>
                    <a:lnR>
                      <a:noFill/>
                    </a:lnR>
                    <a:lnT>
                      <a:noFill/>
                    </a:lnT>
                    <a:lnB>
                      <a:noFill/>
                    </a:lnB>
                    <a:solidFill>
                      <a:srgbClr val="FFF2CC"/>
                    </a:solidFill>
                  </a:tcPr>
                </a:tc>
                <a:tc>
                  <a:txBody>
                    <a:bodyPr/>
                    <a:lstStyle/>
                    <a:p>
                      <a:pPr algn="r" fontAlgn="b"/>
                      <a:r>
                        <a:rPr lang="en-US" sz="1800" b="0" i="0" u="none" strike="noStrike">
                          <a:solidFill>
                            <a:srgbClr val="000000"/>
                          </a:solidFill>
                          <a:effectLst/>
                          <a:latin typeface="Calibri" panose="020F0502020204030204" pitchFamily="34" charset="0"/>
                        </a:rPr>
                        <a:t> $               35 </a:t>
                      </a:r>
                    </a:p>
                  </a:txBody>
                  <a:tcPr marL="3122" marR="3122" marT="3122" marB="0" anchor="b">
                    <a:lnL>
                      <a:noFill/>
                    </a:lnL>
                    <a:lnR>
                      <a:noFill/>
                    </a:lnR>
                    <a:lnT>
                      <a:noFill/>
                    </a:lnT>
                    <a:lnB>
                      <a:noFill/>
                    </a:lnB>
                    <a:solidFill>
                      <a:srgbClr val="FFF2CC"/>
                    </a:solidFill>
                  </a:tcPr>
                </a:tc>
                <a:tc>
                  <a:txBody>
                    <a:bodyPr/>
                    <a:lstStyle/>
                    <a:p>
                      <a:pPr algn="r" fontAlgn="b"/>
                      <a:r>
                        <a:rPr lang="en-US" sz="1800" b="0" i="0" u="none" strike="noStrike">
                          <a:solidFill>
                            <a:srgbClr val="000000"/>
                          </a:solidFill>
                          <a:effectLst/>
                          <a:latin typeface="Calibri" panose="020F0502020204030204" pitchFamily="34" charset="0"/>
                        </a:rPr>
                        <a:t> $                      35 </a:t>
                      </a:r>
                    </a:p>
                  </a:txBody>
                  <a:tcPr marL="3122" marR="3122" marT="3122" marB="0" anchor="b">
                    <a:lnL>
                      <a:noFill/>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r" fontAlgn="b"/>
                      <a:r>
                        <a:rPr lang="en-US" sz="1800" b="0" i="0" u="none" strike="noStrike" dirty="0">
                          <a:solidFill>
                            <a:srgbClr val="000000"/>
                          </a:solidFill>
                          <a:effectLst/>
                          <a:latin typeface="Calibri" panose="020F0502020204030204" pitchFamily="34" charset="0"/>
                        </a:rPr>
                        <a:t> </a:t>
                      </a:r>
                    </a:p>
                  </a:txBody>
                  <a:tcPr marL="3122" marR="3122" marT="3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535094419"/>
                  </a:ext>
                </a:extLst>
              </a:tr>
              <a:tr h="324980">
                <a:tc>
                  <a:txBody>
                    <a:bodyPr/>
                    <a:lstStyle/>
                    <a:p>
                      <a:pPr algn="l" fontAlgn="b"/>
                      <a:r>
                        <a:rPr lang="en-US" sz="1800" b="0" i="0" u="none" strike="noStrike" dirty="0">
                          <a:solidFill>
                            <a:srgbClr val="000000"/>
                          </a:solidFill>
                          <a:effectLst/>
                          <a:latin typeface="Calibri" panose="020F0502020204030204" pitchFamily="34" charset="0"/>
                        </a:rPr>
                        <a:t>Gross Income</a:t>
                      </a:r>
                      <a:r>
                        <a:rPr lang="en-US" sz="1600" b="0" i="0" u="none" strike="noStrike" dirty="0">
                          <a:solidFill>
                            <a:srgbClr val="000000"/>
                          </a:solidFill>
                          <a:effectLst/>
                          <a:latin typeface="Calibri" panose="020F0502020204030204" pitchFamily="34" charset="0"/>
                        </a:rPr>
                        <a:t> </a:t>
                      </a:r>
                      <a:r>
                        <a:rPr lang="en-US" sz="1400" b="0" i="0" u="none" strike="noStrike" dirty="0">
                          <a:solidFill>
                            <a:srgbClr val="000000"/>
                          </a:solidFill>
                          <a:effectLst/>
                          <a:latin typeface="Calibri" panose="020F0502020204030204" pitchFamily="34" charset="0"/>
                        </a:rPr>
                        <a:t>(with other income)</a:t>
                      </a:r>
                      <a:endParaRPr lang="en-US" sz="1800" b="0" i="0" u="none" strike="noStrike" dirty="0">
                        <a:solidFill>
                          <a:srgbClr val="000000"/>
                        </a:solidFill>
                        <a:effectLst/>
                        <a:latin typeface="Calibri" panose="020F0502020204030204" pitchFamily="34" charset="0"/>
                      </a:endParaRPr>
                    </a:p>
                  </a:txBody>
                  <a:tcPr marL="3122" marR="3122" marT="312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             336 </a:t>
                      </a:r>
                    </a:p>
                  </a:txBody>
                  <a:tcPr marL="3122" marR="3122" marT="3122"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            456 </a:t>
                      </a:r>
                    </a:p>
                  </a:txBody>
                  <a:tcPr marL="3122" marR="3122" marT="3122"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panose="020F0502020204030204" pitchFamily="34" charset="0"/>
                        </a:rPr>
                        <a:t> $                    618 </a:t>
                      </a:r>
                    </a:p>
                  </a:txBody>
                  <a:tcPr marL="3122" marR="3122" marT="312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dirty="0">
                          <a:solidFill>
                            <a:srgbClr val="000000"/>
                          </a:solidFill>
                          <a:effectLst/>
                          <a:latin typeface="Calibri" panose="020F0502020204030204" pitchFamily="34" charset="0"/>
                        </a:rPr>
                        <a:t> </a:t>
                      </a:r>
                    </a:p>
                  </a:txBody>
                  <a:tcPr marL="3122" marR="3122" marT="3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7964723"/>
                  </a:ext>
                </a:extLst>
              </a:tr>
              <a:tr h="187711">
                <a:tc>
                  <a:txBody>
                    <a:bodyPr/>
                    <a:lstStyle/>
                    <a:p>
                      <a:pPr algn="l" fontAlgn="b"/>
                      <a:r>
                        <a:rPr lang="en-US" sz="1800" b="0" i="0" u="none" strike="noStrike">
                          <a:solidFill>
                            <a:srgbClr val="000000"/>
                          </a:solidFill>
                          <a:effectLst/>
                          <a:latin typeface="Calibri" panose="020F0502020204030204" pitchFamily="34" charset="0"/>
                        </a:rPr>
                        <a:t>Expenses</a:t>
                      </a:r>
                    </a:p>
                  </a:txBody>
                  <a:tcPr marL="3122" marR="3122" marT="3122" marB="0" anchor="b">
                    <a:lnL w="6350" cap="flat" cmpd="sng" algn="ctr">
                      <a:solidFill>
                        <a:srgbClr val="000000"/>
                      </a:solidFill>
                      <a:prstDash val="solid"/>
                      <a:round/>
                      <a:headEnd type="none" w="med" len="med"/>
                      <a:tailEnd type="none" w="med" len="med"/>
                    </a:lnL>
                    <a:lnR>
                      <a:noFill/>
                    </a:lnR>
                    <a:lnT>
                      <a:noFill/>
                    </a:lnT>
                    <a:lnB>
                      <a:noFill/>
                    </a:lnB>
                    <a:solidFill>
                      <a:srgbClr val="FFD966"/>
                    </a:solidFill>
                  </a:tcPr>
                </a:tc>
                <a:tc>
                  <a:txBody>
                    <a:bodyPr/>
                    <a:lstStyle/>
                    <a:p>
                      <a:pPr algn="r" fontAlgn="b"/>
                      <a:r>
                        <a:rPr lang="en-US" sz="1800" b="0" i="0" u="none" strike="noStrike">
                          <a:solidFill>
                            <a:srgbClr val="000000"/>
                          </a:solidFill>
                          <a:effectLst/>
                          <a:latin typeface="Calibri" panose="020F0502020204030204" pitchFamily="34" charset="0"/>
                        </a:rPr>
                        <a:t> </a:t>
                      </a:r>
                    </a:p>
                  </a:txBody>
                  <a:tcPr marL="3122" marR="3122" marT="3122" marB="0" anchor="b">
                    <a:lnL>
                      <a:noFill/>
                    </a:lnL>
                    <a:lnR>
                      <a:noFill/>
                    </a:lnR>
                    <a:lnT>
                      <a:noFill/>
                    </a:lnT>
                    <a:lnB>
                      <a:noFill/>
                    </a:lnB>
                    <a:solidFill>
                      <a:srgbClr val="FFD966"/>
                    </a:solidFill>
                  </a:tcPr>
                </a:tc>
                <a:tc>
                  <a:txBody>
                    <a:bodyPr/>
                    <a:lstStyle/>
                    <a:p>
                      <a:pPr algn="r" fontAlgn="b"/>
                      <a:r>
                        <a:rPr lang="en-US" sz="1800" b="0" i="0" u="none" strike="noStrike">
                          <a:solidFill>
                            <a:srgbClr val="000000"/>
                          </a:solidFill>
                          <a:effectLst/>
                          <a:latin typeface="Calibri" panose="020F0502020204030204" pitchFamily="34" charset="0"/>
                        </a:rPr>
                        <a:t> </a:t>
                      </a:r>
                    </a:p>
                  </a:txBody>
                  <a:tcPr marL="3122" marR="3122" marT="3122" marB="0" anchor="b">
                    <a:lnL>
                      <a:noFill/>
                    </a:lnL>
                    <a:lnR>
                      <a:noFill/>
                    </a:lnR>
                    <a:lnT>
                      <a:noFill/>
                    </a:lnT>
                    <a:lnB>
                      <a:noFill/>
                    </a:lnB>
                    <a:solidFill>
                      <a:srgbClr val="FFD966"/>
                    </a:solidFill>
                  </a:tcPr>
                </a:tc>
                <a:tc>
                  <a:txBody>
                    <a:bodyPr/>
                    <a:lstStyle/>
                    <a:p>
                      <a:pPr algn="r" fontAlgn="b"/>
                      <a:r>
                        <a:rPr lang="en-US" sz="1800" b="0" i="0" u="none" strike="noStrike">
                          <a:solidFill>
                            <a:srgbClr val="000000"/>
                          </a:solidFill>
                          <a:effectLst/>
                          <a:latin typeface="Calibri" panose="020F0502020204030204" pitchFamily="34" charset="0"/>
                        </a:rPr>
                        <a:t> </a:t>
                      </a:r>
                    </a:p>
                  </a:txBody>
                  <a:tcPr marL="3122" marR="3122" marT="3122" marB="0" anchor="b">
                    <a:lnL>
                      <a:noFill/>
                    </a:lnL>
                    <a:lnR w="6350" cap="flat" cmpd="sng" algn="ctr">
                      <a:solidFill>
                        <a:srgbClr val="000000"/>
                      </a:solidFill>
                      <a:prstDash val="solid"/>
                      <a:round/>
                      <a:headEnd type="none" w="med" len="med"/>
                      <a:tailEnd type="none" w="med" len="med"/>
                    </a:lnR>
                    <a:lnT>
                      <a:noFill/>
                    </a:lnT>
                    <a:lnB>
                      <a:noFill/>
                    </a:lnB>
                    <a:solidFill>
                      <a:srgbClr val="FFD966"/>
                    </a:solidFill>
                  </a:tcPr>
                </a:tc>
                <a:tc>
                  <a:txBody>
                    <a:bodyPr/>
                    <a:lstStyle/>
                    <a:p>
                      <a:pPr algn="r" fontAlgn="b"/>
                      <a:r>
                        <a:rPr lang="en-US" sz="1800" b="0" i="0" u="none" strike="noStrike" dirty="0">
                          <a:solidFill>
                            <a:srgbClr val="000000"/>
                          </a:solidFill>
                          <a:effectLst/>
                          <a:latin typeface="Calibri" panose="020F0502020204030204" pitchFamily="34" charset="0"/>
                        </a:rPr>
                        <a:t> </a:t>
                      </a:r>
                    </a:p>
                  </a:txBody>
                  <a:tcPr marL="3122" marR="3122" marT="3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651626463"/>
                  </a:ext>
                </a:extLst>
              </a:tr>
              <a:tr h="187711">
                <a:tc>
                  <a:txBody>
                    <a:bodyPr/>
                    <a:lstStyle/>
                    <a:p>
                      <a:pPr algn="l" fontAlgn="b"/>
                      <a:r>
                        <a:rPr lang="en-US" sz="1800" b="0" i="0" u="none" strike="noStrike">
                          <a:solidFill>
                            <a:srgbClr val="000000"/>
                          </a:solidFill>
                          <a:effectLst/>
                          <a:latin typeface="Calibri" panose="020F0502020204030204" pitchFamily="34" charset="0"/>
                        </a:rPr>
                        <a:t>Seed</a:t>
                      </a:r>
                    </a:p>
                  </a:txBody>
                  <a:tcPr marL="3122" marR="3122" marT="312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               25 </a:t>
                      </a:r>
                    </a:p>
                  </a:txBody>
                  <a:tcPr marL="3122" marR="3122" marT="3122"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               24 </a:t>
                      </a:r>
                    </a:p>
                  </a:txBody>
                  <a:tcPr marL="3122" marR="3122" marT="3122"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panose="020F0502020204030204" pitchFamily="34" charset="0"/>
                        </a:rPr>
                        <a:t> $                      30 </a:t>
                      </a:r>
                    </a:p>
                  </a:txBody>
                  <a:tcPr marL="3122" marR="3122" marT="312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a:t>
                      </a:r>
                    </a:p>
                  </a:txBody>
                  <a:tcPr marL="3122" marR="3122" marT="3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4760749"/>
                  </a:ext>
                </a:extLst>
              </a:tr>
              <a:tr h="187711">
                <a:tc>
                  <a:txBody>
                    <a:bodyPr/>
                    <a:lstStyle/>
                    <a:p>
                      <a:pPr algn="l" fontAlgn="b"/>
                      <a:r>
                        <a:rPr lang="en-US" sz="1800" b="0" i="0" u="none" strike="noStrike">
                          <a:solidFill>
                            <a:srgbClr val="000000"/>
                          </a:solidFill>
                          <a:effectLst/>
                          <a:latin typeface="Calibri" panose="020F0502020204030204" pitchFamily="34" charset="0"/>
                        </a:rPr>
                        <a:t>Fertilizer</a:t>
                      </a:r>
                    </a:p>
                  </a:txBody>
                  <a:tcPr marL="3122" marR="3122" marT="3122" marB="0" anchor="b">
                    <a:lnL w="6350" cap="flat" cmpd="sng" algn="ctr">
                      <a:solidFill>
                        <a:srgbClr val="000000"/>
                      </a:solidFill>
                      <a:prstDash val="solid"/>
                      <a:round/>
                      <a:headEnd type="none" w="med" len="med"/>
                      <a:tailEnd type="none" w="med" len="med"/>
                    </a:lnL>
                    <a:lnR>
                      <a:noFill/>
                    </a:lnR>
                    <a:lnT>
                      <a:noFill/>
                    </a:lnT>
                    <a:lnB>
                      <a:noFill/>
                    </a:lnB>
                    <a:solidFill>
                      <a:srgbClr val="FFF2CC"/>
                    </a:solidFill>
                  </a:tcPr>
                </a:tc>
                <a:tc>
                  <a:txBody>
                    <a:bodyPr/>
                    <a:lstStyle/>
                    <a:p>
                      <a:pPr algn="r" fontAlgn="b"/>
                      <a:r>
                        <a:rPr lang="en-US" sz="1800" b="0" i="0" u="none" strike="noStrike">
                          <a:solidFill>
                            <a:srgbClr val="000000"/>
                          </a:solidFill>
                          <a:effectLst/>
                          <a:latin typeface="Calibri" panose="020F0502020204030204" pitchFamily="34" charset="0"/>
                        </a:rPr>
                        <a:t> $               74 </a:t>
                      </a:r>
                    </a:p>
                  </a:txBody>
                  <a:tcPr marL="3122" marR="3122" marT="3122" marB="0" anchor="b">
                    <a:lnL>
                      <a:noFill/>
                    </a:lnL>
                    <a:lnR>
                      <a:noFill/>
                    </a:lnR>
                    <a:lnT>
                      <a:noFill/>
                    </a:lnT>
                    <a:lnB>
                      <a:noFill/>
                    </a:lnB>
                    <a:solidFill>
                      <a:srgbClr val="FFF2CC"/>
                    </a:solidFill>
                  </a:tcPr>
                </a:tc>
                <a:tc>
                  <a:txBody>
                    <a:bodyPr/>
                    <a:lstStyle/>
                    <a:p>
                      <a:pPr algn="r" fontAlgn="b"/>
                      <a:r>
                        <a:rPr lang="en-US" sz="1800" b="0" i="0" u="none" strike="noStrike">
                          <a:solidFill>
                            <a:srgbClr val="000000"/>
                          </a:solidFill>
                          <a:effectLst/>
                          <a:latin typeface="Calibri" panose="020F0502020204030204" pitchFamily="34" charset="0"/>
                        </a:rPr>
                        <a:t> $               88 </a:t>
                      </a:r>
                    </a:p>
                  </a:txBody>
                  <a:tcPr marL="3122" marR="3122" marT="3122" marB="0" anchor="b">
                    <a:lnL>
                      <a:noFill/>
                    </a:lnL>
                    <a:lnR>
                      <a:noFill/>
                    </a:lnR>
                    <a:lnT>
                      <a:noFill/>
                    </a:lnT>
                    <a:lnB>
                      <a:noFill/>
                    </a:lnB>
                    <a:solidFill>
                      <a:srgbClr val="FFF2CC"/>
                    </a:solidFill>
                  </a:tcPr>
                </a:tc>
                <a:tc>
                  <a:txBody>
                    <a:bodyPr/>
                    <a:lstStyle/>
                    <a:p>
                      <a:pPr algn="r" fontAlgn="b"/>
                      <a:r>
                        <a:rPr lang="en-US" sz="1800" b="0" i="0" u="none" strike="noStrike">
                          <a:solidFill>
                            <a:srgbClr val="000000"/>
                          </a:solidFill>
                          <a:effectLst/>
                          <a:latin typeface="Calibri" panose="020F0502020204030204" pitchFamily="34" charset="0"/>
                        </a:rPr>
                        <a:t> $                    200 </a:t>
                      </a:r>
                    </a:p>
                  </a:txBody>
                  <a:tcPr marL="3122" marR="3122" marT="3122" marB="0" anchor="b">
                    <a:lnL>
                      <a:noFill/>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r" fontAlgn="b"/>
                      <a:r>
                        <a:rPr lang="en-US" sz="1800" b="0" i="0" u="none" strike="noStrike">
                          <a:solidFill>
                            <a:srgbClr val="000000"/>
                          </a:solidFill>
                          <a:effectLst/>
                          <a:latin typeface="Calibri" panose="020F0502020204030204" pitchFamily="34" charset="0"/>
                        </a:rPr>
                        <a:t> </a:t>
                      </a:r>
                    </a:p>
                  </a:txBody>
                  <a:tcPr marL="3122" marR="3122" marT="3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653201478"/>
                  </a:ext>
                </a:extLst>
              </a:tr>
              <a:tr h="187711">
                <a:tc>
                  <a:txBody>
                    <a:bodyPr/>
                    <a:lstStyle/>
                    <a:p>
                      <a:pPr algn="l" fontAlgn="b"/>
                      <a:r>
                        <a:rPr lang="en-US" sz="1800" b="0" i="0" u="none" strike="noStrike">
                          <a:solidFill>
                            <a:srgbClr val="000000"/>
                          </a:solidFill>
                          <a:effectLst/>
                          <a:latin typeface="Calibri" panose="020F0502020204030204" pitchFamily="34" charset="0"/>
                        </a:rPr>
                        <a:t>Chemicals</a:t>
                      </a:r>
                    </a:p>
                  </a:txBody>
                  <a:tcPr marL="3122" marR="3122" marT="312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               22 </a:t>
                      </a:r>
                    </a:p>
                  </a:txBody>
                  <a:tcPr marL="3122" marR="3122" marT="3122"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               31 </a:t>
                      </a:r>
                    </a:p>
                  </a:txBody>
                  <a:tcPr marL="3122" marR="3122" marT="3122"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                      50 </a:t>
                      </a:r>
                    </a:p>
                  </a:txBody>
                  <a:tcPr marL="3122" marR="3122" marT="312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a:t>
                      </a:r>
                    </a:p>
                  </a:txBody>
                  <a:tcPr marL="3122" marR="3122" marT="3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8951909"/>
                  </a:ext>
                </a:extLst>
              </a:tr>
              <a:tr h="279224">
                <a:tc>
                  <a:txBody>
                    <a:bodyPr/>
                    <a:lstStyle/>
                    <a:p>
                      <a:pPr algn="l" fontAlgn="b"/>
                      <a:r>
                        <a:rPr lang="en-US" sz="1800" b="0" i="0" u="none" strike="noStrike">
                          <a:solidFill>
                            <a:srgbClr val="000000"/>
                          </a:solidFill>
                          <a:effectLst/>
                          <a:latin typeface="Calibri" panose="020F0502020204030204" pitchFamily="34" charset="0"/>
                        </a:rPr>
                        <a:t>Crop Insurance</a:t>
                      </a:r>
                    </a:p>
                  </a:txBody>
                  <a:tcPr marL="3122" marR="3122" marT="3122" marB="0" anchor="b">
                    <a:lnL w="6350" cap="flat" cmpd="sng" algn="ctr">
                      <a:solidFill>
                        <a:srgbClr val="000000"/>
                      </a:solidFill>
                      <a:prstDash val="solid"/>
                      <a:round/>
                      <a:headEnd type="none" w="med" len="med"/>
                      <a:tailEnd type="none" w="med" len="med"/>
                    </a:lnL>
                    <a:lnR>
                      <a:noFill/>
                    </a:lnR>
                    <a:lnT>
                      <a:noFill/>
                    </a:lnT>
                    <a:lnB>
                      <a:noFill/>
                    </a:lnB>
                    <a:solidFill>
                      <a:srgbClr val="FFF2CC"/>
                    </a:solidFill>
                  </a:tcPr>
                </a:tc>
                <a:tc>
                  <a:txBody>
                    <a:bodyPr/>
                    <a:lstStyle/>
                    <a:p>
                      <a:pPr algn="r" fontAlgn="b"/>
                      <a:r>
                        <a:rPr lang="en-US" sz="1800" b="0" i="0" u="none" strike="noStrike">
                          <a:solidFill>
                            <a:srgbClr val="000000"/>
                          </a:solidFill>
                          <a:effectLst/>
                          <a:latin typeface="Calibri" panose="020F0502020204030204" pitchFamily="34" charset="0"/>
                        </a:rPr>
                        <a:t> $                 8 </a:t>
                      </a:r>
                    </a:p>
                  </a:txBody>
                  <a:tcPr marL="3122" marR="3122" marT="3122" marB="0" anchor="b">
                    <a:lnL>
                      <a:noFill/>
                    </a:lnL>
                    <a:lnR>
                      <a:noFill/>
                    </a:lnR>
                    <a:lnT>
                      <a:noFill/>
                    </a:lnT>
                    <a:lnB>
                      <a:noFill/>
                    </a:lnB>
                    <a:solidFill>
                      <a:srgbClr val="FFF2CC"/>
                    </a:solidFill>
                  </a:tcPr>
                </a:tc>
                <a:tc>
                  <a:txBody>
                    <a:bodyPr/>
                    <a:lstStyle/>
                    <a:p>
                      <a:pPr algn="r" fontAlgn="b"/>
                      <a:r>
                        <a:rPr lang="en-US" sz="1800" b="0" i="0" u="none" strike="noStrike">
                          <a:solidFill>
                            <a:srgbClr val="000000"/>
                          </a:solidFill>
                          <a:effectLst/>
                          <a:latin typeface="Calibri" panose="020F0502020204030204" pitchFamily="34" charset="0"/>
                        </a:rPr>
                        <a:t> $                 5 </a:t>
                      </a:r>
                    </a:p>
                  </a:txBody>
                  <a:tcPr marL="3122" marR="3122" marT="3122" marB="0" anchor="b">
                    <a:lnL>
                      <a:noFill/>
                    </a:lnL>
                    <a:lnR>
                      <a:noFill/>
                    </a:lnR>
                    <a:lnT>
                      <a:noFill/>
                    </a:lnT>
                    <a:lnB>
                      <a:noFill/>
                    </a:lnB>
                    <a:solidFill>
                      <a:srgbClr val="FFF2CC"/>
                    </a:solidFill>
                  </a:tcPr>
                </a:tc>
                <a:tc>
                  <a:txBody>
                    <a:bodyPr/>
                    <a:lstStyle/>
                    <a:p>
                      <a:pPr algn="r" fontAlgn="b"/>
                      <a:r>
                        <a:rPr lang="en-US" sz="1800" b="0" i="0" u="none" strike="noStrike" dirty="0">
                          <a:solidFill>
                            <a:srgbClr val="000000"/>
                          </a:solidFill>
                          <a:effectLst/>
                          <a:latin typeface="Calibri" panose="020F0502020204030204" pitchFamily="34" charset="0"/>
                        </a:rPr>
                        <a:t> $                      12 </a:t>
                      </a:r>
                    </a:p>
                  </a:txBody>
                  <a:tcPr marL="3122" marR="3122" marT="3122" marB="0" anchor="b">
                    <a:lnL>
                      <a:noFill/>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r" fontAlgn="b"/>
                      <a:r>
                        <a:rPr lang="en-US" sz="1800" b="0" i="0" u="none" strike="noStrike" dirty="0">
                          <a:solidFill>
                            <a:srgbClr val="000000"/>
                          </a:solidFill>
                          <a:effectLst/>
                          <a:latin typeface="Calibri" panose="020F0502020204030204" pitchFamily="34" charset="0"/>
                        </a:rPr>
                        <a:t> </a:t>
                      </a:r>
                    </a:p>
                  </a:txBody>
                  <a:tcPr marL="3122" marR="3122" marT="3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267593604"/>
                  </a:ext>
                </a:extLst>
              </a:tr>
              <a:tr h="279224">
                <a:tc>
                  <a:txBody>
                    <a:bodyPr/>
                    <a:lstStyle/>
                    <a:p>
                      <a:pPr algn="l" fontAlgn="b"/>
                      <a:r>
                        <a:rPr lang="en-US" sz="1800" b="0" i="0" u="none" strike="noStrike">
                          <a:solidFill>
                            <a:srgbClr val="000000"/>
                          </a:solidFill>
                          <a:effectLst/>
                          <a:latin typeface="Calibri" panose="020F0502020204030204" pitchFamily="34" charset="0"/>
                        </a:rPr>
                        <a:t>Fuel &amp; Machinery</a:t>
                      </a:r>
                    </a:p>
                  </a:txBody>
                  <a:tcPr marL="3122" marR="3122" marT="312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               87 </a:t>
                      </a:r>
                    </a:p>
                  </a:txBody>
                  <a:tcPr marL="3122" marR="3122" marT="3122"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               71 </a:t>
                      </a:r>
                    </a:p>
                  </a:txBody>
                  <a:tcPr marL="3122" marR="3122" marT="3122"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panose="020F0502020204030204" pitchFamily="34" charset="0"/>
                        </a:rPr>
                        <a:t> $                    125 </a:t>
                      </a:r>
                    </a:p>
                  </a:txBody>
                  <a:tcPr marL="3122" marR="3122" marT="312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dirty="0">
                          <a:solidFill>
                            <a:srgbClr val="000000"/>
                          </a:solidFill>
                          <a:effectLst/>
                          <a:latin typeface="Calibri" panose="020F0502020204030204" pitchFamily="34" charset="0"/>
                        </a:rPr>
                        <a:t> </a:t>
                      </a:r>
                    </a:p>
                  </a:txBody>
                  <a:tcPr marL="3122" marR="3122" marT="3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53629"/>
                  </a:ext>
                </a:extLst>
              </a:tr>
              <a:tr h="187711">
                <a:tc>
                  <a:txBody>
                    <a:bodyPr/>
                    <a:lstStyle/>
                    <a:p>
                      <a:pPr algn="l" fontAlgn="b"/>
                      <a:r>
                        <a:rPr lang="en-US" sz="1800" b="0" i="0" u="none" strike="noStrike">
                          <a:solidFill>
                            <a:srgbClr val="000000"/>
                          </a:solidFill>
                          <a:effectLst/>
                          <a:latin typeface="Calibri" panose="020F0502020204030204" pitchFamily="34" charset="0"/>
                        </a:rPr>
                        <a:t>Other</a:t>
                      </a:r>
                    </a:p>
                  </a:txBody>
                  <a:tcPr marL="3122" marR="3122" marT="3122" marB="0" anchor="b">
                    <a:lnL w="6350" cap="flat" cmpd="sng" algn="ctr">
                      <a:solidFill>
                        <a:srgbClr val="000000"/>
                      </a:solidFill>
                      <a:prstDash val="solid"/>
                      <a:round/>
                      <a:headEnd type="none" w="med" len="med"/>
                      <a:tailEnd type="none" w="med" len="med"/>
                    </a:lnL>
                    <a:lnR>
                      <a:noFill/>
                    </a:lnR>
                    <a:lnT>
                      <a:noFill/>
                    </a:lnT>
                    <a:lnB>
                      <a:noFill/>
                    </a:lnB>
                    <a:solidFill>
                      <a:srgbClr val="FFF2CC"/>
                    </a:solidFill>
                  </a:tcPr>
                </a:tc>
                <a:tc>
                  <a:txBody>
                    <a:bodyPr/>
                    <a:lstStyle/>
                    <a:p>
                      <a:pPr algn="r" fontAlgn="b"/>
                      <a:r>
                        <a:rPr lang="en-US" sz="1800" b="0" i="0" u="none" strike="noStrike">
                          <a:solidFill>
                            <a:srgbClr val="000000"/>
                          </a:solidFill>
                          <a:effectLst/>
                          <a:latin typeface="Calibri" panose="020F0502020204030204" pitchFamily="34" charset="0"/>
                        </a:rPr>
                        <a:t> $               35 </a:t>
                      </a:r>
                    </a:p>
                  </a:txBody>
                  <a:tcPr marL="3122" marR="3122" marT="3122" marB="0" anchor="b">
                    <a:lnL>
                      <a:noFill/>
                    </a:lnL>
                    <a:lnR>
                      <a:noFill/>
                    </a:lnR>
                    <a:lnT>
                      <a:noFill/>
                    </a:lnT>
                    <a:lnB>
                      <a:noFill/>
                    </a:lnB>
                    <a:solidFill>
                      <a:srgbClr val="FFF2CC"/>
                    </a:solidFill>
                  </a:tcPr>
                </a:tc>
                <a:tc>
                  <a:txBody>
                    <a:bodyPr/>
                    <a:lstStyle/>
                    <a:p>
                      <a:pPr algn="r" fontAlgn="b"/>
                      <a:r>
                        <a:rPr lang="en-US" sz="1800" b="0" i="0" u="none" strike="noStrike">
                          <a:solidFill>
                            <a:srgbClr val="000000"/>
                          </a:solidFill>
                          <a:effectLst/>
                          <a:latin typeface="Calibri" panose="020F0502020204030204" pitchFamily="34" charset="0"/>
                        </a:rPr>
                        <a:t> $               18 </a:t>
                      </a:r>
                    </a:p>
                  </a:txBody>
                  <a:tcPr marL="3122" marR="3122" marT="3122" marB="0" anchor="b">
                    <a:lnL>
                      <a:noFill/>
                    </a:lnL>
                    <a:lnR>
                      <a:noFill/>
                    </a:lnR>
                    <a:lnT>
                      <a:noFill/>
                    </a:lnT>
                    <a:lnB>
                      <a:noFill/>
                    </a:lnB>
                    <a:solidFill>
                      <a:srgbClr val="FFF2CC"/>
                    </a:solidFill>
                  </a:tcPr>
                </a:tc>
                <a:tc>
                  <a:txBody>
                    <a:bodyPr/>
                    <a:lstStyle/>
                    <a:p>
                      <a:pPr algn="r" fontAlgn="b"/>
                      <a:r>
                        <a:rPr lang="en-US" sz="1800" b="0" i="0" u="none" strike="noStrike" dirty="0">
                          <a:solidFill>
                            <a:srgbClr val="000000"/>
                          </a:solidFill>
                          <a:effectLst/>
                          <a:latin typeface="Calibri" panose="020F0502020204030204" pitchFamily="34" charset="0"/>
                        </a:rPr>
                        <a:t> $                      40 </a:t>
                      </a:r>
                    </a:p>
                  </a:txBody>
                  <a:tcPr marL="3122" marR="3122" marT="3122" marB="0" anchor="b">
                    <a:lnL>
                      <a:noFill/>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r" fontAlgn="b"/>
                      <a:r>
                        <a:rPr lang="en-US" sz="1800" b="0" i="0" u="none" strike="noStrike" dirty="0">
                          <a:solidFill>
                            <a:srgbClr val="000000"/>
                          </a:solidFill>
                          <a:effectLst/>
                          <a:latin typeface="Calibri" panose="020F0502020204030204" pitchFamily="34" charset="0"/>
                        </a:rPr>
                        <a:t> </a:t>
                      </a:r>
                    </a:p>
                  </a:txBody>
                  <a:tcPr marL="3122" marR="3122" marT="3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17456237"/>
                  </a:ext>
                </a:extLst>
              </a:tr>
              <a:tr h="279224">
                <a:tc>
                  <a:txBody>
                    <a:bodyPr/>
                    <a:lstStyle/>
                    <a:p>
                      <a:pPr algn="l" fontAlgn="b"/>
                      <a:r>
                        <a:rPr lang="en-US" sz="1800" b="0" i="0" u="none" strike="noStrike">
                          <a:solidFill>
                            <a:srgbClr val="000000"/>
                          </a:solidFill>
                          <a:effectLst/>
                          <a:latin typeface="Calibri" panose="020F0502020204030204" pitchFamily="34" charset="0"/>
                        </a:rPr>
                        <a:t>Total Expenses</a:t>
                      </a:r>
                    </a:p>
                  </a:txBody>
                  <a:tcPr marL="3122" marR="3122" marT="312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             251 </a:t>
                      </a:r>
                    </a:p>
                  </a:txBody>
                  <a:tcPr marL="3122" marR="3122" marT="3122"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            238 </a:t>
                      </a:r>
                    </a:p>
                  </a:txBody>
                  <a:tcPr marL="3122" marR="3122" marT="3122"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panose="020F0502020204030204" pitchFamily="34" charset="0"/>
                        </a:rPr>
                        <a:t> $                    457 </a:t>
                      </a:r>
                    </a:p>
                  </a:txBody>
                  <a:tcPr marL="3122" marR="3122" marT="312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dirty="0">
                          <a:solidFill>
                            <a:srgbClr val="000000"/>
                          </a:solidFill>
                          <a:effectLst/>
                          <a:latin typeface="Calibri" panose="020F0502020204030204" pitchFamily="34" charset="0"/>
                        </a:rPr>
                        <a:t> </a:t>
                      </a:r>
                    </a:p>
                  </a:txBody>
                  <a:tcPr marL="3122" marR="3122" marT="3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5658525"/>
                  </a:ext>
                </a:extLst>
              </a:tr>
              <a:tr h="430746">
                <a:tc>
                  <a:txBody>
                    <a:bodyPr/>
                    <a:lstStyle/>
                    <a:p>
                      <a:pPr algn="l" fontAlgn="b"/>
                      <a:r>
                        <a:rPr lang="en-US" sz="1600" b="0" i="0" u="none" strike="noStrike" dirty="0">
                          <a:solidFill>
                            <a:srgbClr val="000000"/>
                          </a:solidFill>
                          <a:effectLst/>
                          <a:latin typeface="Calibri" panose="020F0502020204030204" pitchFamily="34" charset="0"/>
                        </a:rPr>
                        <a:t>Available for Rent &amp; Farmer Return</a:t>
                      </a:r>
                    </a:p>
                  </a:txBody>
                  <a:tcPr marL="3122" marR="3122" marT="3122" marB="0" anchor="b">
                    <a:lnL w="6350" cap="flat" cmpd="sng" algn="ctr">
                      <a:solidFill>
                        <a:srgbClr val="000000"/>
                      </a:solidFill>
                      <a:prstDash val="solid"/>
                      <a:round/>
                      <a:headEnd type="none" w="med" len="med"/>
                      <a:tailEnd type="none" w="med" len="med"/>
                    </a:lnL>
                    <a:lnR>
                      <a:noFill/>
                    </a:lnR>
                    <a:lnT>
                      <a:noFill/>
                    </a:lnT>
                    <a:lnB>
                      <a:noFill/>
                    </a:lnB>
                    <a:solidFill>
                      <a:srgbClr val="FFD966"/>
                    </a:solidFill>
                  </a:tcPr>
                </a:tc>
                <a:tc>
                  <a:txBody>
                    <a:bodyPr/>
                    <a:lstStyle/>
                    <a:p>
                      <a:pPr algn="r" fontAlgn="b"/>
                      <a:r>
                        <a:rPr lang="en-US" sz="1800" b="0" i="0" u="none" strike="noStrike" dirty="0">
                          <a:solidFill>
                            <a:srgbClr val="000000"/>
                          </a:solidFill>
                          <a:effectLst/>
                          <a:latin typeface="Calibri" panose="020F0502020204030204" pitchFamily="34" charset="0"/>
                        </a:rPr>
                        <a:t> $               85 </a:t>
                      </a:r>
                    </a:p>
                  </a:txBody>
                  <a:tcPr marL="3122" marR="3122" marT="3122" marB="0" anchor="b">
                    <a:lnL>
                      <a:noFill/>
                    </a:lnL>
                    <a:lnR>
                      <a:noFill/>
                    </a:lnR>
                    <a:lnT>
                      <a:noFill/>
                    </a:lnT>
                    <a:lnB>
                      <a:noFill/>
                    </a:lnB>
                    <a:solidFill>
                      <a:srgbClr val="FFD966"/>
                    </a:solidFill>
                  </a:tcPr>
                </a:tc>
                <a:tc>
                  <a:txBody>
                    <a:bodyPr/>
                    <a:lstStyle/>
                    <a:p>
                      <a:pPr algn="r" fontAlgn="b"/>
                      <a:r>
                        <a:rPr lang="en-US" sz="1800" b="0" i="0" u="none" strike="noStrike" dirty="0">
                          <a:solidFill>
                            <a:srgbClr val="000000"/>
                          </a:solidFill>
                          <a:effectLst/>
                          <a:latin typeface="Calibri" panose="020F0502020204030204" pitchFamily="34" charset="0"/>
                        </a:rPr>
                        <a:t> $            217 </a:t>
                      </a:r>
                    </a:p>
                  </a:txBody>
                  <a:tcPr marL="3122" marR="3122" marT="3122" marB="0" anchor="b">
                    <a:lnL>
                      <a:noFill/>
                    </a:lnL>
                    <a:lnR>
                      <a:noFill/>
                    </a:lnR>
                    <a:lnT>
                      <a:noFill/>
                    </a:lnT>
                    <a:lnB>
                      <a:noFill/>
                    </a:lnB>
                    <a:solidFill>
                      <a:srgbClr val="FFD966"/>
                    </a:solidFill>
                  </a:tcPr>
                </a:tc>
                <a:tc>
                  <a:txBody>
                    <a:bodyPr/>
                    <a:lstStyle/>
                    <a:p>
                      <a:pPr algn="r" fontAlgn="b"/>
                      <a:r>
                        <a:rPr lang="en-US" sz="1800" b="0" i="0" u="none" strike="noStrike" dirty="0">
                          <a:solidFill>
                            <a:srgbClr val="000000"/>
                          </a:solidFill>
                          <a:effectLst/>
                          <a:latin typeface="Calibri" panose="020F0502020204030204" pitchFamily="34" charset="0"/>
                        </a:rPr>
                        <a:t> $                    161 </a:t>
                      </a:r>
                    </a:p>
                  </a:txBody>
                  <a:tcPr marL="3122" marR="3122" marT="3122" marB="0" anchor="b">
                    <a:lnL>
                      <a:noFill/>
                    </a:lnL>
                    <a:lnR w="6350" cap="flat" cmpd="sng" algn="ctr">
                      <a:solidFill>
                        <a:srgbClr val="000000"/>
                      </a:solidFill>
                      <a:prstDash val="solid"/>
                      <a:round/>
                      <a:headEnd type="none" w="med" len="med"/>
                      <a:tailEnd type="none" w="med" len="med"/>
                    </a:lnR>
                    <a:lnT>
                      <a:noFill/>
                    </a:lnT>
                    <a:lnB>
                      <a:noFill/>
                    </a:lnB>
                    <a:solidFill>
                      <a:srgbClr val="FFD966"/>
                    </a:solidFill>
                  </a:tcPr>
                </a:tc>
                <a:tc>
                  <a:txBody>
                    <a:bodyPr/>
                    <a:lstStyle/>
                    <a:p>
                      <a:pPr algn="r" fontAlgn="b"/>
                      <a:r>
                        <a:rPr lang="en-US" sz="1800" b="0" i="0" u="none" strike="noStrike" dirty="0">
                          <a:solidFill>
                            <a:srgbClr val="000000"/>
                          </a:solidFill>
                          <a:effectLst/>
                          <a:latin typeface="Calibri" panose="020F0502020204030204" pitchFamily="34" charset="0"/>
                        </a:rPr>
                        <a:t> </a:t>
                      </a:r>
                    </a:p>
                  </a:txBody>
                  <a:tcPr marL="3122" marR="3122" marT="3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310701299"/>
                  </a:ext>
                </a:extLst>
              </a:tr>
              <a:tr h="370736">
                <a:tc>
                  <a:txBody>
                    <a:bodyPr/>
                    <a:lstStyle/>
                    <a:p>
                      <a:pPr algn="l" fontAlgn="b"/>
                      <a:r>
                        <a:rPr lang="en-US" sz="1800" b="0" i="0" u="none" strike="noStrike">
                          <a:solidFill>
                            <a:srgbClr val="000000"/>
                          </a:solidFill>
                          <a:effectLst/>
                          <a:latin typeface="Calibri" panose="020F0502020204030204" pitchFamily="34" charset="0"/>
                        </a:rPr>
                        <a:t>Land Rent (area avg)</a:t>
                      </a:r>
                    </a:p>
                  </a:txBody>
                  <a:tcPr marL="3122" marR="3122" marT="312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             114 </a:t>
                      </a:r>
                    </a:p>
                  </a:txBody>
                  <a:tcPr marL="3122" marR="3122" marT="3122"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 $            131 </a:t>
                      </a:r>
                    </a:p>
                  </a:txBody>
                  <a:tcPr marL="3122" marR="3122" marT="3122"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panose="020F0502020204030204" pitchFamily="34" charset="0"/>
                        </a:rPr>
                        <a:t> ? </a:t>
                      </a:r>
                    </a:p>
                  </a:txBody>
                  <a:tcPr marL="3122" marR="3122" marT="312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dirty="0">
                          <a:solidFill>
                            <a:srgbClr val="000000"/>
                          </a:solidFill>
                          <a:effectLst/>
                          <a:latin typeface="Calibri" panose="020F0502020204030204" pitchFamily="34" charset="0"/>
                        </a:rPr>
                        <a:t> </a:t>
                      </a:r>
                    </a:p>
                  </a:txBody>
                  <a:tcPr marL="3122" marR="3122" marT="3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4628707"/>
                  </a:ext>
                </a:extLst>
              </a:tr>
              <a:tr h="187711">
                <a:tc>
                  <a:txBody>
                    <a:bodyPr/>
                    <a:lstStyle/>
                    <a:p>
                      <a:pPr algn="l" fontAlgn="b"/>
                      <a:r>
                        <a:rPr lang="en-US" sz="1800" b="0" i="0" u="none" strike="noStrike" dirty="0">
                          <a:solidFill>
                            <a:srgbClr val="000000"/>
                          </a:solidFill>
                          <a:effectLst/>
                          <a:latin typeface="Calibri" panose="020F0502020204030204" pitchFamily="34" charset="0"/>
                        </a:rPr>
                        <a:t>Net Income</a:t>
                      </a:r>
                    </a:p>
                  </a:txBody>
                  <a:tcPr marL="3122" marR="3122" marT="312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800" b="0" i="0" u="none" strike="noStrike">
                          <a:solidFill>
                            <a:srgbClr val="000000"/>
                          </a:solidFill>
                          <a:effectLst/>
                          <a:latin typeface="Calibri" panose="020F0502020204030204" pitchFamily="34" charset="0"/>
                        </a:rPr>
                        <a:t> $             (28)</a:t>
                      </a:r>
                    </a:p>
                  </a:txBody>
                  <a:tcPr marL="3122" marR="3122" marT="3122" marB="0" anchor="b">
                    <a:lnL>
                      <a:noFill/>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800" b="0" i="0" u="none" strike="noStrike">
                          <a:solidFill>
                            <a:srgbClr val="000000"/>
                          </a:solidFill>
                          <a:effectLst/>
                          <a:latin typeface="Calibri" panose="020F0502020204030204" pitchFamily="34" charset="0"/>
                        </a:rPr>
                        <a:t> $               87 </a:t>
                      </a:r>
                    </a:p>
                  </a:txBody>
                  <a:tcPr marL="3122" marR="3122" marT="3122" marB="0" anchor="b">
                    <a:lnL>
                      <a:noFill/>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800" b="0" i="0" u="none" strike="noStrike" dirty="0">
                          <a:solidFill>
                            <a:srgbClr val="000000"/>
                          </a:solidFill>
                          <a:effectLst/>
                          <a:latin typeface="Calibri" panose="020F0502020204030204" pitchFamily="34" charset="0"/>
                        </a:rPr>
                        <a:t> ? </a:t>
                      </a:r>
                    </a:p>
                  </a:txBody>
                  <a:tcPr marL="3122" marR="3122" marT="312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800" b="0" i="0" u="none" strike="noStrike" dirty="0">
                          <a:solidFill>
                            <a:srgbClr val="000000"/>
                          </a:solidFill>
                          <a:effectLst/>
                          <a:latin typeface="Calibri" panose="020F0502020204030204" pitchFamily="34" charset="0"/>
                        </a:rPr>
                        <a:t> </a:t>
                      </a:r>
                    </a:p>
                  </a:txBody>
                  <a:tcPr marL="3122" marR="3122" marT="3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90915673"/>
                  </a:ext>
                </a:extLst>
              </a:tr>
            </a:tbl>
          </a:graphicData>
        </a:graphic>
      </p:graphicFrame>
    </p:spTree>
    <p:extLst>
      <p:ext uri="{BB962C8B-B14F-4D97-AF65-F5344CB8AC3E}">
        <p14:creationId xmlns:p14="http://schemas.microsoft.com/office/powerpoint/2010/main" val="2292559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0800" y="2272863"/>
            <a:ext cx="8026400" cy="728133"/>
          </a:xfrm>
        </p:spPr>
        <p:txBody>
          <a:bodyPr>
            <a:normAutofit fontScale="90000"/>
          </a:bodyPr>
          <a:lstStyle/>
          <a:p>
            <a:pPr algn="ctr"/>
            <a:r>
              <a:rPr lang="en-US" sz="4800" b="1" dirty="0"/>
              <a:t>Markets</a:t>
            </a:r>
          </a:p>
        </p:txBody>
      </p:sp>
      <p:sp>
        <p:nvSpPr>
          <p:cNvPr id="4" name="Rectangle 3"/>
          <p:cNvSpPr/>
          <p:nvPr/>
        </p:nvSpPr>
        <p:spPr>
          <a:xfrm>
            <a:off x="3048000" y="4038601"/>
            <a:ext cx="4572000" cy="1040285"/>
          </a:xfrm>
          <a:prstGeom prst="rect">
            <a:avLst/>
          </a:prstGeom>
        </p:spPr>
        <p:txBody>
          <a:bodyPr>
            <a:spAutoFit/>
          </a:bodyPr>
          <a:lstStyle/>
          <a:p>
            <a:pPr lvl="0">
              <a:spcBef>
                <a:spcPct val="20000"/>
              </a:spcBef>
              <a:buClr>
                <a:srgbClr val="CE1B22"/>
              </a:buClr>
            </a:pPr>
            <a:r>
              <a:rPr lang="en-US" sz="2800" b="1" kern="0" cap="all" dirty="0">
                <a:solidFill>
                  <a:srgbClr val="D91D24"/>
                </a:solidFill>
                <a:latin typeface="Calibri"/>
                <a:cs typeface="Calibri"/>
              </a:rPr>
              <a:t>Sources:</a:t>
            </a:r>
          </a:p>
          <a:p>
            <a:pPr lvl="0">
              <a:spcBef>
                <a:spcPct val="20000"/>
              </a:spcBef>
              <a:buClr>
                <a:srgbClr val="CE1B22"/>
              </a:buClr>
            </a:pPr>
            <a:r>
              <a:rPr lang="en-US" sz="2800" b="1" kern="0" cap="all" dirty="0">
                <a:solidFill>
                  <a:srgbClr val="D91D24"/>
                </a:solidFill>
                <a:latin typeface="Calibri"/>
                <a:cs typeface="Calibri"/>
              </a:rPr>
              <a:t>Central grain and </a:t>
            </a:r>
            <a:r>
              <a:rPr lang="en-US" sz="2800" b="1" kern="0" cap="all" dirty="0" err="1">
                <a:solidFill>
                  <a:srgbClr val="D91D24"/>
                </a:solidFill>
                <a:latin typeface="Calibri"/>
                <a:cs typeface="Calibri"/>
              </a:rPr>
              <a:t>mgex</a:t>
            </a:r>
            <a:endParaRPr lang="en-US" sz="2800" b="1" kern="0" cap="all" dirty="0">
              <a:solidFill>
                <a:srgbClr val="D91D24"/>
              </a:solidFill>
              <a:latin typeface="Calibri"/>
              <a:cs typeface="Calibri"/>
            </a:endParaRPr>
          </a:p>
        </p:txBody>
      </p:sp>
    </p:spTree>
    <p:extLst>
      <p:ext uri="{BB962C8B-B14F-4D97-AF65-F5344CB8AC3E}">
        <p14:creationId xmlns:p14="http://schemas.microsoft.com/office/powerpoint/2010/main" val="377520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47594-6D64-4F94-B457-2C4E664485E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F4A659B-1950-4D9B-B091-4A2D9897094D}"/>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5BFF9EA3-9D58-4E4F-8FB0-BF632D41AB71}"/>
              </a:ext>
            </a:extLst>
          </p:cNvPr>
          <p:cNvPicPr>
            <a:picLocks noChangeAspect="1"/>
          </p:cNvPicPr>
          <p:nvPr/>
        </p:nvPicPr>
        <p:blipFill>
          <a:blip r:embed="rId2"/>
          <a:stretch>
            <a:fillRect/>
          </a:stretch>
        </p:blipFill>
        <p:spPr>
          <a:xfrm>
            <a:off x="-9799" y="399393"/>
            <a:ext cx="12201799" cy="6458607"/>
          </a:xfrm>
          <a:prstGeom prst="rect">
            <a:avLst/>
          </a:prstGeom>
        </p:spPr>
      </p:pic>
      <p:sp>
        <p:nvSpPr>
          <p:cNvPr id="6" name="TextBox 5">
            <a:extLst>
              <a:ext uri="{FF2B5EF4-FFF2-40B4-BE49-F238E27FC236}">
                <a16:creationId xmlns:a16="http://schemas.microsoft.com/office/drawing/2014/main" id="{EDC2788D-C7F3-4555-BBC6-91D250DCB971}"/>
              </a:ext>
            </a:extLst>
          </p:cNvPr>
          <p:cNvSpPr txBox="1"/>
          <p:nvPr/>
        </p:nvSpPr>
        <p:spPr>
          <a:xfrm>
            <a:off x="4099034" y="103315"/>
            <a:ext cx="5370786" cy="400110"/>
          </a:xfrm>
          <a:prstGeom prst="rect">
            <a:avLst/>
          </a:prstGeom>
          <a:noFill/>
        </p:spPr>
        <p:txBody>
          <a:bodyPr wrap="square" rtlCol="0">
            <a:spAutoFit/>
          </a:bodyPr>
          <a:lstStyle/>
          <a:p>
            <a:pPr marL="0"/>
            <a:r>
              <a:rPr lang="en-US" sz="2000" dirty="0"/>
              <a:t>Central Grain Sauk Centre</a:t>
            </a:r>
          </a:p>
        </p:txBody>
      </p:sp>
    </p:spTree>
    <p:extLst>
      <p:ext uri="{BB962C8B-B14F-4D97-AF65-F5344CB8AC3E}">
        <p14:creationId xmlns:p14="http://schemas.microsoft.com/office/powerpoint/2010/main" val="4010669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eaLnBrk="1" hangingPunct="1">
              <a:defRPr/>
            </a:pPr>
            <a:r>
              <a:rPr lang="en-US" dirty="0"/>
              <a:t>agenda</a:t>
            </a:r>
          </a:p>
        </p:txBody>
      </p:sp>
      <p:sp>
        <p:nvSpPr>
          <p:cNvPr id="15363" name="Content Placeholder 7"/>
          <p:cNvSpPr>
            <a:spLocks noGrp="1"/>
          </p:cNvSpPr>
          <p:nvPr>
            <p:ph idx="1"/>
          </p:nvPr>
        </p:nvSpPr>
        <p:spPr bwMode="auto">
          <a:xfrm>
            <a:off x="609600" y="1600201"/>
            <a:ext cx="8229600" cy="2357568"/>
          </a:xfrm>
          <a:noFill/>
          <a:ln>
            <a:miter lim="800000"/>
            <a:headEnd/>
            <a:tailEnd/>
          </a:ln>
        </p:spPr>
        <p:txBody>
          <a:bodyPr vert="horz" wrap="square" lIns="91440" tIns="45720" rIns="91440" bIns="45720" numCol="1" anchor="t" anchorCtr="0" compatLnSpc="1">
            <a:prstTxWarp prst="textNoShape">
              <a:avLst/>
            </a:prstTxWarp>
            <a:spAutoFit/>
          </a:bodyPr>
          <a:lstStyle/>
          <a:p>
            <a:pPr eaLnBrk="1" hangingPunct="1"/>
            <a:r>
              <a:rPr lang="en-US" dirty="0"/>
              <a:t>Land Rent	</a:t>
            </a:r>
          </a:p>
          <a:p>
            <a:pPr eaLnBrk="1" hangingPunct="1"/>
            <a:r>
              <a:rPr lang="en-US" dirty="0"/>
              <a:t>Net Farm Income</a:t>
            </a:r>
          </a:p>
          <a:p>
            <a:pPr eaLnBrk="1" hangingPunct="1"/>
            <a:r>
              <a:rPr lang="en-US" dirty="0"/>
              <a:t>Current Topics</a:t>
            </a:r>
          </a:p>
          <a:p>
            <a:pPr eaLnBrk="1" hangingPunct="1"/>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B1655-3DEB-4D93-97C3-BB33CD2CC339}"/>
              </a:ext>
            </a:extLst>
          </p:cNvPr>
          <p:cNvSpPr>
            <a:spLocks noGrp="1"/>
          </p:cNvSpPr>
          <p:nvPr>
            <p:ph type="ctrTitle"/>
          </p:nvPr>
        </p:nvSpPr>
        <p:spPr>
          <a:xfrm>
            <a:off x="897467" y="1778440"/>
            <a:ext cx="10363200" cy="1350432"/>
          </a:xfrm>
        </p:spPr>
        <p:txBody>
          <a:bodyPr>
            <a:normAutofit fontScale="90000"/>
          </a:bodyPr>
          <a:lstStyle/>
          <a:p>
            <a:r>
              <a:rPr lang="en-US" dirty="0"/>
              <a:t>MGEX</a:t>
            </a:r>
            <a:br>
              <a:rPr lang="en-US" dirty="0"/>
            </a:br>
            <a:r>
              <a:rPr lang="en-US" dirty="0"/>
              <a:t>4/22/2022</a:t>
            </a:r>
          </a:p>
        </p:txBody>
      </p:sp>
      <p:sp>
        <p:nvSpPr>
          <p:cNvPr id="3" name="Subtitle 2">
            <a:extLst>
              <a:ext uri="{FF2B5EF4-FFF2-40B4-BE49-F238E27FC236}">
                <a16:creationId xmlns:a16="http://schemas.microsoft.com/office/drawing/2014/main" id="{FC6CFAEC-59D7-4C51-826B-8800EAF127B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EDFCB19-E980-4376-BDA5-9359D0DA7057}"/>
              </a:ext>
            </a:extLst>
          </p:cNvPr>
          <p:cNvPicPr>
            <a:picLocks noChangeAspect="1"/>
          </p:cNvPicPr>
          <p:nvPr/>
        </p:nvPicPr>
        <p:blipFill>
          <a:blip r:embed="rId2"/>
          <a:stretch>
            <a:fillRect/>
          </a:stretch>
        </p:blipFill>
        <p:spPr>
          <a:xfrm>
            <a:off x="4792723" y="584022"/>
            <a:ext cx="6501810" cy="5529098"/>
          </a:xfrm>
          <a:prstGeom prst="rect">
            <a:avLst/>
          </a:prstGeom>
        </p:spPr>
      </p:pic>
    </p:spTree>
    <p:extLst>
      <p:ext uri="{BB962C8B-B14F-4D97-AF65-F5344CB8AC3E}">
        <p14:creationId xmlns:p14="http://schemas.microsoft.com/office/powerpoint/2010/main" val="2624865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26166" y="2146302"/>
            <a:ext cx="8301567" cy="1015663"/>
          </a:xfrm>
          <a:prstGeom prst="rect">
            <a:avLst/>
          </a:prstGeom>
        </p:spPr>
        <p:txBody>
          <a:bodyPr/>
          <a:lstStyle/>
          <a:p>
            <a:pPr lvl="0" algn="ctr"/>
            <a:r>
              <a:rPr lang="en-US" altLang="en-US" sz="6000" b="1" kern="1200" dirty="0">
                <a:solidFill>
                  <a:srgbClr val="000000"/>
                </a:solidFill>
                <a:latin typeface="Times New Roman" pitchFamily="18" charset="0"/>
                <a:ea typeface="+mn-ea"/>
                <a:cs typeface="+mn-cs"/>
              </a:rPr>
              <a:t>Input Cost Trends</a:t>
            </a:r>
            <a:endParaRPr lang="en-US" dirty="0"/>
          </a:p>
        </p:txBody>
      </p:sp>
    </p:spTree>
    <p:extLst>
      <p:ext uri="{BB962C8B-B14F-4D97-AF65-F5344CB8AC3E}">
        <p14:creationId xmlns:p14="http://schemas.microsoft.com/office/powerpoint/2010/main" val="2692675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7D03-AFAC-462E-B613-C83A43BE5A7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A5971F5-8964-4F55-B538-B5944F2AFB88}"/>
              </a:ext>
            </a:extLst>
          </p:cNvPr>
          <p:cNvSpPr>
            <a:spLocks noGrp="1"/>
          </p:cNvSpPr>
          <p:nvPr>
            <p:ph type="subTitle" idx="1"/>
          </p:nvPr>
        </p:nvSpPr>
        <p:spPr/>
        <p:txBody>
          <a:bodyPr/>
          <a:lstStyle/>
          <a:p>
            <a:endParaRPr lang="en-US"/>
          </a:p>
        </p:txBody>
      </p:sp>
      <p:graphicFrame>
        <p:nvGraphicFramePr>
          <p:cNvPr id="4" name="Chart 3">
            <a:extLst>
              <a:ext uri="{FF2B5EF4-FFF2-40B4-BE49-F238E27FC236}">
                <a16:creationId xmlns:a16="http://schemas.microsoft.com/office/drawing/2014/main" id="{297145F5-CE12-4E12-B732-992F54B77F49}"/>
              </a:ext>
            </a:extLst>
          </p:cNvPr>
          <p:cNvGraphicFramePr>
            <a:graphicFrameLocks/>
          </p:cNvGraphicFramePr>
          <p:nvPr>
            <p:extLst>
              <p:ext uri="{D42A27DB-BD31-4B8C-83A1-F6EECF244321}">
                <p14:modId xmlns:p14="http://schemas.microsoft.com/office/powerpoint/2010/main" val="3124142825"/>
              </p:ext>
            </p:extLst>
          </p:nvPr>
        </p:nvGraphicFramePr>
        <p:xfrm>
          <a:off x="897467" y="241737"/>
          <a:ext cx="10285540" cy="57071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3114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E6605-C486-415F-BB96-867D8713755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85A0AFA-44A3-481D-A855-96AB75A950A4}"/>
              </a:ext>
            </a:extLst>
          </p:cNvPr>
          <p:cNvSpPr>
            <a:spLocks noGrp="1"/>
          </p:cNvSpPr>
          <p:nvPr>
            <p:ph type="subTitle" idx="1"/>
          </p:nvPr>
        </p:nvSpPr>
        <p:spPr/>
        <p:txBody>
          <a:bodyPr/>
          <a:lstStyle/>
          <a:p>
            <a:endParaRPr lang="en-US"/>
          </a:p>
        </p:txBody>
      </p:sp>
      <p:graphicFrame>
        <p:nvGraphicFramePr>
          <p:cNvPr id="4" name="Chart 3">
            <a:extLst>
              <a:ext uri="{FF2B5EF4-FFF2-40B4-BE49-F238E27FC236}">
                <a16:creationId xmlns:a16="http://schemas.microsoft.com/office/drawing/2014/main" id="{B1D79747-F52C-450F-B58B-66BBFA85503F}"/>
              </a:ext>
            </a:extLst>
          </p:cNvPr>
          <p:cNvGraphicFramePr>
            <a:graphicFrameLocks/>
          </p:cNvGraphicFramePr>
          <p:nvPr>
            <p:extLst>
              <p:ext uri="{D42A27DB-BD31-4B8C-83A1-F6EECF244321}">
                <p14:modId xmlns:p14="http://schemas.microsoft.com/office/powerpoint/2010/main" val="2759638343"/>
              </p:ext>
            </p:extLst>
          </p:nvPr>
        </p:nvGraphicFramePr>
        <p:xfrm>
          <a:off x="925689" y="546538"/>
          <a:ext cx="9995338" cy="52236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0909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56CF7-BC6A-4444-A88E-5D7EE9FAD06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432FF64-8734-43E7-A600-F88704998B0F}"/>
              </a:ext>
            </a:extLst>
          </p:cNvPr>
          <p:cNvSpPr>
            <a:spLocks noGrp="1"/>
          </p:cNvSpPr>
          <p:nvPr>
            <p:ph type="subTitle" idx="1"/>
          </p:nvPr>
        </p:nvSpPr>
        <p:spPr/>
        <p:txBody>
          <a:bodyPr/>
          <a:lstStyle/>
          <a:p>
            <a:endParaRPr lang="en-US"/>
          </a:p>
        </p:txBody>
      </p:sp>
      <p:graphicFrame>
        <p:nvGraphicFramePr>
          <p:cNvPr id="4" name="Chart 3">
            <a:extLst>
              <a:ext uri="{FF2B5EF4-FFF2-40B4-BE49-F238E27FC236}">
                <a16:creationId xmlns:a16="http://schemas.microsoft.com/office/drawing/2014/main" id="{FF598D89-D1DB-4058-A277-51FA686E5DC3}"/>
              </a:ext>
            </a:extLst>
          </p:cNvPr>
          <p:cNvGraphicFramePr>
            <a:graphicFrameLocks/>
          </p:cNvGraphicFramePr>
          <p:nvPr>
            <p:extLst>
              <p:ext uri="{D42A27DB-BD31-4B8C-83A1-F6EECF244321}">
                <p14:modId xmlns:p14="http://schemas.microsoft.com/office/powerpoint/2010/main" val="4062317844"/>
              </p:ext>
            </p:extLst>
          </p:nvPr>
        </p:nvGraphicFramePr>
        <p:xfrm>
          <a:off x="1166649" y="252248"/>
          <a:ext cx="9531404" cy="56543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6420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26166" y="2146301"/>
            <a:ext cx="8301567" cy="1938992"/>
          </a:xfrm>
          <a:prstGeom prst="rect">
            <a:avLst/>
          </a:prstGeom>
        </p:spPr>
        <p:txBody>
          <a:bodyPr/>
          <a:lstStyle/>
          <a:p>
            <a:pPr lvl="0" algn="ctr"/>
            <a:r>
              <a:rPr lang="en-US" sz="6000" b="1" kern="1200" dirty="0">
                <a:solidFill>
                  <a:srgbClr val="000000"/>
                </a:solidFill>
                <a:latin typeface="Times New Roman" pitchFamily="18" charset="0"/>
                <a:ea typeface="+mn-ea"/>
                <a:cs typeface="+mn-cs"/>
              </a:rPr>
              <a:t>Acceptable Price Worksheet</a:t>
            </a:r>
            <a:endParaRPr lang="en-US" dirty="0"/>
          </a:p>
        </p:txBody>
      </p:sp>
    </p:spTree>
    <p:extLst>
      <p:ext uri="{BB962C8B-B14F-4D97-AF65-F5344CB8AC3E}">
        <p14:creationId xmlns:p14="http://schemas.microsoft.com/office/powerpoint/2010/main" val="280515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1905002" y="1446551"/>
          <a:ext cx="8381999" cy="3569277"/>
        </p:xfrm>
        <a:graphic>
          <a:graphicData uri="http://schemas.openxmlformats.org/drawingml/2006/table">
            <a:tbl>
              <a:tblPr/>
              <a:tblGrid>
                <a:gridCol w="3505199">
                  <a:extLst>
                    <a:ext uri="{9D8B030D-6E8A-4147-A177-3AD203B41FA5}">
                      <a16:colId xmlns:a16="http://schemas.microsoft.com/office/drawing/2014/main" val="20000"/>
                    </a:ext>
                  </a:extLst>
                </a:gridCol>
                <a:gridCol w="1247481">
                  <a:extLst>
                    <a:ext uri="{9D8B030D-6E8A-4147-A177-3AD203B41FA5}">
                      <a16:colId xmlns:a16="http://schemas.microsoft.com/office/drawing/2014/main" val="20001"/>
                    </a:ext>
                  </a:extLst>
                </a:gridCol>
                <a:gridCol w="1190919">
                  <a:extLst>
                    <a:ext uri="{9D8B030D-6E8A-4147-A177-3AD203B41FA5}">
                      <a16:colId xmlns:a16="http://schemas.microsoft.com/office/drawing/2014/main" val="20002"/>
                    </a:ext>
                  </a:extLst>
                </a:gridCol>
                <a:gridCol w="1315039">
                  <a:extLst>
                    <a:ext uri="{9D8B030D-6E8A-4147-A177-3AD203B41FA5}">
                      <a16:colId xmlns:a16="http://schemas.microsoft.com/office/drawing/2014/main" val="20003"/>
                    </a:ext>
                  </a:extLst>
                </a:gridCol>
                <a:gridCol w="1123361">
                  <a:extLst>
                    <a:ext uri="{9D8B030D-6E8A-4147-A177-3AD203B41FA5}">
                      <a16:colId xmlns:a16="http://schemas.microsoft.com/office/drawing/2014/main" val="20004"/>
                    </a:ext>
                  </a:extLst>
                </a:gridCol>
              </a:tblGrid>
              <a:tr h="30605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rgbClr val="000000"/>
                          </a:solidFill>
                          <a:effectLst/>
                          <a:latin typeface="Arial"/>
                          <a:ea typeface="Times New Roman"/>
                        </a:rPr>
                        <a:t> </a:t>
                      </a:r>
                      <a:endParaRPr lang="en-US" sz="2000" dirty="0">
                        <a:solidFill>
                          <a:srgbClr val="000000"/>
                        </a:solidFill>
                        <a:effectLst/>
                        <a:latin typeface="Times New Roman"/>
                        <a:ea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b="1" dirty="0">
                          <a:solidFill>
                            <a:srgbClr val="000000"/>
                          </a:solidFill>
                          <a:effectLst/>
                          <a:latin typeface="Times New Roman"/>
                          <a:ea typeface="Times New Roman"/>
                        </a:rPr>
                        <a:t>     CORN</a:t>
                      </a:r>
                      <a:endParaRPr lang="en-US" sz="2000" dirty="0">
                        <a:solidFill>
                          <a:srgbClr val="000000"/>
                        </a:solidFill>
                        <a:effectLst/>
                        <a:latin typeface="Times New Roman"/>
                        <a:ea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gridSpan="2">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b="1" dirty="0">
                          <a:solidFill>
                            <a:srgbClr val="000000"/>
                          </a:solidFill>
                          <a:effectLst/>
                          <a:latin typeface="Times New Roman"/>
                          <a:ea typeface="Times New Roman"/>
                        </a:rPr>
                        <a:t>       SOYBEANS</a:t>
                      </a:r>
                      <a:endParaRPr lang="en-US" sz="2000" dirty="0">
                        <a:solidFill>
                          <a:srgbClr val="000000"/>
                        </a:solidFill>
                        <a:effectLst/>
                        <a:latin typeface="Times New Roman"/>
                        <a:ea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0"/>
                  </a:ext>
                </a:extLst>
              </a:tr>
              <a:tr h="61085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b="1" dirty="0">
                          <a:solidFill>
                            <a:srgbClr val="000000"/>
                          </a:solidFill>
                          <a:effectLst/>
                          <a:latin typeface="Times New Roman"/>
                          <a:ea typeface="Times New Roman"/>
                        </a:rPr>
                        <a:t>CROP INCOME</a:t>
                      </a:r>
                      <a:endParaRPr lang="en-US" sz="2000" dirty="0">
                        <a:solidFill>
                          <a:srgbClr val="000000"/>
                        </a:solidFill>
                        <a:effectLst/>
                        <a:latin typeface="Times New Roman"/>
                        <a:ea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600" u="sng" dirty="0">
                          <a:solidFill>
                            <a:srgbClr val="000000"/>
                          </a:solidFill>
                          <a:effectLst/>
                          <a:latin typeface="Times New Roman"/>
                          <a:ea typeface="Times New Roman"/>
                        </a:rPr>
                        <a:t>EXAMPLE</a:t>
                      </a:r>
                      <a:endParaRPr lang="en-US" sz="32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600" u="sng" dirty="0">
                          <a:solidFill>
                            <a:srgbClr val="000000"/>
                          </a:solidFill>
                          <a:effectLst/>
                          <a:latin typeface="Times New Roman"/>
                          <a:ea typeface="Times New Roman"/>
                        </a:rPr>
                        <a:t>YOUR FARM</a:t>
                      </a:r>
                      <a:endParaRPr lang="en-US" sz="32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600" u="sng" dirty="0">
                          <a:solidFill>
                            <a:srgbClr val="000000"/>
                          </a:solidFill>
                          <a:effectLst/>
                          <a:latin typeface="Times New Roman"/>
                          <a:ea typeface="Times New Roman"/>
                        </a:rPr>
                        <a:t>EXAMPLE</a:t>
                      </a:r>
                      <a:endParaRPr lang="en-US" sz="32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600" u="sng" dirty="0">
                          <a:solidFill>
                            <a:srgbClr val="000000"/>
                          </a:solidFill>
                          <a:effectLst/>
                          <a:latin typeface="Times New Roman"/>
                          <a:ea typeface="Times New Roman"/>
                        </a:rPr>
                        <a:t>YOUR FARM</a:t>
                      </a:r>
                      <a:endParaRPr lang="en-US" sz="32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8859">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rgbClr val="000000"/>
                          </a:solidFill>
                          <a:effectLst/>
                          <a:latin typeface="Times New Roman"/>
                          <a:ea typeface="Times New Roman"/>
                        </a:rPr>
                        <a:t>(A) Crop Acres  </a:t>
                      </a:r>
                      <a:endParaRPr lang="en-US" sz="3200" dirty="0">
                        <a:solidFill>
                          <a:srgbClr val="000000"/>
                        </a:solidFill>
                        <a:effectLst/>
                        <a:latin typeface="Times New Roman"/>
                        <a:ea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solidFill>
                            <a:srgbClr val="000000"/>
                          </a:solidFill>
                          <a:effectLst/>
                          <a:latin typeface="Times New Roman"/>
                          <a:ea typeface="Times New Roman"/>
                        </a:rPr>
                        <a:t>400</a:t>
                      </a:r>
                      <a:endParaRPr lang="en-US" sz="3200" dirty="0">
                        <a:solidFill>
                          <a:srgbClr val="000000"/>
                        </a:solidFill>
                        <a:effectLst/>
                        <a:latin typeface="Times New Roman"/>
                        <a:ea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rgbClr val="000000"/>
                          </a:solidFill>
                          <a:effectLst/>
                          <a:latin typeface="Arial"/>
                          <a:ea typeface="Times New Roman"/>
                        </a:rPr>
                        <a:t> </a:t>
                      </a:r>
                      <a:endParaRPr lang="en-US" sz="3200" dirty="0">
                        <a:solidFill>
                          <a:srgbClr val="000000"/>
                        </a:solidFill>
                        <a:effectLst/>
                        <a:latin typeface="Times New Roman"/>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solidFill>
                            <a:srgbClr val="000000"/>
                          </a:solidFill>
                          <a:effectLst/>
                          <a:latin typeface="Times New Roman"/>
                          <a:ea typeface="Times New Roman"/>
                        </a:rPr>
                        <a:t>400</a:t>
                      </a:r>
                      <a:endParaRPr lang="en-US" sz="3200" dirty="0">
                        <a:solidFill>
                          <a:srgbClr val="000000"/>
                        </a:solidFill>
                        <a:effectLst/>
                        <a:latin typeface="Times New Roman"/>
                        <a:ea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rgbClr val="000000"/>
                          </a:solidFill>
                          <a:effectLst/>
                          <a:latin typeface="Arial"/>
                          <a:ea typeface="Times New Roman"/>
                        </a:rPr>
                        <a:t> </a:t>
                      </a:r>
                      <a:endParaRPr lang="en-US" sz="3200" dirty="0">
                        <a:solidFill>
                          <a:srgbClr val="000000"/>
                        </a:solidFill>
                        <a:effectLst/>
                        <a:latin typeface="Times New Roman"/>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4883">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rgbClr val="000000"/>
                          </a:solidFill>
                          <a:effectLst/>
                          <a:latin typeface="Times New Roman"/>
                          <a:ea typeface="Times New Roman"/>
                        </a:rPr>
                        <a:t>(B) Yield   Bushels/Acre</a:t>
                      </a:r>
                      <a:endParaRPr lang="en-US" sz="3200" dirty="0">
                        <a:solidFill>
                          <a:srgbClr val="000000"/>
                        </a:solidFill>
                        <a:effectLst/>
                        <a:latin typeface="Times New Roman"/>
                        <a:ea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solidFill>
                            <a:srgbClr val="000000"/>
                          </a:solidFill>
                          <a:effectLst/>
                          <a:latin typeface="Times New Roman"/>
                          <a:ea typeface="Times New Roman"/>
                        </a:rPr>
                        <a:t>180</a:t>
                      </a:r>
                      <a:endParaRPr lang="en-US" sz="3200" dirty="0">
                        <a:solidFill>
                          <a:srgbClr val="000000"/>
                        </a:solidFill>
                        <a:effectLst/>
                        <a:latin typeface="Times New Roman"/>
                        <a:ea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b="1" u="none" strike="noStrike" dirty="0">
                          <a:solidFill>
                            <a:srgbClr val="000000"/>
                          </a:solidFill>
                          <a:effectLst/>
                          <a:latin typeface="Times New Roman"/>
                          <a:ea typeface="Times New Roman"/>
                        </a:rPr>
                        <a:t> </a:t>
                      </a:r>
                      <a:endParaRPr lang="en-US" sz="3200" dirty="0">
                        <a:solidFill>
                          <a:srgbClr val="000000"/>
                        </a:solidFill>
                        <a:effectLst/>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solidFill>
                            <a:srgbClr val="000000"/>
                          </a:solidFill>
                          <a:effectLst/>
                          <a:latin typeface="Times New Roman"/>
                          <a:ea typeface="Times New Roman"/>
                        </a:rPr>
                        <a:t>50</a:t>
                      </a:r>
                      <a:endParaRPr lang="en-US" sz="3200" dirty="0">
                        <a:solidFill>
                          <a:srgbClr val="000000"/>
                        </a:solidFill>
                        <a:effectLst/>
                        <a:latin typeface="Times New Roman"/>
                        <a:ea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b="1" u="none" strike="noStrike" dirty="0">
                          <a:solidFill>
                            <a:srgbClr val="000000"/>
                          </a:solidFill>
                          <a:effectLst/>
                          <a:latin typeface="Arial"/>
                          <a:ea typeface="Times New Roman"/>
                        </a:rPr>
                        <a:t> </a:t>
                      </a:r>
                      <a:endParaRPr lang="en-US" sz="3200" dirty="0">
                        <a:solidFill>
                          <a:srgbClr val="000000"/>
                        </a:solidFill>
                        <a:effectLst/>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8859">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rgbClr val="000000"/>
                          </a:solidFill>
                          <a:effectLst/>
                          <a:latin typeface="Times New Roman"/>
                          <a:ea typeface="Times New Roman"/>
                        </a:rPr>
                        <a:t>(C) Price  $/Bushel</a:t>
                      </a:r>
                      <a:endParaRPr lang="en-US" sz="3200" dirty="0">
                        <a:solidFill>
                          <a:srgbClr val="000000"/>
                        </a:solidFill>
                        <a:effectLst/>
                        <a:latin typeface="Times New Roman"/>
                        <a:ea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solidFill>
                            <a:srgbClr val="000000"/>
                          </a:solidFill>
                          <a:effectLst/>
                          <a:latin typeface="Times New Roman"/>
                          <a:ea typeface="Times New Roman"/>
                        </a:rPr>
                        <a:t>3.25</a:t>
                      </a:r>
                      <a:endParaRPr lang="en-US" sz="3200" dirty="0">
                        <a:solidFill>
                          <a:srgbClr val="000000"/>
                        </a:solidFill>
                        <a:effectLst/>
                        <a:latin typeface="Times New Roman"/>
                        <a:ea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b="1" u="none" strike="noStrike" dirty="0">
                          <a:solidFill>
                            <a:srgbClr val="000000"/>
                          </a:solidFill>
                          <a:effectLst/>
                          <a:latin typeface="Times New Roman"/>
                          <a:ea typeface="Times New Roman"/>
                        </a:rPr>
                        <a:t> </a:t>
                      </a:r>
                      <a:endParaRPr lang="en-US" sz="3200" dirty="0">
                        <a:solidFill>
                          <a:srgbClr val="000000"/>
                        </a:solidFill>
                        <a:effectLst/>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solidFill>
                            <a:srgbClr val="000000"/>
                          </a:solidFill>
                          <a:effectLst/>
                          <a:latin typeface="Times New Roman"/>
                          <a:ea typeface="Times New Roman"/>
                        </a:rPr>
                        <a:t>9.00</a:t>
                      </a:r>
                      <a:endParaRPr lang="en-US" sz="3200" dirty="0">
                        <a:solidFill>
                          <a:srgbClr val="000000"/>
                        </a:solidFill>
                        <a:effectLst/>
                        <a:latin typeface="Times New Roman"/>
                        <a:ea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b="1" dirty="0">
                          <a:solidFill>
                            <a:srgbClr val="000000"/>
                          </a:solidFill>
                          <a:effectLst/>
                          <a:latin typeface="Arial"/>
                          <a:ea typeface="Times New Roman"/>
                        </a:rPr>
                        <a:t> </a:t>
                      </a:r>
                      <a:endParaRPr lang="en-US" sz="3200" dirty="0">
                        <a:solidFill>
                          <a:srgbClr val="000000"/>
                        </a:solidFill>
                        <a:effectLst/>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11718">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rgbClr val="000000"/>
                          </a:solidFill>
                          <a:effectLst/>
                          <a:latin typeface="Times New Roman"/>
                          <a:ea typeface="Times New Roman"/>
                        </a:rPr>
                        <a:t>(D) Government Payments</a:t>
                      </a:r>
                      <a:endParaRPr lang="en-US" sz="3200" dirty="0">
                        <a:solidFill>
                          <a:srgbClr val="000000"/>
                        </a:solidFill>
                        <a:effectLst/>
                        <a:latin typeface="Times New Roman"/>
                        <a:ea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solidFill>
                            <a:srgbClr val="000000"/>
                          </a:solidFill>
                          <a:effectLst/>
                          <a:latin typeface="Times New Roman"/>
                          <a:ea typeface="Times New Roman"/>
                        </a:rPr>
                        <a:t>30</a:t>
                      </a:r>
                      <a:endParaRPr lang="en-US" sz="3200" dirty="0">
                        <a:solidFill>
                          <a:srgbClr val="000000"/>
                        </a:solidFill>
                        <a:effectLst/>
                        <a:latin typeface="Times New Roman"/>
                        <a:ea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b="1" u="none" strike="noStrike" dirty="0">
                          <a:solidFill>
                            <a:srgbClr val="000000"/>
                          </a:solidFill>
                          <a:effectLst/>
                          <a:latin typeface="Times New Roman"/>
                          <a:ea typeface="Times New Roman"/>
                        </a:rPr>
                        <a:t> </a:t>
                      </a:r>
                      <a:endParaRPr lang="en-US" sz="3200" dirty="0">
                        <a:solidFill>
                          <a:srgbClr val="000000"/>
                        </a:solidFill>
                        <a:effectLst/>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solidFill>
                            <a:srgbClr val="000000"/>
                          </a:solidFill>
                          <a:effectLst/>
                          <a:latin typeface="Times New Roman"/>
                          <a:ea typeface="Times New Roman"/>
                        </a:rPr>
                        <a:t>0</a:t>
                      </a:r>
                      <a:endParaRPr lang="en-US" sz="3200" dirty="0">
                        <a:solidFill>
                          <a:srgbClr val="000000"/>
                        </a:solidFill>
                        <a:effectLst/>
                        <a:latin typeface="Times New Roman"/>
                        <a:ea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b="1" dirty="0">
                          <a:solidFill>
                            <a:srgbClr val="000000"/>
                          </a:solidFill>
                          <a:effectLst/>
                          <a:latin typeface="Arial"/>
                          <a:ea typeface="Times New Roman"/>
                        </a:rPr>
                        <a:t> </a:t>
                      </a:r>
                      <a:endParaRPr lang="en-US" sz="3200" dirty="0">
                        <a:solidFill>
                          <a:srgbClr val="000000"/>
                        </a:solidFill>
                        <a:effectLst/>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11718">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rgbClr val="000000"/>
                          </a:solidFill>
                          <a:effectLst/>
                          <a:latin typeface="Times New Roman"/>
                          <a:ea typeface="Times New Roman"/>
                        </a:rPr>
                        <a:t>Total Income Per Acre (</a:t>
                      </a:r>
                      <a:r>
                        <a:rPr lang="en-US" sz="2000" dirty="0" err="1">
                          <a:solidFill>
                            <a:srgbClr val="000000"/>
                          </a:solidFill>
                          <a:effectLst/>
                          <a:latin typeface="Times New Roman"/>
                          <a:ea typeface="Times New Roman"/>
                        </a:rPr>
                        <a:t>BxC</a:t>
                      </a:r>
                      <a:r>
                        <a:rPr lang="en-US" sz="2000" dirty="0">
                          <a:solidFill>
                            <a:srgbClr val="000000"/>
                          </a:solidFill>
                          <a:effectLst/>
                          <a:latin typeface="Times New Roman"/>
                          <a:ea typeface="Times New Roman"/>
                        </a:rPr>
                        <a:t>)+D</a:t>
                      </a:r>
                      <a:endParaRPr lang="en-US" sz="3200" dirty="0">
                        <a:solidFill>
                          <a:srgbClr val="000000"/>
                        </a:solidFill>
                        <a:effectLst/>
                        <a:latin typeface="Times New Roman"/>
                        <a:ea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solidFill>
                            <a:srgbClr val="000000"/>
                          </a:solidFill>
                          <a:effectLst/>
                          <a:latin typeface="Times New Roman"/>
                          <a:ea typeface="Times New Roman"/>
                        </a:rPr>
                        <a:t>$615</a:t>
                      </a:r>
                      <a:endParaRPr lang="en-US" sz="3200" dirty="0">
                        <a:solidFill>
                          <a:srgbClr val="000000"/>
                        </a:solidFill>
                        <a:effectLst/>
                        <a:latin typeface="Times New Roman"/>
                        <a:ea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rgbClr val="000000"/>
                          </a:solidFill>
                          <a:effectLst/>
                          <a:latin typeface="Times New Roman"/>
                          <a:ea typeface="Times New Roman"/>
                        </a:rPr>
                        <a:t> </a:t>
                      </a:r>
                      <a:endParaRPr lang="en-US" sz="3200" dirty="0">
                        <a:solidFill>
                          <a:srgbClr val="000000"/>
                        </a:solidFill>
                        <a:effectLst/>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solidFill>
                            <a:srgbClr val="000000"/>
                          </a:solidFill>
                          <a:effectLst/>
                          <a:latin typeface="Times New Roman"/>
                          <a:ea typeface="Times New Roman"/>
                        </a:rPr>
                        <a:t>$450</a:t>
                      </a:r>
                      <a:endParaRPr lang="en-US" sz="3200" dirty="0">
                        <a:solidFill>
                          <a:srgbClr val="000000"/>
                        </a:solidFill>
                        <a:effectLst/>
                        <a:latin typeface="Times New Roman"/>
                        <a:ea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rgbClr val="000000"/>
                          </a:solidFill>
                          <a:effectLst/>
                          <a:latin typeface="Times New Roman"/>
                          <a:ea typeface="Times New Roman"/>
                        </a:rPr>
                        <a:t> </a:t>
                      </a:r>
                      <a:endParaRPr lang="en-US" sz="3200" dirty="0">
                        <a:solidFill>
                          <a:srgbClr val="000000"/>
                        </a:solidFill>
                        <a:effectLst/>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3" name="Rectangle 2"/>
          <p:cNvSpPr/>
          <p:nvPr/>
        </p:nvSpPr>
        <p:spPr>
          <a:xfrm>
            <a:off x="1905000" y="0"/>
            <a:ext cx="8382000" cy="1446550"/>
          </a:xfrm>
          <a:prstGeom prst="rect">
            <a:avLst/>
          </a:prstGeom>
        </p:spPr>
        <p:txBody>
          <a:bodyPr wrap="square">
            <a:spAutoFit/>
          </a:bodyPr>
          <a:lstStyle/>
          <a:p>
            <a:pPr algn="ctr" fontAlgn="auto">
              <a:spcBef>
                <a:spcPts val="0"/>
              </a:spcBef>
              <a:spcAft>
                <a:spcPts val="0"/>
              </a:spcAft>
              <a:defRPr/>
            </a:pPr>
            <a:r>
              <a:rPr lang="en-US" sz="4400" b="1" kern="0" dirty="0">
                <a:solidFill>
                  <a:srgbClr val="A50021"/>
                </a:solidFill>
                <a:latin typeface="Times New Roman"/>
                <a:ea typeface="Times New Roman"/>
              </a:rPr>
              <a:t>ACCEPTABLE PRICE WORKSHEET 2022</a:t>
            </a:r>
            <a:endParaRPr lang="en-US" sz="1800" kern="0" dirty="0">
              <a:solidFill>
                <a:sysClr val="windowText" lastClr="000000"/>
              </a:solidFill>
            </a:endParaRPr>
          </a:p>
        </p:txBody>
      </p:sp>
      <p:sp>
        <p:nvSpPr>
          <p:cNvPr id="4" name="Rectangle 3"/>
          <p:cNvSpPr/>
          <p:nvPr/>
        </p:nvSpPr>
        <p:spPr>
          <a:xfrm>
            <a:off x="8839200" y="5486401"/>
            <a:ext cx="1176925" cy="461665"/>
          </a:xfrm>
          <a:prstGeom prst="rect">
            <a:avLst/>
          </a:prstGeom>
        </p:spPr>
        <p:txBody>
          <a:bodyPr wrap="none">
            <a:spAutoFit/>
          </a:bodyPr>
          <a:lstStyle/>
          <a:p>
            <a:pPr lvl="0"/>
            <a:r>
              <a:rPr lang="en-US" b="1" dirty="0">
                <a:solidFill>
                  <a:srgbClr val="5C5A5A">
                    <a:lumMod val="50000"/>
                  </a:srgbClr>
                </a:solidFill>
              </a:rPr>
              <a:t>Page 9</a:t>
            </a:r>
            <a:endParaRPr lang="en-US" dirty="0">
              <a:solidFill>
                <a:srgbClr val="5C5A5A"/>
              </a:solidFill>
            </a:endParaRPr>
          </a:p>
        </p:txBody>
      </p:sp>
    </p:spTree>
    <p:extLst>
      <p:ext uri="{BB962C8B-B14F-4D97-AF65-F5344CB8AC3E}">
        <p14:creationId xmlns:p14="http://schemas.microsoft.com/office/powerpoint/2010/main" val="43831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48962" y="158263"/>
            <a:ext cx="8382000" cy="584775"/>
          </a:xfrm>
          <a:prstGeom prst="rect">
            <a:avLst/>
          </a:prstGeom>
        </p:spPr>
        <p:txBody>
          <a:bodyPr wrap="square">
            <a:spAutoFit/>
          </a:bodyPr>
          <a:lstStyle/>
          <a:p>
            <a:pPr algn="ctr" fontAlgn="auto">
              <a:spcBef>
                <a:spcPts val="0"/>
              </a:spcBef>
              <a:spcAft>
                <a:spcPts val="0"/>
              </a:spcAft>
              <a:defRPr/>
            </a:pPr>
            <a:r>
              <a:rPr lang="en-US" sz="3200" b="1" kern="0" dirty="0">
                <a:solidFill>
                  <a:srgbClr val="A50021"/>
                </a:solidFill>
                <a:latin typeface="Times New Roman"/>
                <a:ea typeface="Times New Roman"/>
              </a:rPr>
              <a:t>ACCEPTABLE PRICE WORKSHEET 2022</a:t>
            </a:r>
            <a:endParaRPr lang="en-US" sz="1200" kern="0" dirty="0">
              <a:solidFill>
                <a:sysClr val="windowText" lastClr="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016880514"/>
              </p:ext>
            </p:extLst>
          </p:nvPr>
        </p:nvGraphicFramePr>
        <p:xfrm>
          <a:off x="1720363" y="853653"/>
          <a:ext cx="8839197" cy="4918520"/>
        </p:xfrm>
        <a:graphic>
          <a:graphicData uri="http://schemas.openxmlformats.org/drawingml/2006/table">
            <a:tbl>
              <a:tblPr/>
              <a:tblGrid>
                <a:gridCol w="4337014">
                  <a:extLst>
                    <a:ext uri="{9D8B030D-6E8A-4147-A177-3AD203B41FA5}">
                      <a16:colId xmlns:a16="http://schemas.microsoft.com/office/drawing/2014/main" val="20000"/>
                    </a:ext>
                  </a:extLst>
                </a:gridCol>
                <a:gridCol w="1176465">
                  <a:extLst>
                    <a:ext uri="{9D8B030D-6E8A-4147-A177-3AD203B41FA5}">
                      <a16:colId xmlns:a16="http://schemas.microsoft.com/office/drawing/2014/main" val="20001"/>
                    </a:ext>
                  </a:extLst>
                </a:gridCol>
                <a:gridCol w="1176465">
                  <a:extLst>
                    <a:ext uri="{9D8B030D-6E8A-4147-A177-3AD203B41FA5}">
                      <a16:colId xmlns:a16="http://schemas.microsoft.com/office/drawing/2014/main" val="20002"/>
                    </a:ext>
                  </a:extLst>
                </a:gridCol>
                <a:gridCol w="1176465">
                  <a:extLst>
                    <a:ext uri="{9D8B030D-6E8A-4147-A177-3AD203B41FA5}">
                      <a16:colId xmlns:a16="http://schemas.microsoft.com/office/drawing/2014/main" val="20003"/>
                    </a:ext>
                  </a:extLst>
                </a:gridCol>
                <a:gridCol w="972788">
                  <a:extLst>
                    <a:ext uri="{9D8B030D-6E8A-4147-A177-3AD203B41FA5}">
                      <a16:colId xmlns:a16="http://schemas.microsoft.com/office/drawing/2014/main" val="20004"/>
                    </a:ext>
                  </a:extLst>
                </a:gridCol>
              </a:tblGrid>
              <a:tr h="29972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b="1" dirty="0">
                          <a:solidFill>
                            <a:srgbClr val="000000"/>
                          </a:solidFill>
                          <a:effectLst/>
                          <a:latin typeface="Times New Roman"/>
                          <a:ea typeface="Times New Roman"/>
                        </a:rPr>
                        <a:t>CROP EXPENSES</a:t>
                      </a:r>
                      <a:r>
                        <a:rPr lang="en-US" sz="2000" dirty="0">
                          <a:solidFill>
                            <a:srgbClr val="000000"/>
                          </a:solidFill>
                          <a:effectLst/>
                          <a:latin typeface="Times New Roman"/>
                          <a:ea typeface="Times New Roman"/>
                        </a:rPr>
                        <a:t>  </a:t>
                      </a:r>
                      <a:endParaRPr lang="en-US" sz="3200" dirty="0">
                        <a:solidFill>
                          <a:srgbClr val="000000"/>
                        </a:solidFill>
                        <a:effectLst/>
                        <a:latin typeface="Times New Roman"/>
                        <a:ea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a:solidFill>
                            <a:srgbClr val="000000"/>
                          </a:solidFill>
                          <a:effectLst/>
                          <a:latin typeface="Arial"/>
                          <a:ea typeface="Times New Roman"/>
                        </a:rPr>
                        <a:t> </a:t>
                      </a:r>
                      <a:endParaRPr lang="en-US" sz="3200">
                        <a:solidFill>
                          <a:srgbClr val="000000"/>
                        </a:solidFill>
                        <a:effectLst/>
                        <a:latin typeface="Times New Roman"/>
                        <a:ea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rgbClr val="000000"/>
                          </a:solidFill>
                          <a:effectLst/>
                          <a:latin typeface="Arial"/>
                          <a:ea typeface="Times New Roman"/>
                        </a:rPr>
                        <a:t> </a:t>
                      </a:r>
                      <a:endParaRPr lang="en-US" sz="3200" dirty="0">
                        <a:solidFill>
                          <a:srgbClr val="000000"/>
                        </a:solidFill>
                        <a:effectLst/>
                        <a:latin typeface="Times New Roman"/>
                        <a:ea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solidFill>
                            <a:srgbClr val="000000"/>
                          </a:solidFill>
                          <a:effectLst/>
                          <a:latin typeface="Arial"/>
                          <a:ea typeface="Times New Roman"/>
                        </a:rPr>
                        <a:t> </a:t>
                      </a:r>
                      <a:endParaRPr lang="en-US" sz="3200" dirty="0">
                        <a:solidFill>
                          <a:srgbClr val="000000"/>
                        </a:solidFill>
                        <a:effectLst/>
                        <a:latin typeface="Times New Roman"/>
                        <a:ea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rgbClr val="000000"/>
                          </a:solidFill>
                          <a:effectLst/>
                          <a:latin typeface="Arial"/>
                          <a:ea typeface="Times New Roman"/>
                        </a:rPr>
                        <a:t> </a:t>
                      </a:r>
                      <a:endParaRPr lang="en-US" sz="3200" dirty="0">
                        <a:solidFill>
                          <a:srgbClr val="000000"/>
                        </a:solidFill>
                        <a:effectLst/>
                        <a:latin typeface="Times New Roman"/>
                        <a:ea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972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tabLst>
                          <a:tab pos="581025" algn="l"/>
                        </a:tabLst>
                      </a:pPr>
                      <a:r>
                        <a:rPr lang="en-US" sz="2000" dirty="0">
                          <a:solidFill>
                            <a:schemeClr val="tx1">
                              <a:lumMod val="50000"/>
                            </a:schemeClr>
                          </a:solidFill>
                          <a:effectLst/>
                          <a:latin typeface="Times New Roman"/>
                          <a:ea typeface="Times New Roman"/>
                        </a:rPr>
                        <a:t> Seed	</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1" dirty="0">
                          <a:solidFill>
                            <a:schemeClr val="tx1">
                              <a:lumMod val="50000"/>
                            </a:schemeClr>
                          </a:solidFill>
                          <a:effectLst/>
                          <a:latin typeface="Times New Roman"/>
                          <a:ea typeface="Calibri"/>
                          <a:cs typeface="Times New Roman"/>
                        </a:rPr>
                        <a:t>119</a:t>
                      </a:r>
                      <a:endParaRPr lang="en-US" sz="2000" dirty="0">
                        <a:solidFill>
                          <a:schemeClr val="tx1">
                            <a:lumMod val="50000"/>
                          </a:schemeClr>
                        </a:solidFill>
                        <a:effectLst/>
                        <a:latin typeface="Calibri"/>
                        <a:ea typeface="Calibri"/>
                        <a:cs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a:solidFill>
                            <a:schemeClr val="tx1">
                              <a:lumMod val="50000"/>
                            </a:schemeClr>
                          </a:solidFill>
                          <a:effectLst/>
                          <a:latin typeface="Times New Roman"/>
                          <a:ea typeface="Times New Roman"/>
                        </a:rPr>
                        <a:t> </a:t>
                      </a:r>
                      <a:endParaRPr lang="en-US" sz="3200">
                        <a:solidFill>
                          <a:schemeClr val="tx1">
                            <a:lumMod val="50000"/>
                          </a:schemeClr>
                        </a:solidFill>
                        <a:effectLst/>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1" dirty="0">
                          <a:solidFill>
                            <a:schemeClr val="tx1">
                              <a:lumMod val="50000"/>
                            </a:schemeClr>
                          </a:solidFill>
                          <a:effectLst/>
                          <a:latin typeface="Times New Roman"/>
                          <a:ea typeface="Calibri"/>
                          <a:cs typeface="Times New Roman"/>
                        </a:rPr>
                        <a:t>57</a:t>
                      </a:r>
                      <a:endParaRPr lang="en-US" sz="1800" dirty="0">
                        <a:solidFill>
                          <a:schemeClr val="tx1">
                            <a:lumMod val="50000"/>
                          </a:schemeClr>
                        </a:solidFill>
                        <a:effectLst/>
                        <a:latin typeface="Calibri"/>
                        <a:ea typeface="Calibri"/>
                        <a:cs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a:solidFill>
                            <a:schemeClr val="tx1">
                              <a:lumMod val="50000"/>
                            </a:schemeClr>
                          </a:solidFill>
                          <a:effectLst/>
                          <a:latin typeface="Times New Roman"/>
                          <a:ea typeface="Times New Roman"/>
                        </a:rPr>
                        <a:t> </a:t>
                      </a:r>
                      <a:endParaRPr lang="en-US" sz="3200">
                        <a:solidFill>
                          <a:schemeClr val="tx1">
                            <a:lumMod val="50000"/>
                          </a:schemeClr>
                        </a:solidFill>
                        <a:effectLst/>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972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chemeClr val="tx1">
                              <a:lumMod val="50000"/>
                            </a:schemeClr>
                          </a:solidFill>
                          <a:effectLst/>
                          <a:latin typeface="Times New Roman"/>
                          <a:ea typeface="Times New Roman"/>
                        </a:rPr>
                        <a:t> Fertilizer</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1" dirty="0">
                          <a:solidFill>
                            <a:schemeClr val="tx1">
                              <a:lumMod val="50000"/>
                            </a:schemeClr>
                          </a:solidFill>
                          <a:effectLst/>
                          <a:latin typeface="Times New Roman"/>
                          <a:ea typeface="Calibri"/>
                          <a:cs typeface="Times New Roman"/>
                        </a:rPr>
                        <a:t>105</a:t>
                      </a:r>
                      <a:endParaRPr lang="en-US" sz="2000" dirty="0">
                        <a:solidFill>
                          <a:schemeClr val="tx1">
                            <a:lumMod val="50000"/>
                          </a:schemeClr>
                        </a:solidFill>
                        <a:effectLst/>
                        <a:latin typeface="Calibri"/>
                        <a:ea typeface="Calibri"/>
                        <a:cs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chemeClr val="tx1">
                              <a:lumMod val="50000"/>
                            </a:schemeClr>
                          </a:solidFill>
                          <a:effectLst/>
                          <a:latin typeface="Times New Roman"/>
                          <a:ea typeface="Times New Roman"/>
                        </a:rPr>
                        <a:t> </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1" dirty="0">
                          <a:solidFill>
                            <a:schemeClr val="tx1">
                              <a:lumMod val="50000"/>
                            </a:schemeClr>
                          </a:solidFill>
                          <a:effectLst/>
                          <a:latin typeface="Times New Roman"/>
                          <a:ea typeface="Calibri"/>
                          <a:cs typeface="Times New Roman"/>
                        </a:rPr>
                        <a:t>22</a:t>
                      </a:r>
                      <a:endParaRPr lang="en-US" sz="1800" dirty="0">
                        <a:solidFill>
                          <a:schemeClr val="tx1">
                            <a:lumMod val="50000"/>
                          </a:schemeClr>
                        </a:solidFill>
                        <a:effectLst/>
                        <a:latin typeface="Calibri"/>
                        <a:ea typeface="Calibri"/>
                        <a:cs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chemeClr val="tx1">
                              <a:lumMod val="50000"/>
                            </a:schemeClr>
                          </a:solidFill>
                          <a:effectLst/>
                          <a:latin typeface="Times New Roman"/>
                          <a:ea typeface="Times New Roman"/>
                        </a:rPr>
                        <a:t> </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972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chemeClr val="tx1">
                              <a:lumMod val="50000"/>
                            </a:schemeClr>
                          </a:solidFill>
                          <a:effectLst/>
                          <a:latin typeface="Times New Roman"/>
                          <a:ea typeface="Times New Roman"/>
                        </a:rPr>
                        <a:t> Herbicide &amp; Insecticide</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1" dirty="0">
                          <a:solidFill>
                            <a:schemeClr val="tx1">
                              <a:lumMod val="50000"/>
                            </a:schemeClr>
                          </a:solidFill>
                          <a:effectLst/>
                          <a:latin typeface="Times New Roman"/>
                          <a:ea typeface="Calibri"/>
                          <a:cs typeface="Times New Roman"/>
                        </a:rPr>
                        <a:t>37</a:t>
                      </a:r>
                      <a:endParaRPr lang="en-US" sz="2000" dirty="0">
                        <a:solidFill>
                          <a:schemeClr val="tx1">
                            <a:lumMod val="50000"/>
                          </a:schemeClr>
                        </a:solidFill>
                        <a:effectLst/>
                        <a:latin typeface="Calibri"/>
                        <a:ea typeface="Calibri"/>
                        <a:cs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chemeClr val="tx1">
                              <a:lumMod val="50000"/>
                            </a:schemeClr>
                          </a:solidFill>
                          <a:effectLst/>
                          <a:latin typeface="Times New Roman"/>
                          <a:ea typeface="Times New Roman"/>
                        </a:rPr>
                        <a:t> </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1" dirty="0">
                          <a:solidFill>
                            <a:schemeClr val="tx1">
                              <a:lumMod val="50000"/>
                            </a:schemeClr>
                          </a:solidFill>
                          <a:effectLst/>
                          <a:latin typeface="Times New Roman"/>
                          <a:ea typeface="Calibri"/>
                          <a:cs typeface="Times New Roman"/>
                        </a:rPr>
                        <a:t>45</a:t>
                      </a:r>
                      <a:endParaRPr lang="en-US" sz="1800" dirty="0">
                        <a:solidFill>
                          <a:schemeClr val="tx1">
                            <a:lumMod val="50000"/>
                          </a:schemeClr>
                        </a:solidFill>
                        <a:effectLst/>
                        <a:latin typeface="Calibri"/>
                        <a:ea typeface="Calibri"/>
                        <a:cs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chemeClr val="tx1">
                              <a:lumMod val="50000"/>
                            </a:schemeClr>
                          </a:solidFill>
                          <a:effectLst/>
                          <a:latin typeface="Times New Roman"/>
                          <a:ea typeface="Times New Roman"/>
                        </a:rPr>
                        <a:t> </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9972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chemeClr val="tx1">
                              <a:lumMod val="50000"/>
                            </a:schemeClr>
                          </a:solidFill>
                          <a:effectLst/>
                          <a:latin typeface="Times New Roman"/>
                          <a:ea typeface="Times New Roman"/>
                        </a:rPr>
                        <a:t> Crop Insurance</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1" dirty="0">
                          <a:solidFill>
                            <a:schemeClr val="tx1">
                              <a:lumMod val="50000"/>
                            </a:schemeClr>
                          </a:solidFill>
                          <a:effectLst/>
                          <a:latin typeface="Times New Roman"/>
                          <a:ea typeface="Calibri"/>
                          <a:cs typeface="Times New Roman"/>
                        </a:rPr>
                        <a:t>19</a:t>
                      </a:r>
                      <a:endParaRPr lang="en-US" sz="2000" dirty="0">
                        <a:solidFill>
                          <a:schemeClr val="tx1">
                            <a:lumMod val="50000"/>
                          </a:schemeClr>
                        </a:solidFill>
                        <a:effectLst/>
                        <a:latin typeface="Calibri"/>
                        <a:ea typeface="Calibri"/>
                        <a:cs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chemeClr val="tx1">
                              <a:lumMod val="50000"/>
                            </a:schemeClr>
                          </a:solidFill>
                          <a:effectLst/>
                          <a:latin typeface="Times New Roman"/>
                          <a:ea typeface="Times New Roman"/>
                        </a:rPr>
                        <a:t> </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1" dirty="0">
                          <a:solidFill>
                            <a:schemeClr val="tx1">
                              <a:lumMod val="50000"/>
                            </a:schemeClr>
                          </a:solidFill>
                          <a:effectLst/>
                          <a:latin typeface="Times New Roman"/>
                          <a:ea typeface="Calibri"/>
                          <a:cs typeface="Times New Roman"/>
                        </a:rPr>
                        <a:t>18</a:t>
                      </a:r>
                      <a:endParaRPr lang="en-US" sz="1800" dirty="0">
                        <a:solidFill>
                          <a:schemeClr val="tx1">
                            <a:lumMod val="50000"/>
                          </a:schemeClr>
                        </a:solidFill>
                        <a:effectLst/>
                        <a:latin typeface="Calibri"/>
                        <a:ea typeface="Calibri"/>
                        <a:cs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a:solidFill>
                            <a:schemeClr val="tx1">
                              <a:lumMod val="50000"/>
                            </a:schemeClr>
                          </a:solidFill>
                          <a:effectLst/>
                          <a:latin typeface="Times New Roman"/>
                          <a:ea typeface="Times New Roman"/>
                        </a:rPr>
                        <a:t> </a:t>
                      </a:r>
                      <a:endParaRPr lang="en-US" sz="3200">
                        <a:solidFill>
                          <a:schemeClr val="tx1">
                            <a:lumMod val="50000"/>
                          </a:schemeClr>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9972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chemeClr val="tx1">
                              <a:lumMod val="50000"/>
                            </a:schemeClr>
                          </a:solidFill>
                          <a:effectLst/>
                          <a:latin typeface="Times New Roman"/>
                          <a:ea typeface="Times New Roman"/>
                        </a:rPr>
                        <a:t> Fuel and Oil</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1" dirty="0">
                          <a:solidFill>
                            <a:schemeClr val="tx1">
                              <a:lumMod val="50000"/>
                            </a:schemeClr>
                          </a:solidFill>
                          <a:effectLst/>
                          <a:latin typeface="Times New Roman"/>
                          <a:ea typeface="Calibri"/>
                          <a:cs typeface="Times New Roman"/>
                        </a:rPr>
                        <a:t>22</a:t>
                      </a:r>
                      <a:endParaRPr lang="en-US" sz="2000" dirty="0">
                        <a:solidFill>
                          <a:schemeClr val="tx1">
                            <a:lumMod val="50000"/>
                          </a:schemeClr>
                        </a:solidFill>
                        <a:effectLst/>
                        <a:latin typeface="Calibri"/>
                        <a:ea typeface="Calibri"/>
                        <a:cs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chemeClr val="tx1">
                              <a:lumMod val="50000"/>
                            </a:schemeClr>
                          </a:solidFill>
                          <a:effectLst/>
                          <a:latin typeface="Times New Roman"/>
                          <a:ea typeface="Times New Roman"/>
                        </a:rPr>
                        <a:t> </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1" dirty="0">
                          <a:solidFill>
                            <a:schemeClr val="tx1">
                              <a:lumMod val="50000"/>
                            </a:schemeClr>
                          </a:solidFill>
                          <a:effectLst/>
                          <a:latin typeface="Times New Roman"/>
                          <a:ea typeface="Calibri"/>
                          <a:cs typeface="Times New Roman"/>
                        </a:rPr>
                        <a:t>16</a:t>
                      </a:r>
                      <a:endParaRPr lang="en-US" sz="1800" dirty="0">
                        <a:solidFill>
                          <a:schemeClr val="tx1">
                            <a:lumMod val="50000"/>
                          </a:schemeClr>
                        </a:solidFill>
                        <a:effectLst/>
                        <a:latin typeface="Calibri"/>
                        <a:ea typeface="Calibri"/>
                        <a:cs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chemeClr val="tx1">
                              <a:lumMod val="50000"/>
                            </a:schemeClr>
                          </a:solidFill>
                          <a:effectLst/>
                          <a:latin typeface="Times New Roman"/>
                          <a:ea typeface="Times New Roman"/>
                        </a:rPr>
                        <a:t> </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9972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chemeClr val="tx1">
                              <a:lumMod val="50000"/>
                            </a:schemeClr>
                          </a:solidFill>
                          <a:effectLst/>
                          <a:latin typeface="Times New Roman"/>
                          <a:ea typeface="Times New Roman"/>
                        </a:rPr>
                        <a:t> Repairs</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1" dirty="0">
                          <a:solidFill>
                            <a:schemeClr val="tx1">
                              <a:lumMod val="50000"/>
                            </a:schemeClr>
                          </a:solidFill>
                          <a:effectLst/>
                          <a:latin typeface="Times New Roman"/>
                          <a:ea typeface="Calibri"/>
                          <a:cs typeface="Times New Roman"/>
                        </a:rPr>
                        <a:t>40</a:t>
                      </a:r>
                      <a:endParaRPr lang="en-US" sz="2000" dirty="0">
                        <a:solidFill>
                          <a:schemeClr val="tx1">
                            <a:lumMod val="50000"/>
                          </a:schemeClr>
                        </a:solidFill>
                        <a:effectLst/>
                        <a:latin typeface="Calibri"/>
                        <a:ea typeface="Calibri"/>
                        <a:cs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chemeClr val="tx1">
                              <a:lumMod val="50000"/>
                            </a:schemeClr>
                          </a:solidFill>
                          <a:effectLst/>
                          <a:latin typeface="Times New Roman"/>
                          <a:ea typeface="Times New Roman"/>
                        </a:rPr>
                        <a:t> </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1" dirty="0">
                          <a:solidFill>
                            <a:schemeClr val="tx1">
                              <a:lumMod val="50000"/>
                            </a:schemeClr>
                          </a:solidFill>
                          <a:effectLst/>
                          <a:latin typeface="Times New Roman"/>
                          <a:ea typeface="Calibri"/>
                          <a:cs typeface="Times New Roman"/>
                        </a:rPr>
                        <a:t>26</a:t>
                      </a:r>
                      <a:endParaRPr lang="en-US" sz="1800" dirty="0">
                        <a:solidFill>
                          <a:schemeClr val="tx1">
                            <a:lumMod val="50000"/>
                          </a:schemeClr>
                        </a:solidFill>
                        <a:effectLst/>
                        <a:latin typeface="Calibri"/>
                        <a:ea typeface="Calibri"/>
                        <a:cs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a:solidFill>
                            <a:schemeClr val="tx1">
                              <a:lumMod val="50000"/>
                            </a:schemeClr>
                          </a:solidFill>
                          <a:effectLst/>
                          <a:latin typeface="Times New Roman"/>
                          <a:ea typeface="Times New Roman"/>
                        </a:rPr>
                        <a:t> </a:t>
                      </a:r>
                      <a:endParaRPr lang="en-US" sz="3200">
                        <a:solidFill>
                          <a:schemeClr val="tx1">
                            <a:lumMod val="50000"/>
                          </a:schemeClr>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9972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chemeClr val="tx1">
                              <a:lumMod val="50000"/>
                            </a:schemeClr>
                          </a:solidFill>
                          <a:effectLst/>
                          <a:latin typeface="Times New Roman"/>
                          <a:ea typeface="Times New Roman"/>
                        </a:rPr>
                        <a:t> Crop Drying</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1" dirty="0">
                          <a:solidFill>
                            <a:schemeClr val="tx1">
                              <a:lumMod val="50000"/>
                            </a:schemeClr>
                          </a:solidFill>
                          <a:effectLst/>
                          <a:latin typeface="Times New Roman"/>
                          <a:ea typeface="Calibri"/>
                          <a:cs typeface="Times New Roman"/>
                        </a:rPr>
                        <a:t>20</a:t>
                      </a:r>
                      <a:endParaRPr lang="en-US" sz="2000" dirty="0">
                        <a:solidFill>
                          <a:schemeClr val="tx1">
                            <a:lumMod val="50000"/>
                          </a:schemeClr>
                        </a:solidFill>
                        <a:effectLst/>
                        <a:latin typeface="Calibri"/>
                        <a:ea typeface="Calibri"/>
                        <a:cs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chemeClr val="tx1">
                              <a:lumMod val="50000"/>
                            </a:schemeClr>
                          </a:solidFill>
                          <a:effectLst/>
                          <a:latin typeface="Times New Roman"/>
                          <a:ea typeface="Times New Roman"/>
                        </a:rPr>
                        <a:t> </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1" dirty="0">
                          <a:solidFill>
                            <a:schemeClr val="tx1">
                              <a:lumMod val="50000"/>
                            </a:schemeClr>
                          </a:solidFill>
                          <a:effectLst/>
                          <a:latin typeface="Times New Roman"/>
                          <a:ea typeface="Calibri"/>
                          <a:cs typeface="Times New Roman"/>
                        </a:rPr>
                        <a:t>0</a:t>
                      </a:r>
                      <a:endParaRPr lang="en-US" sz="1800" dirty="0">
                        <a:solidFill>
                          <a:schemeClr val="tx1">
                            <a:lumMod val="50000"/>
                          </a:schemeClr>
                        </a:solidFill>
                        <a:effectLst/>
                        <a:latin typeface="Calibri"/>
                        <a:ea typeface="Calibri"/>
                        <a:cs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a:solidFill>
                            <a:schemeClr val="tx1">
                              <a:lumMod val="50000"/>
                            </a:schemeClr>
                          </a:solidFill>
                          <a:effectLst/>
                          <a:latin typeface="Times New Roman"/>
                          <a:ea typeface="Times New Roman"/>
                        </a:rPr>
                        <a:t> </a:t>
                      </a:r>
                      <a:endParaRPr lang="en-US" sz="3200">
                        <a:solidFill>
                          <a:schemeClr val="tx1">
                            <a:lumMod val="50000"/>
                          </a:schemeClr>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9972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chemeClr val="tx1">
                              <a:lumMod val="50000"/>
                            </a:schemeClr>
                          </a:solidFill>
                          <a:effectLst/>
                          <a:latin typeface="Times New Roman"/>
                          <a:ea typeface="Times New Roman"/>
                        </a:rPr>
                        <a:t> Machine Lease/Hire</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1" dirty="0">
                          <a:solidFill>
                            <a:schemeClr val="tx1">
                              <a:lumMod val="50000"/>
                            </a:schemeClr>
                          </a:solidFill>
                          <a:effectLst/>
                          <a:latin typeface="Times New Roman"/>
                          <a:ea typeface="Calibri"/>
                          <a:cs typeface="Times New Roman"/>
                        </a:rPr>
                        <a:t>11</a:t>
                      </a:r>
                      <a:endParaRPr lang="en-US" sz="2000" dirty="0">
                        <a:solidFill>
                          <a:schemeClr val="tx1">
                            <a:lumMod val="50000"/>
                          </a:schemeClr>
                        </a:solidFill>
                        <a:effectLst/>
                        <a:latin typeface="Calibri"/>
                        <a:ea typeface="Calibri"/>
                        <a:cs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chemeClr val="tx1">
                              <a:lumMod val="50000"/>
                            </a:schemeClr>
                          </a:solidFill>
                          <a:effectLst/>
                          <a:latin typeface="Times New Roman"/>
                          <a:ea typeface="Times New Roman"/>
                        </a:rPr>
                        <a:t> </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1" dirty="0">
                          <a:solidFill>
                            <a:schemeClr val="tx1">
                              <a:lumMod val="50000"/>
                            </a:schemeClr>
                          </a:solidFill>
                          <a:effectLst/>
                          <a:latin typeface="Times New Roman"/>
                          <a:ea typeface="Calibri"/>
                          <a:cs typeface="Times New Roman"/>
                        </a:rPr>
                        <a:t>7</a:t>
                      </a:r>
                      <a:endParaRPr lang="en-US" sz="1800" dirty="0">
                        <a:solidFill>
                          <a:schemeClr val="tx1">
                            <a:lumMod val="50000"/>
                          </a:schemeClr>
                        </a:solidFill>
                        <a:effectLst/>
                        <a:latin typeface="Calibri"/>
                        <a:ea typeface="Calibri"/>
                        <a:cs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a:solidFill>
                            <a:schemeClr val="tx1">
                              <a:lumMod val="50000"/>
                            </a:schemeClr>
                          </a:solidFill>
                          <a:effectLst/>
                          <a:latin typeface="Times New Roman"/>
                          <a:ea typeface="Times New Roman"/>
                        </a:rPr>
                        <a:t> </a:t>
                      </a:r>
                      <a:endParaRPr lang="en-US" sz="3200">
                        <a:solidFill>
                          <a:schemeClr val="tx1">
                            <a:lumMod val="50000"/>
                          </a:schemeClr>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9972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chemeClr val="tx1">
                              <a:lumMod val="50000"/>
                            </a:schemeClr>
                          </a:solidFill>
                          <a:effectLst/>
                          <a:latin typeface="Times New Roman"/>
                          <a:ea typeface="Times New Roman"/>
                        </a:rPr>
                        <a:t> Custom/Hired Labor</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1" dirty="0">
                          <a:solidFill>
                            <a:schemeClr val="tx1">
                              <a:lumMod val="50000"/>
                            </a:schemeClr>
                          </a:solidFill>
                          <a:effectLst/>
                          <a:latin typeface="Times New Roman" panose="02020603050405020304" pitchFamily="18" charset="0"/>
                          <a:ea typeface="Calibri"/>
                          <a:cs typeface="Times New Roman" panose="02020603050405020304" pitchFamily="18" charset="0"/>
                        </a:rPr>
                        <a:t>4</a:t>
                      </a: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chemeClr val="tx1">
                              <a:lumMod val="50000"/>
                            </a:schemeClr>
                          </a:solidFill>
                          <a:effectLst/>
                          <a:latin typeface="Times New Roman"/>
                          <a:ea typeface="Times New Roman"/>
                        </a:rPr>
                        <a:t> </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1" dirty="0">
                          <a:solidFill>
                            <a:schemeClr val="tx1">
                              <a:lumMod val="50000"/>
                            </a:schemeClr>
                          </a:solidFill>
                          <a:effectLst/>
                          <a:latin typeface="Times New Roman"/>
                          <a:ea typeface="Calibri"/>
                          <a:cs typeface="Times New Roman"/>
                        </a:rPr>
                        <a:t>3</a:t>
                      </a:r>
                      <a:endParaRPr lang="en-US" sz="1800" dirty="0">
                        <a:solidFill>
                          <a:schemeClr val="tx1">
                            <a:lumMod val="50000"/>
                          </a:schemeClr>
                        </a:solidFill>
                        <a:effectLst/>
                        <a:latin typeface="Calibri"/>
                        <a:ea typeface="Calibri"/>
                        <a:cs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chemeClr val="tx1">
                              <a:lumMod val="50000"/>
                            </a:schemeClr>
                          </a:solidFill>
                          <a:effectLst/>
                          <a:latin typeface="Times New Roman"/>
                          <a:ea typeface="Times New Roman"/>
                        </a:rPr>
                        <a:t> </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9972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chemeClr val="tx1">
                              <a:lumMod val="50000"/>
                            </a:schemeClr>
                          </a:solidFill>
                          <a:effectLst/>
                          <a:latin typeface="Times New Roman"/>
                          <a:ea typeface="Times New Roman"/>
                        </a:rPr>
                        <a:t> Land Rent</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1" dirty="0">
                          <a:solidFill>
                            <a:schemeClr val="tx1">
                              <a:lumMod val="50000"/>
                            </a:schemeClr>
                          </a:solidFill>
                          <a:effectLst/>
                          <a:latin typeface="Times New Roman"/>
                          <a:ea typeface="Calibri"/>
                          <a:cs typeface="Times New Roman"/>
                        </a:rPr>
                        <a:t>205</a:t>
                      </a:r>
                      <a:endParaRPr lang="en-US" sz="2000" dirty="0">
                        <a:solidFill>
                          <a:schemeClr val="tx1">
                            <a:lumMod val="50000"/>
                          </a:schemeClr>
                        </a:solidFill>
                        <a:effectLst/>
                        <a:latin typeface="Calibri"/>
                        <a:ea typeface="Calibri"/>
                        <a:cs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chemeClr val="tx1">
                              <a:lumMod val="50000"/>
                            </a:schemeClr>
                          </a:solidFill>
                          <a:effectLst/>
                          <a:latin typeface="Times New Roman"/>
                          <a:ea typeface="Times New Roman"/>
                        </a:rPr>
                        <a:t> </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1" dirty="0">
                          <a:solidFill>
                            <a:schemeClr val="tx1">
                              <a:lumMod val="50000"/>
                            </a:schemeClr>
                          </a:solidFill>
                          <a:effectLst/>
                          <a:latin typeface="Times New Roman"/>
                          <a:ea typeface="Calibri"/>
                          <a:cs typeface="Times New Roman"/>
                        </a:rPr>
                        <a:t>202</a:t>
                      </a:r>
                      <a:endParaRPr lang="en-US" sz="1800" dirty="0">
                        <a:solidFill>
                          <a:schemeClr val="tx1">
                            <a:lumMod val="50000"/>
                          </a:schemeClr>
                        </a:solidFill>
                        <a:effectLst/>
                        <a:latin typeface="Calibri"/>
                        <a:ea typeface="Calibri"/>
                        <a:cs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chemeClr val="tx1">
                              <a:lumMod val="50000"/>
                            </a:schemeClr>
                          </a:solidFill>
                          <a:effectLst/>
                          <a:latin typeface="Times New Roman"/>
                          <a:ea typeface="Times New Roman"/>
                        </a:rPr>
                        <a:t> </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9972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chemeClr val="tx1">
                              <a:lumMod val="50000"/>
                            </a:schemeClr>
                          </a:solidFill>
                          <a:effectLst/>
                          <a:latin typeface="Times New Roman"/>
                          <a:ea typeface="Times New Roman"/>
                        </a:rPr>
                        <a:t> Crop Marketing</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1" dirty="0">
                          <a:solidFill>
                            <a:schemeClr val="tx1">
                              <a:lumMod val="50000"/>
                            </a:schemeClr>
                          </a:solidFill>
                          <a:effectLst/>
                          <a:latin typeface="Times New Roman"/>
                          <a:ea typeface="Calibri"/>
                          <a:cs typeface="Times New Roman"/>
                        </a:rPr>
                        <a:t>4</a:t>
                      </a:r>
                      <a:endParaRPr lang="en-US" sz="2000" dirty="0">
                        <a:solidFill>
                          <a:schemeClr val="tx1">
                            <a:lumMod val="50000"/>
                          </a:schemeClr>
                        </a:solidFill>
                        <a:effectLst/>
                        <a:latin typeface="Calibri"/>
                        <a:ea typeface="Calibri"/>
                        <a:cs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chemeClr val="tx1">
                              <a:lumMod val="50000"/>
                            </a:schemeClr>
                          </a:solidFill>
                          <a:effectLst/>
                          <a:latin typeface="Times New Roman"/>
                          <a:ea typeface="Times New Roman"/>
                        </a:rPr>
                        <a:t> </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1" dirty="0">
                          <a:solidFill>
                            <a:schemeClr val="tx1">
                              <a:lumMod val="50000"/>
                            </a:schemeClr>
                          </a:solidFill>
                          <a:effectLst/>
                          <a:latin typeface="Times New Roman"/>
                          <a:ea typeface="Calibri"/>
                          <a:cs typeface="Times New Roman"/>
                        </a:rPr>
                        <a:t>4</a:t>
                      </a:r>
                      <a:endParaRPr lang="en-US" sz="1800" dirty="0">
                        <a:solidFill>
                          <a:schemeClr val="tx1">
                            <a:lumMod val="50000"/>
                          </a:schemeClr>
                        </a:solidFill>
                        <a:effectLst/>
                        <a:latin typeface="Calibri"/>
                        <a:ea typeface="Calibri"/>
                        <a:cs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chemeClr val="tx1">
                              <a:lumMod val="50000"/>
                            </a:schemeClr>
                          </a:solidFill>
                          <a:effectLst/>
                          <a:latin typeface="Times New Roman"/>
                          <a:ea typeface="Times New Roman"/>
                        </a:rPr>
                        <a:t> </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9972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chemeClr val="tx1">
                              <a:lumMod val="50000"/>
                            </a:schemeClr>
                          </a:solidFill>
                          <a:effectLst/>
                          <a:latin typeface="Times New Roman"/>
                          <a:ea typeface="Times New Roman"/>
                        </a:rPr>
                        <a:t> Miscellaneous Crop Expenses</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1" dirty="0">
                          <a:solidFill>
                            <a:schemeClr val="tx1">
                              <a:lumMod val="50000"/>
                            </a:schemeClr>
                          </a:solidFill>
                          <a:effectLst/>
                          <a:latin typeface="Times New Roman"/>
                          <a:ea typeface="Calibri"/>
                          <a:cs typeface="Times New Roman"/>
                        </a:rPr>
                        <a:t>10</a:t>
                      </a:r>
                      <a:endParaRPr lang="en-US" sz="2000" dirty="0">
                        <a:solidFill>
                          <a:schemeClr val="tx1">
                            <a:lumMod val="50000"/>
                          </a:schemeClr>
                        </a:solidFill>
                        <a:effectLst/>
                        <a:latin typeface="Calibri"/>
                        <a:ea typeface="Calibri"/>
                        <a:cs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chemeClr val="tx1">
                              <a:lumMod val="50000"/>
                            </a:schemeClr>
                          </a:solidFill>
                          <a:effectLst/>
                          <a:latin typeface="Times New Roman"/>
                          <a:ea typeface="Times New Roman"/>
                        </a:rPr>
                        <a:t> </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1" dirty="0">
                          <a:solidFill>
                            <a:schemeClr val="tx1">
                              <a:lumMod val="50000"/>
                            </a:schemeClr>
                          </a:solidFill>
                          <a:effectLst/>
                          <a:latin typeface="Times New Roman"/>
                          <a:ea typeface="Calibri"/>
                          <a:cs typeface="Times New Roman"/>
                        </a:rPr>
                        <a:t>10</a:t>
                      </a:r>
                      <a:endParaRPr lang="en-US" sz="1800" dirty="0">
                        <a:solidFill>
                          <a:schemeClr val="tx1">
                            <a:lumMod val="50000"/>
                          </a:schemeClr>
                        </a:solidFill>
                        <a:effectLst/>
                        <a:latin typeface="Calibri"/>
                        <a:ea typeface="Calibri"/>
                        <a:cs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chemeClr val="tx1">
                              <a:lumMod val="50000"/>
                            </a:schemeClr>
                          </a:solidFill>
                          <a:effectLst/>
                          <a:latin typeface="Times New Roman"/>
                          <a:ea typeface="Times New Roman"/>
                        </a:rPr>
                        <a:t> </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9972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chemeClr val="tx1">
                              <a:lumMod val="50000"/>
                            </a:schemeClr>
                          </a:solidFill>
                          <a:effectLst/>
                          <a:latin typeface="Times New Roman"/>
                          <a:ea typeface="Times New Roman"/>
                        </a:rPr>
                        <a:t> Operating Interest</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1" dirty="0">
                          <a:solidFill>
                            <a:schemeClr val="tx1">
                              <a:lumMod val="50000"/>
                            </a:schemeClr>
                          </a:solidFill>
                          <a:effectLst/>
                          <a:latin typeface="Times New Roman"/>
                          <a:ea typeface="Calibri"/>
                          <a:cs typeface="Times New Roman"/>
                        </a:rPr>
                        <a:t>14</a:t>
                      </a:r>
                      <a:endParaRPr lang="en-US" sz="2000" dirty="0">
                        <a:solidFill>
                          <a:schemeClr val="tx1">
                            <a:lumMod val="50000"/>
                          </a:schemeClr>
                        </a:solidFill>
                        <a:effectLst/>
                        <a:latin typeface="Calibri"/>
                        <a:ea typeface="Calibri"/>
                        <a:cs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b="1" dirty="0">
                          <a:solidFill>
                            <a:schemeClr val="tx1">
                              <a:lumMod val="50000"/>
                            </a:schemeClr>
                          </a:solidFill>
                          <a:effectLst/>
                          <a:latin typeface="Times New Roman"/>
                          <a:ea typeface="Times New Roman"/>
                        </a:rPr>
                        <a:t> </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1" dirty="0">
                          <a:solidFill>
                            <a:schemeClr val="tx1">
                              <a:lumMod val="50000"/>
                            </a:schemeClr>
                          </a:solidFill>
                          <a:effectLst/>
                          <a:latin typeface="Times New Roman"/>
                          <a:ea typeface="Calibri"/>
                          <a:cs typeface="Times New Roman"/>
                        </a:rPr>
                        <a:t>9</a:t>
                      </a:r>
                      <a:endParaRPr lang="en-US" sz="1800" dirty="0">
                        <a:solidFill>
                          <a:schemeClr val="tx1">
                            <a:lumMod val="50000"/>
                          </a:schemeClr>
                        </a:solidFill>
                        <a:effectLst/>
                        <a:latin typeface="Calibri"/>
                        <a:ea typeface="Calibri"/>
                        <a:cs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b="1" dirty="0">
                          <a:solidFill>
                            <a:schemeClr val="tx1">
                              <a:lumMod val="50000"/>
                            </a:schemeClr>
                          </a:solidFill>
                          <a:effectLst/>
                          <a:latin typeface="Times New Roman"/>
                          <a:ea typeface="Times New Roman"/>
                        </a:rPr>
                        <a:t> </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9972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chemeClr val="tx1">
                              <a:lumMod val="50000"/>
                            </a:schemeClr>
                          </a:solidFill>
                          <a:effectLst/>
                          <a:latin typeface="Times New Roman"/>
                          <a:ea typeface="Times New Roman"/>
                        </a:rPr>
                        <a:t>(E) DIRECT EXPENSES / ACRE</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1" dirty="0">
                          <a:solidFill>
                            <a:schemeClr val="tx1">
                              <a:lumMod val="50000"/>
                            </a:schemeClr>
                          </a:solidFill>
                          <a:effectLst/>
                          <a:latin typeface="Times New Roman"/>
                          <a:ea typeface="Calibri"/>
                          <a:cs typeface="Times New Roman"/>
                        </a:rPr>
                        <a:t>610</a:t>
                      </a:r>
                      <a:endParaRPr lang="en-US" sz="2000" dirty="0">
                        <a:solidFill>
                          <a:schemeClr val="tx1">
                            <a:lumMod val="50000"/>
                          </a:schemeClr>
                        </a:solidFill>
                        <a:effectLst/>
                        <a:latin typeface="Calibri"/>
                        <a:ea typeface="Calibri"/>
                        <a:cs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lnSpc>
                          <a:spcPct val="115000"/>
                        </a:lnSpc>
                        <a:spcBef>
                          <a:spcPts val="0"/>
                        </a:spcBef>
                        <a:spcAft>
                          <a:spcPts val="0"/>
                        </a:spcAft>
                      </a:pPr>
                      <a:r>
                        <a:rPr lang="en-US" sz="2000" dirty="0">
                          <a:solidFill>
                            <a:schemeClr val="tx1">
                              <a:lumMod val="50000"/>
                            </a:schemeClr>
                          </a:solidFill>
                          <a:effectLst/>
                          <a:latin typeface="Times New Roman"/>
                          <a:ea typeface="Times New Roman"/>
                        </a:rPr>
                        <a:t> </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1" dirty="0">
                          <a:solidFill>
                            <a:schemeClr val="tx1">
                              <a:lumMod val="50000"/>
                            </a:schemeClr>
                          </a:solidFill>
                          <a:effectLst/>
                          <a:latin typeface="Times New Roman"/>
                          <a:ea typeface="Calibri"/>
                          <a:cs typeface="Times New Roman"/>
                        </a:rPr>
                        <a:t>402</a:t>
                      </a:r>
                      <a:endParaRPr lang="en-US" sz="1800" dirty="0">
                        <a:solidFill>
                          <a:schemeClr val="tx1">
                            <a:lumMod val="50000"/>
                          </a:schemeClr>
                        </a:solidFill>
                        <a:effectLst/>
                        <a:latin typeface="Calibri"/>
                        <a:ea typeface="Calibri"/>
                        <a:cs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lnSpc>
                          <a:spcPct val="115000"/>
                        </a:lnSpc>
                        <a:spcBef>
                          <a:spcPts val="0"/>
                        </a:spcBef>
                        <a:spcAft>
                          <a:spcPts val="0"/>
                        </a:spcAft>
                      </a:pPr>
                      <a:r>
                        <a:rPr lang="en-US" sz="2000" dirty="0">
                          <a:solidFill>
                            <a:schemeClr val="tx1">
                              <a:lumMod val="50000"/>
                            </a:schemeClr>
                          </a:solidFill>
                          <a:effectLst/>
                          <a:latin typeface="Times New Roman"/>
                          <a:ea typeface="Times New Roman"/>
                        </a:rPr>
                        <a:t>               </a:t>
                      </a:r>
                      <a:endParaRPr lang="en-US" sz="3200" dirty="0">
                        <a:solidFill>
                          <a:schemeClr val="tx1">
                            <a:lumMod val="50000"/>
                          </a:schemeClr>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449715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0" y="0"/>
            <a:ext cx="8382000" cy="1446550"/>
          </a:xfrm>
          <a:prstGeom prst="rect">
            <a:avLst/>
          </a:prstGeom>
        </p:spPr>
        <p:txBody>
          <a:bodyPr wrap="square">
            <a:spAutoFit/>
          </a:bodyPr>
          <a:lstStyle/>
          <a:p>
            <a:pPr algn="ctr" fontAlgn="auto">
              <a:spcBef>
                <a:spcPts val="0"/>
              </a:spcBef>
              <a:spcAft>
                <a:spcPts val="0"/>
              </a:spcAft>
              <a:defRPr/>
            </a:pPr>
            <a:r>
              <a:rPr lang="en-US" sz="4400" b="1" kern="0" dirty="0">
                <a:solidFill>
                  <a:srgbClr val="A50021"/>
                </a:solidFill>
                <a:latin typeface="Times New Roman"/>
                <a:ea typeface="Times New Roman"/>
              </a:rPr>
              <a:t>ACCEPTABLE PRICE WORKSHEET 2022</a:t>
            </a:r>
            <a:endParaRPr lang="en-US" sz="1800" kern="0" dirty="0">
              <a:solidFill>
                <a:sysClr val="windowText" lastClr="000000"/>
              </a:solidFill>
            </a:endParaRPr>
          </a:p>
        </p:txBody>
      </p:sp>
      <p:graphicFrame>
        <p:nvGraphicFramePr>
          <p:cNvPr id="2" name="Table 1"/>
          <p:cNvGraphicFramePr>
            <a:graphicFrameLocks noGrp="1"/>
          </p:cNvGraphicFramePr>
          <p:nvPr/>
        </p:nvGraphicFramePr>
        <p:xfrm>
          <a:off x="1752602" y="1600200"/>
          <a:ext cx="8686797" cy="3123336"/>
        </p:xfrm>
        <a:graphic>
          <a:graphicData uri="http://schemas.openxmlformats.org/drawingml/2006/table">
            <a:tbl>
              <a:tblPr/>
              <a:tblGrid>
                <a:gridCol w="4262238">
                  <a:extLst>
                    <a:ext uri="{9D8B030D-6E8A-4147-A177-3AD203B41FA5}">
                      <a16:colId xmlns:a16="http://schemas.microsoft.com/office/drawing/2014/main" val="20000"/>
                    </a:ext>
                  </a:extLst>
                </a:gridCol>
                <a:gridCol w="1376562">
                  <a:extLst>
                    <a:ext uri="{9D8B030D-6E8A-4147-A177-3AD203B41FA5}">
                      <a16:colId xmlns:a16="http://schemas.microsoft.com/office/drawing/2014/main" val="20001"/>
                    </a:ext>
                  </a:extLst>
                </a:gridCol>
                <a:gridCol w="935800">
                  <a:extLst>
                    <a:ext uri="{9D8B030D-6E8A-4147-A177-3AD203B41FA5}">
                      <a16:colId xmlns:a16="http://schemas.microsoft.com/office/drawing/2014/main" val="20002"/>
                    </a:ext>
                  </a:extLst>
                </a:gridCol>
                <a:gridCol w="1156181">
                  <a:extLst>
                    <a:ext uri="{9D8B030D-6E8A-4147-A177-3AD203B41FA5}">
                      <a16:colId xmlns:a16="http://schemas.microsoft.com/office/drawing/2014/main" val="20003"/>
                    </a:ext>
                  </a:extLst>
                </a:gridCol>
                <a:gridCol w="956016">
                  <a:extLst>
                    <a:ext uri="{9D8B030D-6E8A-4147-A177-3AD203B41FA5}">
                      <a16:colId xmlns:a16="http://schemas.microsoft.com/office/drawing/2014/main" val="20004"/>
                    </a:ext>
                  </a:extLst>
                </a:gridCol>
              </a:tblGrid>
              <a:tr h="380136">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rgbClr val="000000"/>
                          </a:solidFill>
                          <a:effectLst/>
                          <a:latin typeface="Times New Roman"/>
                          <a:ea typeface="Times New Roman"/>
                        </a:rPr>
                        <a:t> Utilities</a:t>
                      </a:r>
                      <a:endParaRPr lang="en-US" sz="32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solidFill>
                            <a:srgbClr val="000000"/>
                          </a:solidFill>
                          <a:effectLst/>
                          <a:latin typeface="Times New Roman"/>
                          <a:ea typeface="Times New Roman"/>
                        </a:rPr>
                        <a:t>5</a:t>
                      </a:r>
                      <a:endParaRPr lang="en-US" sz="32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rgbClr val="000000"/>
                          </a:solidFill>
                          <a:effectLst/>
                          <a:latin typeface="Times New Roman"/>
                          <a:ea typeface="Times New Roman"/>
                        </a:rPr>
                        <a:t> </a:t>
                      </a:r>
                      <a:endParaRPr lang="en-US" sz="3200" dirty="0">
                        <a:solidFill>
                          <a:srgbClr val="000000"/>
                        </a:solidFill>
                        <a:effectLst/>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solidFill>
                            <a:srgbClr val="000000"/>
                          </a:solidFill>
                          <a:effectLst/>
                          <a:latin typeface="Times New Roman"/>
                          <a:ea typeface="Times New Roman"/>
                        </a:rPr>
                        <a:t>3</a:t>
                      </a:r>
                      <a:endParaRPr lang="en-US" sz="32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rgbClr val="000000"/>
                          </a:solidFill>
                          <a:effectLst/>
                          <a:latin typeface="Times New Roman"/>
                          <a:ea typeface="Times New Roman"/>
                        </a:rPr>
                        <a:t> </a:t>
                      </a:r>
                      <a:endParaRPr lang="en-US" sz="3200" dirty="0">
                        <a:solidFill>
                          <a:srgbClr val="000000"/>
                        </a:solidFill>
                        <a:effectLst/>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0136">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rgbClr val="000000"/>
                          </a:solidFill>
                          <a:effectLst/>
                          <a:latin typeface="Times New Roman"/>
                          <a:ea typeface="Times New Roman"/>
                        </a:rPr>
                        <a:t> Farm Insurance</a:t>
                      </a:r>
                      <a:endParaRPr lang="en-US" sz="32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solidFill>
                            <a:srgbClr val="000000"/>
                          </a:solidFill>
                          <a:effectLst/>
                          <a:latin typeface="Times New Roman"/>
                          <a:ea typeface="Times New Roman"/>
                        </a:rPr>
                        <a:t>10</a:t>
                      </a:r>
                      <a:endParaRPr lang="en-US" sz="32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a:solidFill>
                            <a:srgbClr val="000000"/>
                          </a:solidFill>
                          <a:effectLst/>
                          <a:latin typeface="Times New Roman"/>
                          <a:ea typeface="Times New Roman"/>
                        </a:rPr>
                        <a:t> </a:t>
                      </a:r>
                      <a:endParaRPr lang="en-US" sz="3200">
                        <a:solidFill>
                          <a:srgbClr val="000000"/>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solidFill>
                            <a:srgbClr val="000000"/>
                          </a:solidFill>
                          <a:effectLst/>
                          <a:latin typeface="Times New Roman"/>
                          <a:ea typeface="Times New Roman"/>
                        </a:rPr>
                        <a:t>7</a:t>
                      </a:r>
                      <a:endParaRPr lang="en-US" sz="32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rgbClr val="000000"/>
                          </a:solidFill>
                          <a:effectLst/>
                          <a:latin typeface="Times New Roman"/>
                          <a:ea typeface="Times New Roman"/>
                        </a:rPr>
                        <a:t> </a:t>
                      </a:r>
                      <a:endParaRPr lang="en-US" sz="3200" dirty="0">
                        <a:solidFill>
                          <a:srgbClr val="000000"/>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0136">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rgbClr val="000000"/>
                          </a:solidFill>
                          <a:effectLst/>
                          <a:latin typeface="Times New Roman"/>
                          <a:ea typeface="Times New Roman"/>
                        </a:rPr>
                        <a:t> Miscellaneous Farm Expenses</a:t>
                      </a:r>
                      <a:endParaRPr lang="en-US" sz="32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solidFill>
                            <a:srgbClr val="000000"/>
                          </a:solidFill>
                          <a:effectLst/>
                          <a:latin typeface="Times New Roman"/>
                          <a:ea typeface="Times New Roman"/>
                        </a:rPr>
                        <a:t>29</a:t>
                      </a:r>
                      <a:endParaRPr lang="en-US" sz="32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a:solidFill>
                            <a:srgbClr val="000000"/>
                          </a:solidFill>
                          <a:effectLst/>
                          <a:latin typeface="Times New Roman"/>
                          <a:ea typeface="Times New Roman"/>
                        </a:rPr>
                        <a:t> </a:t>
                      </a:r>
                      <a:endParaRPr lang="en-US" sz="3200">
                        <a:solidFill>
                          <a:srgbClr val="000000"/>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solidFill>
                            <a:srgbClr val="000000"/>
                          </a:solidFill>
                          <a:effectLst/>
                          <a:latin typeface="Times New Roman"/>
                          <a:ea typeface="Times New Roman"/>
                        </a:rPr>
                        <a:t>21</a:t>
                      </a:r>
                      <a:endParaRPr lang="en-US" sz="32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rgbClr val="000000"/>
                          </a:solidFill>
                          <a:effectLst/>
                          <a:latin typeface="Times New Roman"/>
                          <a:ea typeface="Times New Roman"/>
                        </a:rPr>
                        <a:t> </a:t>
                      </a:r>
                      <a:endParaRPr lang="en-US" sz="3200" dirty="0">
                        <a:solidFill>
                          <a:srgbClr val="000000"/>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0136">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rgbClr val="000000"/>
                          </a:solidFill>
                          <a:effectLst/>
                          <a:latin typeface="Times New Roman"/>
                          <a:ea typeface="Times New Roman"/>
                        </a:rPr>
                        <a:t> Interest</a:t>
                      </a:r>
                      <a:endParaRPr lang="en-US" sz="32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solidFill>
                            <a:srgbClr val="000000"/>
                          </a:solidFill>
                          <a:effectLst/>
                          <a:latin typeface="Times New Roman"/>
                          <a:ea typeface="Times New Roman"/>
                        </a:rPr>
                        <a:t>7</a:t>
                      </a:r>
                      <a:endParaRPr lang="en-US" sz="32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rgbClr val="000000"/>
                          </a:solidFill>
                          <a:effectLst/>
                          <a:latin typeface="Times New Roman"/>
                          <a:ea typeface="Times New Roman"/>
                        </a:rPr>
                        <a:t> </a:t>
                      </a:r>
                      <a:endParaRPr lang="en-US" sz="3200" dirty="0">
                        <a:solidFill>
                          <a:srgbClr val="000000"/>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solidFill>
                            <a:srgbClr val="000000"/>
                          </a:solidFill>
                          <a:effectLst/>
                          <a:latin typeface="Times New Roman"/>
                          <a:ea typeface="Times New Roman"/>
                        </a:rPr>
                        <a:t>4</a:t>
                      </a:r>
                      <a:endParaRPr lang="en-US" sz="32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a:solidFill>
                            <a:srgbClr val="000000"/>
                          </a:solidFill>
                          <a:effectLst/>
                          <a:latin typeface="Times New Roman"/>
                          <a:ea typeface="Times New Roman"/>
                        </a:rPr>
                        <a:t> </a:t>
                      </a:r>
                      <a:endParaRPr lang="en-US" sz="3200">
                        <a:solidFill>
                          <a:srgbClr val="000000"/>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0136">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a:solidFill>
                            <a:srgbClr val="000000"/>
                          </a:solidFill>
                          <a:effectLst/>
                          <a:latin typeface="Times New Roman"/>
                          <a:ea typeface="Times New Roman"/>
                        </a:rPr>
                        <a:t> Non-Cash Depreciation</a:t>
                      </a:r>
                      <a:endParaRPr lang="en-US" sz="320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solidFill>
                            <a:srgbClr val="000000"/>
                          </a:solidFill>
                          <a:effectLst/>
                          <a:latin typeface="Times New Roman"/>
                          <a:ea typeface="Times New Roman"/>
                        </a:rPr>
                        <a:t>55</a:t>
                      </a:r>
                      <a:endParaRPr lang="en-US" sz="32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rgbClr val="000000"/>
                          </a:solidFill>
                          <a:effectLst/>
                          <a:latin typeface="Times New Roman"/>
                          <a:ea typeface="Times New Roman"/>
                        </a:rPr>
                        <a:t> </a:t>
                      </a:r>
                      <a:endParaRPr lang="en-US" sz="3200" dirty="0">
                        <a:solidFill>
                          <a:srgbClr val="000000"/>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solidFill>
                            <a:srgbClr val="000000"/>
                          </a:solidFill>
                          <a:effectLst/>
                          <a:latin typeface="Times New Roman"/>
                          <a:ea typeface="Times New Roman"/>
                        </a:rPr>
                        <a:t>37</a:t>
                      </a:r>
                      <a:endParaRPr lang="en-US" sz="32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a:solidFill>
                            <a:srgbClr val="000000"/>
                          </a:solidFill>
                          <a:effectLst/>
                          <a:latin typeface="Times New Roman"/>
                          <a:ea typeface="Times New Roman"/>
                        </a:rPr>
                        <a:t> </a:t>
                      </a:r>
                      <a:endParaRPr lang="en-US" sz="3200">
                        <a:solidFill>
                          <a:srgbClr val="000000"/>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0136">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a:solidFill>
                            <a:srgbClr val="000000"/>
                          </a:solidFill>
                          <a:effectLst/>
                          <a:latin typeface="Times New Roman"/>
                          <a:ea typeface="Times New Roman"/>
                        </a:rPr>
                        <a:t>(F) OVERHEAD EXPENSES / ACRE</a:t>
                      </a:r>
                      <a:endParaRPr lang="en-US" sz="320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solidFill>
                            <a:srgbClr val="000000"/>
                          </a:solidFill>
                          <a:effectLst/>
                          <a:latin typeface="Times New Roman"/>
                          <a:ea typeface="Times New Roman"/>
                        </a:rPr>
                        <a:t>$106</a:t>
                      </a:r>
                      <a:endParaRPr lang="en-US" sz="32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rgbClr val="000000"/>
                          </a:solidFill>
                          <a:effectLst/>
                          <a:latin typeface="Times New Roman"/>
                          <a:ea typeface="Times New Roman"/>
                        </a:rPr>
                        <a:t> </a:t>
                      </a:r>
                      <a:endParaRPr lang="en-US" sz="3200" dirty="0">
                        <a:solidFill>
                          <a:srgbClr val="000000"/>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solidFill>
                            <a:srgbClr val="000000"/>
                          </a:solidFill>
                          <a:effectLst/>
                          <a:latin typeface="Times New Roman"/>
                          <a:ea typeface="Times New Roman"/>
                        </a:rPr>
                        <a:t>$72</a:t>
                      </a:r>
                      <a:endParaRPr lang="en-US" sz="32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a:solidFill>
                            <a:srgbClr val="000000"/>
                          </a:solidFill>
                          <a:effectLst/>
                          <a:latin typeface="Times New Roman"/>
                          <a:ea typeface="Times New Roman"/>
                        </a:rPr>
                        <a:t> </a:t>
                      </a:r>
                      <a:endParaRPr lang="en-US" sz="3200">
                        <a:solidFill>
                          <a:srgbClr val="000000"/>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62384">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a:solidFill>
                            <a:srgbClr val="000000"/>
                          </a:solidFill>
                          <a:effectLst/>
                          <a:latin typeface="Times New Roman"/>
                          <a:ea typeface="Times New Roman"/>
                        </a:rPr>
                        <a:t>(G) TOTAL EXPENSES / ACRE (E+F)</a:t>
                      </a:r>
                      <a:endParaRPr lang="en-US" sz="320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solidFill>
                            <a:srgbClr val="000000"/>
                          </a:solidFill>
                          <a:effectLst/>
                          <a:latin typeface="Times New Roman"/>
                          <a:ea typeface="Times New Roman"/>
                        </a:rPr>
                        <a:t>$716</a:t>
                      </a:r>
                      <a:endParaRPr lang="en-US" sz="32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lnSpc>
                          <a:spcPct val="115000"/>
                        </a:lnSpc>
                        <a:spcBef>
                          <a:spcPts val="0"/>
                        </a:spcBef>
                        <a:spcAft>
                          <a:spcPts val="0"/>
                        </a:spcAft>
                      </a:pPr>
                      <a:r>
                        <a:rPr lang="en-US" sz="2000" dirty="0">
                          <a:solidFill>
                            <a:srgbClr val="000000"/>
                          </a:solidFill>
                          <a:effectLst/>
                          <a:latin typeface="Times New Roman"/>
                          <a:ea typeface="Times New Roman"/>
                        </a:rPr>
                        <a:t>  </a:t>
                      </a:r>
                      <a:endParaRPr lang="en-US" sz="3200" dirty="0">
                        <a:solidFill>
                          <a:srgbClr val="000000"/>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solidFill>
                            <a:srgbClr val="000000"/>
                          </a:solidFill>
                          <a:effectLst/>
                          <a:latin typeface="Times New Roman"/>
                          <a:ea typeface="Times New Roman"/>
                        </a:rPr>
                        <a:t>$474</a:t>
                      </a:r>
                      <a:endParaRPr lang="en-US" sz="32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lnSpc>
                          <a:spcPct val="115000"/>
                        </a:lnSpc>
                        <a:spcBef>
                          <a:spcPts val="0"/>
                        </a:spcBef>
                        <a:spcAft>
                          <a:spcPts val="0"/>
                        </a:spcAft>
                      </a:pPr>
                      <a:r>
                        <a:rPr lang="en-US" sz="2000" dirty="0">
                          <a:solidFill>
                            <a:srgbClr val="000000"/>
                          </a:solidFill>
                          <a:effectLst/>
                          <a:latin typeface="Times New Roman"/>
                          <a:ea typeface="Times New Roman"/>
                        </a:rPr>
                        <a:t>  </a:t>
                      </a:r>
                      <a:endParaRPr lang="en-US" sz="3200" dirty="0">
                        <a:solidFill>
                          <a:srgbClr val="000000"/>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80136">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a:solidFill>
                            <a:srgbClr val="000000"/>
                          </a:solidFill>
                          <a:effectLst/>
                          <a:latin typeface="Times New Roman"/>
                          <a:ea typeface="Times New Roman"/>
                        </a:rPr>
                        <a:t>(H) FARM CROP EXPENSES (A x G)</a:t>
                      </a:r>
                      <a:endParaRPr lang="en-US" sz="320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solidFill>
                            <a:srgbClr val="000000"/>
                          </a:solidFill>
                          <a:effectLst/>
                          <a:latin typeface="Times New Roman"/>
                          <a:ea typeface="Times New Roman"/>
                        </a:rPr>
                        <a:t>$286,400</a:t>
                      </a:r>
                      <a:endParaRPr lang="en-US" sz="32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rgbClr val="000000"/>
                          </a:solidFill>
                          <a:effectLst/>
                          <a:latin typeface="Times New Roman"/>
                          <a:ea typeface="Times New Roman"/>
                        </a:rPr>
                        <a:t>  </a:t>
                      </a:r>
                      <a:endParaRPr lang="en-US" sz="3200" dirty="0">
                        <a:solidFill>
                          <a:srgbClr val="000000"/>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000" dirty="0">
                          <a:solidFill>
                            <a:srgbClr val="000000"/>
                          </a:solidFill>
                          <a:effectLst/>
                          <a:latin typeface="Times New Roman"/>
                          <a:ea typeface="Times New Roman"/>
                        </a:rPr>
                        <a:t>$189,600</a:t>
                      </a:r>
                      <a:endParaRPr lang="en-US" sz="32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000" dirty="0">
                          <a:solidFill>
                            <a:srgbClr val="000000"/>
                          </a:solidFill>
                          <a:effectLst/>
                          <a:latin typeface="Times New Roman"/>
                          <a:ea typeface="Times New Roman"/>
                        </a:rPr>
                        <a:t>  </a:t>
                      </a:r>
                      <a:endParaRPr lang="en-US" sz="3200" dirty="0">
                        <a:solidFill>
                          <a:srgbClr val="000000"/>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25219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92300" y="461786"/>
            <a:ext cx="8382000" cy="584775"/>
          </a:xfrm>
          <a:prstGeom prst="rect">
            <a:avLst/>
          </a:prstGeom>
        </p:spPr>
        <p:txBody>
          <a:bodyPr wrap="square">
            <a:spAutoFit/>
          </a:bodyPr>
          <a:lstStyle/>
          <a:p>
            <a:pPr algn="ctr" fontAlgn="auto">
              <a:spcBef>
                <a:spcPts val="0"/>
              </a:spcBef>
              <a:spcAft>
                <a:spcPts val="0"/>
              </a:spcAft>
              <a:defRPr/>
            </a:pPr>
            <a:r>
              <a:rPr lang="en-US" sz="3200" b="1" kern="0" dirty="0">
                <a:solidFill>
                  <a:srgbClr val="A50021"/>
                </a:solidFill>
                <a:latin typeface="Times New Roman"/>
                <a:ea typeface="Times New Roman"/>
              </a:rPr>
              <a:t>ACCEPTABLE PRICE WORKSHEET 2022</a:t>
            </a:r>
            <a:endParaRPr lang="en-US" sz="1200" kern="0" dirty="0">
              <a:solidFill>
                <a:sysClr val="windowText" lastClr="000000"/>
              </a:solidFill>
            </a:endParaRPr>
          </a:p>
        </p:txBody>
      </p:sp>
      <p:graphicFrame>
        <p:nvGraphicFramePr>
          <p:cNvPr id="2" name="Table 1"/>
          <p:cNvGraphicFramePr>
            <a:graphicFrameLocks noGrp="1"/>
          </p:cNvGraphicFramePr>
          <p:nvPr/>
        </p:nvGraphicFramePr>
        <p:xfrm>
          <a:off x="1651000" y="1484650"/>
          <a:ext cx="8686800" cy="1968248"/>
        </p:xfrm>
        <a:graphic>
          <a:graphicData uri="http://schemas.openxmlformats.org/drawingml/2006/table">
            <a:tbl>
              <a:tblPr/>
              <a:tblGrid>
                <a:gridCol w="5562600">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11430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400" b="1" dirty="0">
                          <a:solidFill>
                            <a:srgbClr val="000000"/>
                          </a:solidFill>
                          <a:effectLst/>
                          <a:latin typeface="Times New Roman"/>
                          <a:ea typeface="Times New Roman"/>
                        </a:rPr>
                        <a:t>FAMILY LIVING EXPENSES</a:t>
                      </a:r>
                      <a:endParaRPr lang="en-US" sz="36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400">
                          <a:solidFill>
                            <a:srgbClr val="000000"/>
                          </a:solidFill>
                          <a:effectLst/>
                          <a:latin typeface="Arial"/>
                          <a:ea typeface="Times New Roman"/>
                        </a:rPr>
                        <a:t> </a:t>
                      </a:r>
                      <a:endParaRPr lang="en-US" sz="3600">
                        <a:solidFill>
                          <a:srgbClr val="000000"/>
                        </a:solidFill>
                        <a:effectLst/>
                        <a:latin typeface="Times New Roman"/>
                        <a:ea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lnSpc>
                          <a:spcPct val="115000"/>
                        </a:lnSpc>
                        <a:spcBef>
                          <a:spcPts val="0"/>
                        </a:spcBef>
                        <a:spcAft>
                          <a:spcPts val="0"/>
                        </a:spcAft>
                      </a:pPr>
                      <a:r>
                        <a:rPr lang="en-US" sz="2400" u="sng">
                          <a:solidFill>
                            <a:srgbClr val="000000"/>
                          </a:solidFill>
                          <a:effectLst/>
                          <a:latin typeface="Times New Roman"/>
                          <a:ea typeface="Times New Roman"/>
                        </a:rPr>
                        <a:t>EXAMPLE</a:t>
                      </a:r>
                      <a:endParaRPr lang="en-US" sz="360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400" u="sng">
                          <a:solidFill>
                            <a:srgbClr val="000000"/>
                          </a:solidFill>
                          <a:effectLst/>
                          <a:latin typeface="Times New Roman"/>
                          <a:ea typeface="Times New Roman"/>
                        </a:rPr>
                        <a:t>YOUR FARM</a:t>
                      </a:r>
                      <a:endParaRPr lang="en-US" sz="360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430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400" dirty="0">
                          <a:solidFill>
                            <a:srgbClr val="000000"/>
                          </a:solidFill>
                          <a:effectLst/>
                          <a:latin typeface="Times New Roman"/>
                          <a:ea typeface="Times New Roman"/>
                        </a:rPr>
                        <a:t>(I) Family Living Expenses</a:t>
                      </a:r>
                      <a:endParaRPr lang="en-US" sz="36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400" dirty="0">
                          <a:solidFill>
                            <a:srgbClr val="000000"/>
                          </a:solidFill>
                          <a:effectLst/>
                          <a:latin typeface="Arial"/>
                          <a:ea typeface="Times New Roman"/>
                        </a:rPr>
                        <a:t> </a:t>
                      </a:r>
                      <a:endParaRPr lang="en-US" sz="3600" dirty="0">
                        <a:solidFill>
                          <a:srgbClr val="000000"/>
                        </a:solidFill>
                        <a:effectLst/>
                        <a:latin typeface="Times New Roman"/>
                        <a:ea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lnSpc>
                          <a:spcPct val="115000"/>
                        </a:lnSpc>
                        <a:spcBef>
                          <a:spcPts val="0"/>
                        </a:spcBef>
                        <a:spcAft>
                          <a:spcPts val="0"/>
                        </a:spcAft>
                      </a:pPr>
                      <a:r>
                        <a:rPr lang="en-US" sz="2400">
                          <a:solidFill>
                            <a:srgbClr val="000000"/>
                          </a:solidFill>
                          <a:effectLst/>
                          <a:latin typeface="Times New Roman"/>
                          <a:ea typeface="Times New Roman"/>
                        </a:rPr>
                        <a:t>85,000</a:t>
                      </a:r>
                      <a:endParaRPr lang="en-US" sz="360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lnSpc>
                          <a:spcPct val="115000"/>
                        </a:lnSpc>
                        <a:spcBef>
                          <a:spcPts val="0"/>
                        </a:spcBef>
                        <a:spcAft>
                          <a:spcPts val="0"/>
                        </a:spcAft>
                      </a:pPr>
                      <a:r>
                        <a:rPr lang="en-US" sz="2400">
                          <a:solidFill>
                            <a:srgbClr val="000000"/>
                          </a:solidFill>
                          <a:effectLst/>
                          <a:latin typeface="Times New Roman"/>
                          <a:ea typeface="Times New Roman"/>
                        </a:rPr>
                        <a:t> </a:t>
                      </a:r>
                      <a:endParaRPr lang="en-US" sz="3600">
                        <a:solidFill>
                          <a:srgbClr val="000000"/>
                        </a:solidFill>
                        <a:effectLst/>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430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400" dirty="0">
                          <a:solidFill>
                            <a:srgbClr val="000000"/>
                          </a:solidFill>
                          <a:effectLst/>
                          <a:latin typeface="Times New Roman"/>
                          <a:ea typeface="Times New Roman"/>
                        </a:rPr>
                        <a:t>(J) </a:t>
                      </a:r>
                      <a:r>
                        <a:rPr lang="en-US" sz="2000" dirty="0">
                          <a:solidFill>
                            <a:srgbClr val="000000"/>
                          </a:solidFill>
                          <a:effectLst/>
                          <a:latin typeface="Times New Roman"/>
                          <a:ea typeface="Times New Roman"/>
                        </a:rPr>
                        <a:t>Proportion of Income Derived From Row Crops</a:t>
                      </a:r>
                      <a:endParaRPr lang="en-US" sz="36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400">
                          <a:solidFill>
                            <a:srgbClr val="000000"/>
                          </a:solidFill>
                          <a:effectLst/>
                          <a:latin typeface="Arial"/>
                          <a:ea typeface="Times New Roman"/>
                        </a:rPr>
                        <a:t> </a:t>
                      </a:r>
                      <a:endParaRPr lang="en-US" sz="3600">
                        <a:solidFill>
                          <a:srgbClr val="000000"/>
                        </a:solidFill>
                        <a:effectLst/>
                        <a:latin typeface="Times New Roman"/>
                        <a:ea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lnSpc>
                          <a:spcPct val="115000"/>
                        </a:lnSpc>
                        <a:spcBef>
                          <a:spcPts val="0"/>
                        </a:spcBef>
                        <a:spcAft>
                          <a:spcPts val="0"/>
                        </a:spcAft>
                      </a:pPr>
                      <a:r>
                        <a:rPr lang="en-US" sz="2400" dirty="0">
                          <a:solidFill>
                            <a:srgbClr val="000000"/>
                          </a:solidFill>
                          <a:effectLst/>
                          <a:latin typeface="Times New Roman"/>
                          <a:ea typeface="Times New Roman"/>
                        </a:rPr>
                        <a:t>60%</a:t>
                      </a:r>
                      <a:endParaRPr lang="en-US" sz="36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lnSpc>
                          <a:spcPct val="115000"/>
                        </a:lnSpc>
                        <a:spcBef>
                          <a:spcPts val="0"/>
                        </a:spcBef>
                        <a:spcAft>
                          <a:spcPts val="0"/>
                        </a:spcAft>
                      </a:pPr>
                      <a:r>
                        <a:rPr lang="en-US" sz="2400">
                          <a:solidFill>
                            <a:srgbClr val="000000"/>
                          </a:solidFill>
                          <a:effectLst/>
                          <a:latin typeface="Times New Roman"/>
                          <a:ea typeface="Times New Roman"/>
                        </a:rPr>
                        <a:t> </a:t>
                      </a:r>
                      <a:endParaRPr lang="en-US" sz="3600">
                        <a:solidFill>
                          <a:srgbClr val="000000"/>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430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400" dirty="0">
                          <a:solidFill>
                            <a:srgbClr val="000000"/>
                          </a:solidFill>
                          <a:effectLst/>
                          <a:latin typeface="Times New Roman"/>
                          <a:ea typeface="Times New Roman"/>
                        </a:rPr>
                        <a:t>(K) </a:t>
                      </a:r>
                      <a:r>
                        <a:rPr lang="en-US" sz="2000" dirty="0">
                          <a:solidFill>
                            <a:srgbClr val="000000"/>
                          </a:solidFill>
                          <a:effectLst/>
                          <a:latin typeface="Times New Roman"/>
                          <a:ea typeface="Times New Roman"/>
                        </a:rPr>
                        <a:t>Living Expenses Allocated to Row Crops</a:t>
                      </a:r>
                      <a:r>
                        <a:rPr lang="en-US" sz="2400" dirty="0">
                          <a:solidFill>
                            <a:srgbClr val="000000"/>
                          </a:solidFill>
                          <a:effectLst/>
                          <a:latin typeface="Times New Roman"/>
                          <a:ea typeface="Times New Roman"/>
                        </a:rPr>
                        <a:t> (</a:t>
                      </a:r>
                      <a:r>
                        <a:rPr lang="en-US" sz="2400" dirty="0" err="1">
                          <a:solidFill>
                            <a:srgbClr val="000000"/>
                          </a:solidFill>
                          <a:effectLst/>
                          <a:latin typeface="Times New Roman"/>
                          <a:ea typeface="Times New Roman"/>
                        </a:rPr>
                        <a:t>IxJ</a:t>
                      </a:r>
                      <a:r>
                        <a:rPr lang="en-US" sz="2400" dirty="0">
                          <a:solidFill>
                            <a:srgbClr val="000000"/>
                          </a:solidFill>
                          <a:effectLst/>
                          <a:latin typeface="Times New Roman"/>
                          <a:ea typeface="Times New Roman"/>
                        </a:rPr>
                        <a:t>)</a:t>
                      </a:r>
                      <a:endParaRPr lang="en-US" sz="36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400" dirty="0">
                          <a:solidFill>
                            <a:srgbClr val="000000"/>
                          </a:solidFill>
                          <a:effectLst/>
                          <a:latin typeface="Arial"/>
                          <a:ea typeface="Times New Roman"/>
                        </a:rPr>
                        <a:t> </a:t>
                      </a:r>
                      <a:endParaRPr lang="en-US" sz="3600" dirty="0">
                        <a:solidFill>
                          <a:srgbClr val="000000"/>
                        </a:solidFill>
                        <a:effectLst/>
                        <a:latin typeface="Times New Roman"/>
                        <a:ea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lnSpc>
                          <a:spcPct val="115000"/>
                        </a:lnSpc>
                        <a:spcBef>
                          <a:spcPts val="0"/>
                        </a:spcBef>
                        <a:spcAft>
                          <a:spcPts val="0"/>
                        </a:spcAft>
                      </a:pPr>
                      <a:r>
                        <a:rPr lang="en-US" sz="2400" dirty="0">
                          <a:solidFill>
                            <a:srgbClr val="000000"/>
                          </a:solidFill>
                          <a:effectLst/>
                          <a:latin typeface="Times New Roman"/>
                          <a:ea typeface="Times New Roman"/>
                        </a:rPr>
                        <a:t>$51,000</a:t>
                      </a:r>
                      <a:endParaRPr lang="en-US" sz="36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lnSpc>
                          <a:spcPct val="115000"/>
                        </a:lnSpc>
                        <a:spcBef>
                          <a:spcPts val="0"/>
                        </a:spcBef>
                        <a:spcAft>
                          <a:spcPts val="0"/>
                        </a:spcAft>
                      </a:pPr>
                      <a:r>
                        <a:rPr lang="en-US" sz="2400" dirty="0">
                          <a:solidFill>
                            <a:srgbClr val="000000"/>
                          </a:solidFill>
                          <a:effectLst/>
                          <a:latin typeface="Times New Roman"/>
                          <a:ea typeface="Times New Roman"/>
                        </a:rPr>
                        <a:t> </a:t>
                      </a:r>
                      <a:endParaRPr lang="en-US" sz="3600" dirty="0">
                        <a:solidFill>
                          <a:srgbClr val="000000"/>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Rectangle 4"/>
          <p:cNvSpPr/>
          <p:nvPr/>
        </p:nvSpPr>
        <p:spPr>
          <a:xfrm>
            <a:off x="1892300" y="3962401"/>
            <a:ext cx="8382000" cy="1384995"/>
          </a:xfrm>
          <a:prstGeom prst="rect">
            <a:avLst/>
          </a:prstGeom>
        </p:spPr>
        <p:txBody>
          <a:bodyPr wrap="square">
            <a:spAutoFit/>
          </a:bodyPr>
          <a:lstStyle/>
          <a:p>
            <a:pPr algn="ctr" fontAlgn="auto">
              <a:spcBef>
                <a:spcPts val="0"/>
              </a:spcBef>
              <a:spcAft>
                <a:spcPts val="0"/>
              </a:spcAft>
              <a:defRPr/>
            </a:pPr>
            <a:r>
              <a:rPr lang="en-US" altLang="en-US" sz="2800" b="1" kern="0" dirty="0">
                <a:solidFill>
                  <a:srgbClr val="000000"/>
                </a:solidFill>
              </a:rPr>
              <a:t>This would be a family living cost of $63.75 per acre</a:t>
            </a:r>
          </a:p>
          <a:p>
            <a:pPr algn="ctr" fontAlgn="auto">
              <a:spcBef>
                <a:spcPts val="0"/>
              </a:spcBef>
              <a:spcAft>
                <a:spcPts val="0"/>
              </a:spcAft>
              <a:defRPr/>
            </a:pPr>
            <a:r>
              <a:rPr lang="en-US" altLang="en-US" sz="2800" b="1" kern="0" dirty="0">
                <a:solidFill>
                  <a:srgbClr val="000000"/>
                </a:solidFill>
              </a:rPr>
              <a:t> based on 800 acres of cropland in example</a:t>
            </a:r>
            <a:endParaRPr lang="en-US" altLang="en-US" sz="1800" kern="0" dirty="0">
              <a:solidFill>
                <a:srgbClr val="000000"/>
              </a:solidFill>
            </a:endParaRPr>
          </a:p>
        </p:txBody>
      </p:sp>
      <p:sp>
        <p:nvSpPr>
          <p:cNvPr id="6" name="Rectangle 5"/>
          <p:cNvSpPr/>
          <p:nvPr/>
        </p:nvSpPr>
        <p:spPr>
          <a:xfrm>
            <a:off x="1651000" y="5346413"/>
            <a:ext cx="8382000" cy="523220"/>
          </a:xfrm>
          <a:prstGeom prst="rect">
            <a:avLst/>
          </a:prstGeom>
        </p:spPr>
        <p:txBody>
          <a:bodyPr wrap="square">
            <a:spAutoFit/>
          </a:bodyPr>
          <a:lstStyle/>
          <a:p>
            <a:pPr algn="ctr" fontAlgn="auto">
              <a:spcBef>
                <a:spcPts val="0"/>
              </a:spcBef>
              <a:spcAft>
                <a:spcPts val="0"/>
              </a:spcAft>
              <a:defRPr/>
            </a:pPr>
            <a:r>
              <a:rPr lang="en-US" altLang="en-US" sz="2800" b="1" kern="0" dirty="0">
                <a:solidFill>
                  <a:srgbClr val="000000"/>
                </a:solidFill>
              </a:rPr>
              <a:t>Average family living cost $60-$70 per acre</a:t>
            </a:r>
          </a:p>
        </p:txBody>
      </p:sp>
    </p:spTree>
    <p:extLst>
      <p:ext uri="{BB962C8B-B14F-4D97-AF65-F5344CB8AC3E}">
        <p14:creationId xmlns:p14="http://schemas.microsoft.com/office/powerpoint/2010/main" val="3630774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981200" y="2564524"/>
            <a:ext cx="8229600" cy="2083676"/>
          </a:xfrm>
        </p:spPr>
        <p:txBody>
          <a:bodyPr/>
          <a:lstStyle/>
          <a:p>
            <a:pPr algn="ctr" eaLnBrk="0" hangingPunct="0">
              <a:spcBef>
                <a:spcPts val="0"/>
              </a:spcBef>
              <a:spcAft>
                <a:spcPts val="0"/>
              </a:spcAft>
              <a:buClrTx/>
            </a:pPr>
            <a:r>
              <a:rPr lang="en-US" sz="4400" cap="none" dirty="0">
                <a:solidFill>
                  <a:srgbClr val="000000"/>
                </a:solidFill>
                <a:latin typeface="Times New Roman" panose="02020603050405020304" pitchFamily="18" charset="0"/>
                <a:cs typeface="Times New Roman" panose="02020603050405020304" pitchFamily="18" charset="0"/>
              </a:rPr>
              <a:t> What is a Fair Farmland Rental Rate Agreement for 2022?</a:t>
            </a:r>
          </a:p>
          <a:p>
            <a:pPr algn="ctr" eaLnBrk="0" hangingPunct="0">
              <a:spcBef>
                <a:spcPts val="0"/>
              </a:spcBef>
              <a:spcAft>
                <a:spcPts val="0"/>
              </a:spcAft>
              <a:buClrTx/>
            </a:pPr>
            <a:endParaRPr lang="en-US" sz="4400" cap="none" dirty="0">
              <a:solidFill>
                <a:srgbClr val="000000"/>
              </a:solidFill>
              <a:latin typeface="Times New Roman" panose="02020603050405020304" pitchFamily="18" charset="0"/>
              <a:cs typeface="Times New Roman" panose="02020603050405020304" pitchFamily="18" charset="0"/>
            </a:endParaRPr>
          </a:p>
          <a:p>
            <a:pPr algn="ctr" eaLnBrk="0" hangingPunct="0">
              <a:spcBef>
                <a:spcPts val="0"/>
              </a:spcBef>
              <a:spcAft>
                <a:spcPts val="0"/>
              </a:spcAft>
              <a:buClrTx/>
            </a:pPr>
            <a:endParaRPr lang="en-US" cap="none" dirty="0">
              <a:solidFill>
                <a:srgbClr val="000000"/>
              </a:solidFill>
              <a:latin typeface="Times New Roman" panose="02020603050405020304" pitchFamily="18" charset="0"/>
              <a:ea typeface="Times New Roman"/>
              <a:cs typeface="Times New Roman" panose="02020603050405020304" pitchFamily="18" charset="0"/>
            </a:endParaRPr>
          </a:p>
          <a:p>
            <a:pPr algn="ctr" eaLnBrk="0" hangingPunct="0">
              <a:spcBef>
                <a:spcPts val="0"/>
              </a:spcBef>
              <a:spcAft>
                <a:spcPts val="0"/>
              </a:spcAft>
              <a:buClrTx/>
            </a:pPr>
            <a:endParaRPr lang="en-US" sz="3600" cap="none" dirty="0">
              <a:solidFill>
                <a:srgbClr val="000000"/>
              </a:solidFill>
              <a:latin typeface="Times New Roman" panose="02020603050405020304" pitchFamily="18" charset="0"/>
              <a:ea typeface="Times New Roman"/>
              <a:cs typeface="Times New Roman" panose="02020603050405020304" pitchFamily="18" charset="0"/>
            </a:endParaRPr>
          </a:p>
          <a:p>
            <a:pPr lvl="0" algn="ctr">
              <a:spcBef>
                <a:spcPct val="0"/>
              </a:spcBef>
              <a:buClrTx/>
            </a:pPr>
            <a:r>
              <a:rPr lang="en-US" altLang="en-US" sz="1200" b="0" kern="1200" cap="none" dirty="0">
                <a:solidFill>
                  <a:srgbClr val="000000"/>
                </a:solidFill>
                <a:latin typeface="Times New Roman" pitchFamily="18" charset="0"/>
                <a:cs typeface="+mn-cs"/>
              </a:rPr>
              <a:t> </a:t>
            </a:r>
          </a:p>
          <a:p>
            <a:endParaRPr lang="en-US" sz="4000" dirty="0"/>
          </a:p>
        </p:txBody>
      </p:sp>
    </p:spTree>
    <p:extLst>
      <p:ext uri="{BB962C8B-B14F-4D97-AF65-F5344CB8AC3E}">
        <p14:creationId xmlns:p14="http://schemas.microsoft.com/office/powerpoint/2010/main" val="1597156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0" y="0"/>
            <a:ext cx="8382000" cy="1446550"/>
          </a:xfrm>
          <a:prstGeom prst="rect">
            <a:avLst/>
          </a:prstGeom>
        </p:spPr>
        <p:txBody>
          <a:bodyPr wrap="square">
            <a:spAutoFit/>
          </a:bodyPr>
          <a:lstStyle/>
          <a:p>
            <a:pPr algn="ctr" fontAlgn="auto">
              <a:spcBef>
                <a:spcPts val="0"/>
              </a:spcBef>
              <a:spcAft>
                <a:spcPts val="0"/>
              </a:spcAft>
              <a:defRPr/>
            </a:pPr>
            <a:r>
              <a:rPr lang="en-US" sz="4400" b="1" kern="0" dirty="0">
                <a:solidFill>
                  <a:srgbClr val="A50021"/>
                </a:solidFill>
                <a:latin typeface="Times New Roman"/>
                <a:ea typeface="Times New Roman"/>
              </a:rPr>
              <a:t>ACCEPTABLE PRICE WORKSHEET 2022</a:t>
            </a:r>
            <a:endParaRPr lang="en-US" sz="1800" kern="0" dirty="0">
              <a:solidFill>
                <a:sysClr val="windowText" lastClr="000000"/>
              </a:solidFill>
            </a:endParaRPr>
          </a:p>
        </p:txBody>
      </p:sp>
      <p:graphicFrame>
        <p:nvGraphicFramePr>
          <p:cNvPr id="4" name="Table 3"/>
          <p:cNvGraphicFramePr>
            <a:graphicFrameLocks noGrp="1"/>
          </p:cNvGraphicFramePr>
          <p:nvPr/>
        </p:nvGraphicFramePr>
        <p:xfrm>
          <a:off x="1676400" y="1471950"/>
          <a:ext cx="8839200" cy="3919668"/>
        </p:xfrm>
        <a:graphic>
          <a:graphicData uri="http://schemas.openxmlformats.org/drawingml/2006/table">
            <a:tbl>
              <a:tblPr/>
              <a:tblGrid>
                <a:gridCol w="40386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313212">
                  <a:extLst>
                    <a:ext uri="{9D8B030D-6E8A-4147-A177-3AD203B41FA5}">
                      <a16:colId xmlns:a16="http://schemas.microsoft.com/office/drawing/2014/main" val="20003"/>
                    </a:ext>
                  </a:extLst>
                </a:gridCol>
                <a:gridCol w="972788">
                  <a:extLst>
                    <a:ext uri="{9D8B030D-6E8A-4147-A177-3AD203B41FA5}">
                      <a16:colId xmlns:a16="http://schemas.microsoft.com/office/drawing/2014/main" val="20004"/>
                    </a:ext>
                  </a:extLst>
                </a:gridCol>
              </a:tblGrid>
              <a:tr h="372304">
                <a:tc gridSpan="5">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400" b="1" dirty="0">
                          <a:solidFill>
                            <a:srgbClr val="000000"/>
                          </a:solidFill>
                          <a:effectLst/>
                          <a:latin typeface="Times New Roman"/>
                          <a:ea typeface="Times New Roman"/>
                        </a:rPr>
                        <a:t>PRICE CALCULATION                </a:t>
                      </a:r>
                      <a:r>
                        <a:rPr kumimoji="0" lang="en-US" sz="2400" b="0" i="0" u="none" strike="noStrike" kern="1200" cap="none" spc="0" normalizeH="0" baseline="0" noProof="0" dirty="0">
                          <a:ln>
                            <a:noFill/>
                          </a:ln>
                          <a:solidFill>
                            <a:srgbClr val="000000"/>
                          </a:solidFill>
                          <a:effectLst/>
                          <a:uLnTx/>
                          <a:uFillTx/>
                          <a:latin typeface="Times New Roman"/>
                          <a:ea typeface="Times New Roman"/>
                          <a:cs typeface="+mn-cs"/>
                        </a:rPr>
                        <a:t>CORN                     SOYBEANS</a:t>
                      </a:r>
                      <a:endParaRPr lang="en-US" sz="3600" dirty="0">
                        <a:solidFill>
                          <a:srgbClr val="000000"/>
                        </a:solidFill>
                        <a:effectLst/>
                        <a:latin typeface="Times New Roman"/>
                        <a:ea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69219">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400" dirty="0">
                          <a:solidFill>
                            <a:srgbClr val="000000"/>
                          </a:solidFill>
                          <a:effectLst/>
                          <a:latin typeface="Times New Roman"/>
                          <a:ea typeface="Times New Roman"/>
                        </a:rPr>
                        <a:t> </a:t>
                      </a:r>
                      <a:endParaRPr lang="en-US" sz="36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lnSpc>
                          <a:spcPct val="115000"/>
                        </a:lnSpc>
                        <a:spcBef>
                          <a:spcPts val="0"/>
                        </a:spcBef>
                        <a:spcAft>
                          <a:spcPts val="0"/>
                        </a:spcAft>
                      </a:pPr>
                      <a:r>
                        <a:rPr lang="en-US" sz="1800" u="sng" dirty="0">
                          <a:solidFill>
                            <a:srgbClr val="000000"/>
                          </a:solidFill>
                          <a:effectLst/>
                          <a:latin typeface="Times New Roman"/>
                          <a:ea typeface="Times New Roman"/>
                        </a:rPr>
                        <a:t>EXAMPLE</a:t>
                      </a:r>
                      <a:endParaRPr lang="en-US" sz="18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800" u="sng" dirty="0">
                          <a:solidFill>
                            <a:srgbClr val="000000"/>
                          </a:solidFill>
                          <a:effectLst/>
                          <a:latin typeface="Times New Roman"/>
                          <a:ea typeface="Times New Roman"/>
                        </a:rPr>
                        <a:t>YOUR FARM</a:t>
                      </a:r>
                      <a:endParaRPr lang="en-US" sz="18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lnSpc>
                          <a:spcPct val="115000"/>
                        </a:lnSpc>
                        <a:spcBef>
                          <a:spcPts val="0"/>
                        </a:spcBef>
                        <a:spcAft>
                          <a:spcPts val="0"/>
                        </a:spcAft>
                      </a:pPr>
                      <a:r>
                        <a:rPr lang="en-US" sz="1800" u="sng" dirty="0">
                          <a:solidFill>
                            <a:srgbClr val="000000"/>
                          </a:solidFill>
                          <a:effectLst/>
                          <a:latin typeface="Times New Roman"/>
                          <a:ea typeface="Times New Roman"/>
                        </a:rPr>
                        <a:t>EXAMPLE</a:t>
                      </a:r>
                      <a:endParaRPr lang="en-US" sz="18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800" u="sng" dirty="0">
                          <a:solidFill>
                            <a:srgbClr val="000000"/>
                          </a:solidFill>
                          <a:effectLst/>
                          <a:latin typeface="Times New Roman"/>
                          <a:ea typeface="Times New Roman"/>
                        </a:rPr>
                        <a:t>YOUR FARM</a:t>
                      </a:r>
                      <a:endParaRPr lang="en-US" sz="18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2304">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1800" dirty="0">
                          <a:solidFill>
                            <a:srgbClr val="000000"/>
                          </a:solidFill>
                          <a:effectLst/>
                          <a:latin typeface="Times New Roman"/>
                          <a:ea typeface="Times New Roman"/>
                        </a:rPr>
                        <a:t>(L) Farm Crop Expenses (H)</a:t>
                      </a: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lnSpc>
                          <a:spcPct val="115000"/>
                        </a:lnSpc>
                        <a:spcBef>
                          <a:spcPts val="0"/>
                        </a:spcBef>
                        <a:spcAft>
                          <a:spcPts val="0"/>
                        </a:spcAft>
                      </a:pPr>
                      <a:r>
                        <a:rPr lang="en-US" sz="2400" dirty="0">
                          <a:solidFill>
                            <a:srgbClr val="000000"/>
                          </a:solidFill>
                          <a:effectLst/>
                          <a:latin typeface="Times New Roman"/>
                          <a:ea typeface="Times New Roman"/>
                        </a:rPr>
                        <a:t>$286,400</a:t>
                      </a:r>
                      <a:endParaRPr lang="en-US" sz="36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400" dirty="0">
                          <a:solidFill>
                            <a:srgbClr val="000000"/>
                          </a:solidFill>
                          <a:effectLst/>
                          <a:latin typeface="Times New Roman"/>
                          <a:ea typeface="Times New Roman"/>
                        </a:rPr>
                        <a:t>  </a:t>
                      </a:r>
                      <a:endParaRPr lang="en-US" sz="3600" dirty="0">
                        <a:solidFill>
                          <a:srgbClr val="000000"/>
                        </a:solidFill>
                        <a:effectLst/>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lnSpc>
                          <a:spcPct val="115000"/>
                        </a:lnSpc>
                        <a:spcBef>
                          <a:spcPts val="0"/>
                        </a:spcBef>
                        <a:spcAft>
                          <a:spcPts val="0"/>
                        </a:spcAft>
                      </a:pPr>
                      <a:r>
                        <a:rPr lang="en-US" sz="2400" dirty="0">
                          <a:solidFill>
                            <a:srgbClr val="000000"/>
                          </a:solidFill>
                          <a:effectLst/>
                          <a:latin typeface="Times New Roman"/>
                          <a:ea typeface="Times New Roman"/>
                        </a:rPr>
                        <a:t>$189,600</a:t>
                      </a:r>
                      <a:endParaRPr lang="en-US" sz="36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400" dirty="0">
                          <a:solidFill>
                            <a:srgbClr val="000000"/>
                          </a:solidFill>
                          <a:effectLst/>
                          <a:latin typeface="Times New Roman"/>
                          <a:ea typeface="Times New Roman"/>
                        </a:rPr>
                        <a:t>  </a:t>
                      </a:r>
                      <a:endParaRPr lang="en-US" sz="3600" dirty="0">
                        <a:solidFill>
                          <a:srgbClr val="000000"/>
                        </a:solidFill>
                        <a:effectLst/>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58456">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1800" dirty="0">
                          <a:solidFill>
                            <a:srgbClr val="000000"/>
                          </a:solidFill>
                          <a:effectLst/>
                          <a:latin typeface="Times New Roman"/>
                          <a:ea typeface="Times New Roman"/>
                        </a:rPr>
                        <a:t>(M) Living Expenses ( Crop acres</a:t>
                      </a:r>
                    </a:p>
                    <a:p>
                      <a:pPr marL="0" marR="0">
                        <a:lnSpc>
                          <a:spcPct val="115000"/>
                        </a:lnSpc>
                        <a:spcBef>
                          <a:spcPts val="0"/>
                        </a:spcBef>
                        <a:spcAft>
                          <a:spcPts val="0"/>
                        </a:spcAft>
                      </a:pPr>
                      <a:r>
                        <a:rPr lang="en-US" sz="1800" dirty="0">
                          <a:solidFill>
                            <a:srgbClr val="000000"/>
                          </a:solidFill>
                          <a:effectLst/>
                          <a:latin typeface="Times New Roman"/>
                          <a:ea typeface="Times New Roman"/>
                        </a:rPr>
                        <a:t>(A) / total acres x K) </a:t>
                      </a: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lnSpc>
                          <a:spcPct val="115000"/>
                        </a:lnSpc>
                        <a:spcBef>
                          <a:spcPts val="0"/>
                        </a:spcBef>
                        <a:spcAft>
                          <a:spcPts val="0"/>
                        </a:spcAft>
                      </a:pPr>
                      <a:r>
                        <a:rPr lang="en-US" sz="2400" dirty="0">
                          <a:solidFill>
                            <a:srgbClr val="000000"/>
                          </a:solidFill>
                          <a:effectLst/>
                          <a:latin typeface="Times New Roman"/>
                          <a:ea typeface="Times New Roman"/>
                        </a:rPr>
                        <a:t>$25,500</a:t>
                      </a:r>
                      <a:endParaRPr lang="en-US" sz="36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lnSpc>
                          <a:spcPct val="115000"/>
                        </a:lnSpc>
                        <a:spcBef>
                          <a:spcPts val="0"/>
                        </a:spcBef>
                        <a:spcAft>
                          <a:spcPts val="0"/>
                        </a:spcAft>
                      </a:pPr>
                      <a:r>
                        <a:rPr lang="en-US" sz="2400" dirty="0">
                          <a:solidFill>
                            <a:srgbClr val="000000"/>
                          </a:solidFill>
                          <a:effectLst/>
                          <a:latin typeface="Times New Roman"/>
                          <a:ea typeface="Times New Roman"/>
                        </a:rPr>
                        <a:t> </a:t>
                      </a:r>
                      <a:endParaRPr lang="en-US" sz="3600" dirty="0">
                        <a:solidFill>
                          <a:srgbClr val="000000"/>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lnSpc>
                          <a:spcPct val="115000"/>
                        </a:lnSpc>
                        <a:spcBef>
                          <a:spcPts val="0"/>
                        </a:spcBef>
                        <a:spcAft>
                          <a:spcPts val="0"/>
                        </a:spcAft>
                      </a:pPr>
                      <a:r>
                        <a:rPr lang="en-US" sz="2400" dirty="0">
                          <a:solidFill>
                            <a:srgbClr val="000000"/>
                          </a:solidFill>
                          <a:effectLst/>
                          <a:latin typeface="Times New Roman"/>
                          <a:ea typeface="Times New Roman"/>
                        </a:rPr>
                        <a:t>  $25,500</a:t>
                      </a:r>
                      <a:endParaRPr lang="en-US" sz="36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lnSpc>
                          <a:spcPct val="115000"/>
                        </a:lnSpc>
                        <a:spcBef>
                          <a:spcPts val="0"/>
                        </a:spcBef>
                        <a:spcAft>
                          <a:spcPts val="0"/>
                        </a:spcAft>
                      </a:pPr>
                      <a:r>
                        <a:rPr lang="en-US" sz="2400" dirty="0">
                          <a:solidFill>
                            <a:srgbClr val="000000"/>
                          </a:solidFill>
                          <a:effectLst/>
                          <a:latin typeface="Times New Roman"/>
                          <a:ea typeface="Times New Roman"/>
                        </a:rPr>
                        <a:t> </a:t>
                      </a:r>
                      <a:endParaRPr lang="en-US" sz="3600" dirty="0">
                        <a:solidFill>
                          <a:srgbClr val="000000"/>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2304">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1800" dirty="0">
                          <a:solidFill>
                            <a:srgbClr val="000000"/>
                          </a:solidFill>
                          <a:effectLst/>
                          <a:latin typeface="Times New Roman"/>
                          <a:ea typeface="Times New Roman"/>
                        </a:rPr>
                        <a:t>(N) Less – Expected Payment (</a:t>
                      </a:r>
                      <a:r>
                        <a:rPr lang="en-US" sz="1800" dirty="0" err="1">
                          <a:solidFill>
                            <a:srgbClr val="000000"/>
                          </a:solidFill>
                          <a:effectLst/>
                          <a:latin typeface="Times New Roman"/>
                          <a:ea typeface="Times New Roman"/>
                        </a:rPr>
                        <a:t>AxD</a:t>
                      </a:r>
                      <a:r>
                        <a:rPr lang="en-US" sz="1800" dirty="0">
                          <a:solidFill>
                            <a:srgbClr val="000000"/>
                          </a:solidFill>
                          <a:effectLst/>
                          <a:latin typeface="Times New Roman"/>
                          <a:ea typeface="Times New Roman"/>
                        </a:rPr>
                        <a:t>)</a:t>
                      </a: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lnSpc>
                          <a:spcPct val="115000"/>
                        </a:lnSpc>
                        <a:spcBef>
                          <a:spcPts val="0"/>
                        </a:spcBef>
                        <a:spcAft>
                          <a:spcPts val="0"/>
                        </a:spcAft>
                      </a:pPr>
                      <a:r>
                        <a:rPr lang="en-US" sz="2400" dirty="0">
                          <a:solidFill>
                            <a:srgbClr val="000000"/>
                          </a:solidFill>
                          <a:effectLst/>
                          <a:latin typeface="Times New Roman"/>
                          <a:ea typeface="Times New Roman"/>
                        </a:rPr>
                        <a:t>$12,000</a:t>
                      </a:r>
                      <a:endParaRPr lang="en-US" sz="36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400" dirty="0">
                          <a:solidFill>
                            <a:srgbClr val="000000"/>
                          </a:solidFill>
                          <a:effectLst/>
                          <a:latin typeface="Times New Roman"/>
                          <a:ea typeface="Times New Roman"/>
                        </a:rPr>
                        <a:t> </a:t>
                      </a:r>
                      <a:endParaRPr lang="en-US" sz="3600" dirty="0">
                        <a:solidFill>
                          <a:srgbClr val="000000"/>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lnSpc>
                          <a:spcPct val="115000"/>
                        </a:lnSpc>
                        <a:spcBef>
                          <a:spcPts val="0"/>
                        </a:spcBef>
                        <a:spcAft>
                          <a:spcPts val="0"/>
                        </a:spcAft>
                      </a:pPr>
                      <a:r>
                        <a:rPr lang="en-US" sz="2400" dirty="0">
                          <a:solidFill>
                            <a:srgbClr val="000000"/>
                          </a:solidFill>
                          <a:effectLst/>
                          <a:latin typeface="Times New Roman"/>
                          <a:ea typeface="Times New Roman"/>
                        </a:rPr>
                        <a:t>$0</a:t>
                      </a:r>
                      <a:endParaRPr lang="en-US" sz="36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400" dirty="0">
                          <a:solidFill>
                            <a:srgbClr val="000000"/>
                          </a:solidFill>
                          <a:effectLst/>
                          <a:latin typeface="Times New Roman"/>
                          <a:ea typeface="Times New Roman"/>
                        </a:rPr>
                        <a:t> </a:t>
                      </a:r>
                      <a:endParaRPr lang="en-US" sz="3600" dirty="0">
                        <a:solidFill>
                          <a:srgbClr val="000000"/>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2304">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1800" dirty="0">
                          <a:solidFill>
                            <a:srgbClr val="000000"/>
                          </a:solidFill>
                          <a:effectLst/>
                          <a:latin typeface="Times New Roman"/>
                          <a:ea typeface="Times New Roman"/>
                        </a:rPr>
                        <a:t>(O) NET EXPENSES (L +M – N)</a:t>
                      </a: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lnSpc>
                          <a:spcPct val="115000"/>
                        </a:lnSpc>
                        <a:spcBef>
                          <a:spcPts val="0"/>
                        </a:spcBef>
                        <a:spcAft>
                          <a:spcPts val="0"/>
                        </a:spcAft>
                      </a:pPr>
                      <a:r>
                        <a:rPr lang="en-US" sz="2400" dirty="0">
                          <a:solidFill>
                            <a:srgbClr val="000000"/>
                          </a:solidFill>
                          <a:effectLst/>
                          <a:latin typeface="Times New Roman"/>
                          <a:ea typeface="Times New Roman"/>
                        </a:rPr>
                        <a:t>$299,900</a:t>
                      </a:r>
                      <a:endParaRPr lang="en-US" sz="36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400" dirty="0">
                          <a:solidFill>
                            <a:srgbClr val="000000"/>
                          </a:solidFill>
                          <a:effectLst/>
                          <a:latin typeface="Times New Roman"/>
                          <a:ea typeface="Times New Roman"/>
                        </a:rPr>
                        <a:t> </a:t>
                      </a:r>
                      <a:endParaRPr lang="en-US" sz="3600" dirty="0">
                        <a:solidFill>
                          <a:srgbClr val="000000"/>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lnSpc>
                          <a:spcPct val="115000"/>
                        </a:lnSpc>
                        <a:spcBef>
                          <a:spcPts val="0"/>
                        </a:spcBef>
                        <a:spcAft>
                          <a:spcPts val="0"/>
                        </a:spcAft>
                      </a:pPr>
                      <a:r>
                        <a:rPr lang="en-US" sz="2400" dirty="0">
                          <a:solidFill>
                            <a:srgbClr val="000000"/>
                          </a:solidFill>
                          <a:effectLst/>
                          <a:latin typeface="Times New Roman"/>
                          <a:ea typeface="Times New Roman"/>
                        </a:rPr>
                        <a:t>$215,100</a:t>
                      </a:r>
                      <a:endParaRPr lang="en-US" sz="36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400" dirty="0">
                          <a:solidFill>
                            <a:srgbClr val="000000"/>
                          </a:solidFill>
                          <a:effectLst/>
                          <a:latin typeface="Times New Roman"/>
                          <a:ea typeface="Times New Roman"/>
                        </a:rPr>
                        <a:t> </a:t>
                      </a:r>
                      <a:endParaRPr lang="en-US" sz="3600" dirty="0">
                        <a:solidFill>
                          <a:srgbClr val="000000"/>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2304">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1800" dirty="0">
                          <a:solidFill>
                            <a:srgbClr val="000000"/>
                          </a:solidFill>
                          <a:effectLst/>
                          <a:latin typeface="Times New Roman"/>
                          <a:ea typeface="Times New Roman"/>
                        </a:rPr>
                        <a:t>(P) Expected Crop Yield Per Acre</a:t>
                      </a: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lnSpc>
                          <a:spcPct val="115000"/>
                        </a:lnSpc>
                        <a:spcBef>
                          <a:spcPts val="0"/>
                        </a:spcBef>
                        <a:spcAft>
                          <a:spcPts val="0"/>
                        </a:spcAft>
                      </a:pPr>
                      <a:r>
                        <a:rPr lang="en-US" sz="2400" dirty="0">
                          <a:solidFill>
                            <a:srgbClr val="000000"/>
                          </a:solidFill>
                          <a:effectLst/>
                          <a:latin typeface="Times New Roman"/>
                          <a:ea typeface="Times New Roman"/>
                        </a:rPr>
                        <a:t>180 bu.</a:t>
                      </a:r>
                      <a:endParaRPr lang="en-US" sz="36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400">
                          <a:solidFill>
                            <a:srgbClr val="000000"/>
                          </a:solidFill>
                          <a:effectLst/>
                          <a:latin typeface="Times New Roman"/>
                          <a:ea typeface="Times New Roman"/>
                        </a:rPr>
                        <a:t> </a:t>
                      </a:r>
                      <a:endParaRPr lang="en-US" sz="3600">
                        <a:solidFill>
                          <a:srgbClr val="000000"/>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lnSpc>
                          <a:spcPct val="115000"/>
                        </a:lnSpc>
                        <a:spcBef>
                          <a:spcPts val="0"/>
                        </a:spcBef>
                        <a:spcAft>
                          <a:spcPts val="0"/>
                        </a:spcAft>
                      </a:pPr>
                      <a:r>
                        <a:rPr lang="en-US" sz="2400" dirty="0">
                          <a:solidFill>
                            <a:srgbClr val="000000"/>
                          </a:solidFill>
                          <a:effectLst/>
                          <a:latin typeface="Times New Roman"/>
                          <a:ea typeface="Times New Roman"/>
                        </a:rPr>
                        <a:t>50 bu.</a:t>
                      </a:r>
                      <a:endParaRPr lang="en-US" sz="36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400" dirty="0">
                          <a:solidFill>
                            <a:srgbClr val="000000"/>
                          </a:solidFill>
                          <a:effectLst/>
                          <a:latin typeface="Times New Roman"/>
                          <a:ea typeface="Times New Roman"/>
                        </a:rPr>
                        <a:t> </a:t>
                      </a:r>
                      <a:endParaRPr lang="en-US" sz="3600" dirty="0">
                        <a:solidFill>
                          <a:srgbClr val="000000"/>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2304">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1800" dirty="0">
                          <a:solidFill>
                            <a:srgbClr val="000000"/>
                          </a:solidFill>
                          <a:effectLst/>
                          <a:latin typeface="Times New Roman"/>
                          <a:ea typeface="Times New Roman"/>
                        </a:rPr>
                        <a:t>(Q) Total Expected Yield (A x B)</a:t>
                      </a: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lnSpc>
                          <a:spcPct val="115000"/>
                        </a:lnSpc>
                        <a:spcBef>
                          <a:spcPts val="0"/>
                        </a:spcBef>
                        <a:spcAft>
                          <a:spcPts val="0"/>
                        </a:spcAft>
                      </a:pPr>
                      <a:r>
                        <a:rPr lang="en-US" sz="2400" dirty="0">
                          <a:solidFill>
                            <a:srgbClr val="000000"/>
                          </a:solidFill>
                          <a:effectLst/>
                          <a:latin typeface="Times New Roman"/>
                          <a:ea typeface="Times New Roman"/>
                        </a:rPr>
                        <a:t>72,000</a:t>
                      </a:r>
                      <a:endParaRPr lang="en-US" sz="36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400" dirty="0">
                          <a:solidFill>
                            <a:srgbClr val="000000"/>
                          </a:solidFill>
                          <a:effectLst/>
                          <a:latin typeface="Times New Roman"/>
                          <a:ea typeface="Times New Roman"/>
                        </a:rPr>
                        <a:t> </a:t>
                      </a:r>
                      <a:endParaRPr lang="en-US" sz="3600" dirty="0">
                        <a:solidFill>
                          <a:srgbClr val="000000"/>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lnSpc>
                          <a:spcPct val="115000"/>
                        </a:lnSpc>
                        <a:spcBef>
                          <a:spcPts val="0"/>
                        </a:spcBef>
                        <a:spcAft>
                          <a:spcPts val="0"/>
                        </a:spcAft>
                      </a:pPr>
                      <a:r>
                        <a:rPr lang="en-US" sz="2400" dirty="0">
                          <a:solidFill>
                            <a:srgbClr val="000000"/>
                          </a:solidFill>
                          <a:effectLst/>
                          <a:latin typeface="Times New Roman"/>
                          <a:ea typeface="Times New Roman"/>
                        </a:rPr>
                        <a:t>20,000</a:t>
                      </a:r>
                      <a:endParaRPr lang="en-US" sz="36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400" dirty="0">
                          <a:solidFill>
                            <a:srgbClr val="000000"/>
                          </a:solidFill>
                          <a:effectLst/>
                          <a:latin typeface="Times New Roman"/>
                          <a:ea typeface="Times New Roman"/>
                        </a:rPr>
                        <a:t> </a:t>
                      </a:r>
                      <a:endParaRPr lang="en-US" sz="3600" dirty="0">
                        <a:solidFill>
                          <a:srgbClr val="000000"/>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2304">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1800" b="1" dirty="0">
                          <a:solidFill>
                            <a:srgbClr val="000000"/>
                          </a:solidFill>
                          <a:effectLst/>
                          <a:latin typeface="Times New Roman"/>
                          <a:ea typeface="Times New Roman"/>
                        </a:rPr>
                        <a:t>ACCEPTABLE PRICE </a:t>
                      </a:r>
                      <a:r>
                        <a:rPr lang="en-US" sz="1800" dirty="0">
                          <a:solidFill>
                            <a:srgbClr val="000000"/>
                          </a:solidFill>
                          <a:effectLst/>
                          <a:latin typeface="Times New Roman"/>
                          <a:ea typeface="Times New Roman"/>
                        </a:rPr>
                        <a:t>(O / Q) </a:t>
                      </a: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lnSpc>
                          <a:spcPct val="115000"/>
                        </a:lnSpc>
                        <a:spcBef>
                          <a:spcPts val="0"/>
                        </a:spcBef>
                        <a:spcAft>
                          <a:spcPts val="0"/>
                        </a:spcAft>
                      </a:pPr>
                      <a:r>
                        <a:rPr lang="en-US" sz="2400" b="1" dirty="0">
                          <a:solidFill>
                            <a:srgbClr val="000000"/>
                          </a:solidFill>
                          <a:effectLst/>
                          <a:latin typeface="Times New Roman"/>
                          <a:ea typeface="Times New Roman"/>
                        </a:rPr>
                        <a:t>$4.16½</a:t>
                      </a:r>
                      <a:endParaRPr lang="en-US" sz="36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400" dirty="0">
                          <a:solidFill>
                            <a:srgbClr val="000000"/>
                          </a:solidFill>
                          <a:effectLst/>
                          <a:latin typeface="Times New Roman"/>
                          <a:ea typeface="Times New Roman"/>
                        </a:rPr>
                        <a:t> </a:t>
                      </a:r>
                      <a:endParaRPr lang="en-US" sz="3600" dirty="0">
                        <a:solidFill>
                          <a:srgbClr val="000000"/>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r">
                        <a:lnSpc>
                          <a:spcPct val="115000"/>
                        </a:lnSpc>
                        <a:spcBef>
                          <a:spcPts val="0"/>
                        </a:spcBef>
                        <a:spcAft>
                          <a:spcPts val="0"/>
                        </a:spcAft>
                      </a:pPr>
                      <a:r>
                        <a:rPr lang="en-US" sz="2400" b="1" dirty="0">
                          <a:solidFill>
                            <a:srgbClr val="000000"/>
                          </a:solidFill>
                          <a:effectLst/>
                          <a:latin typeface="Times New Roman"/>
                          <a:ea typeface="Times New Roman"/>
                        </a:rPr>
                        <a:t>$10. 75</a:t>
                      </a:r>
                      <a:r>
                        <a:rPr kumimoji="0" lang="en-US" sz="2400" b="1" i="0" u="none" strike="noStrike" kern="1200" cap="none" spc="0" normalizeH="0" baseline="0" noProof="0" dirty="0">
                          <a:ln>
                            <a:noFill/>
                          </a:ln>
                          <a:solidFill>
                            <a:srgbClr val="000000"/>
                          </a:solidFill>
                          <a:effectLst/>
                          <a:uLnTx/>
                          <a:uFillTx/>
                          <a:latin typeface="Times New Roman"/>
                          <a:ea typeface="Times New Roman"/>
                          <a:cs typeface="+mn-cs"/>
                        </a:rPr>
                        <a:t>½</a:t>
                      </a:r>
                      <a:endParaRPr lang="en-US" sz="3600" dirty="0">
                        <a:solidFill>
                          <a:srgbClr val="000000"/>
                        </a:solidFill>
                        <a:effectLst/>
                        <a:latin typeface="Times New Roman"/>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400" dirty="0">
                          <a:solidFill>
                            <a:srgbClr val="000000"/>
                          </a:solidFill>
                          <a:effectLst/>
                          <a:latin typeface="Times New Roman"/>
                          <a:ea typeface="Times New Roman"/>
                        </a:rPr>
                        <a:t> </a:t>
                      </a:r>
                      <a:endParaRPr lang="en-US" sz="3600" dirty="0">
                        <a:solidFill>
                          <a:srgbClr val="000000"/>
                        </a:solidFill>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53193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11B0-0791-4CB3-95B8-9CFCC0086011}"/>
              </a:ext>
            </a:extLst>
          </p:cNvPr>
          <p:cNvSpPr>
            <a:spLocks noGrp="1"/>
          </p:cNvSpPr>
          <p:nvPr>
            <p:ph type="title"/>
          </p:nvPr>
        </p:nvSpPr>
        <p:spPr/>
        <p:txBody>
          <a:bodyPr>
            <a:normAutofit fontScale="90000"/>
          </a:bodyPr>
          <a:lstStyle/>
          <a:p>
            <a:r>
              <a:rPr lang="en-US" dirty="0"/>
              <a:t>Landlord Worksheet</a:t>
            </a:r>
          </a:p>
        </p:txBody>
      </p:sp>
      <p:sp>
        <p:nvSpPr>
          <p:cNvPr id="3" name="Content Placeholder 2">
            <a:extLst>
              <a:ext uri="{FF2B5EF4-FFF2-40B4-BE49-F238E27FC236}">
                <a16:creationId xmlns:a16="http://schemas.microsoft.com/office/drawing/2014/main" id="{08C80FEB-9AB8-4F86-A11E-F85D92523DF9}"/>
              </a:ext>
            </a:extLst>
          </p:cNvPr>
          <p:cNvSpPr>
            <a:spLocks noGrp="1"/>
          </p:cNvSpPr>
          <p:nvPr>
            <p:ph idx="1"/>
          </p:nvPr>
        </p:nvSpPr>
        <p:spPr>
          <a:xfrm>
            <a:off x="609600" y="1600200"/>
            <a:ext cx="10972800" cy="2948499"/>
          </a:xfrm>
        </p:spPr>
        <p:txBody>
          <a:bodyPr/>
          <a:lstStyle/>
          <a:p>
            <a:pPr marL="0" indent="0">
              <a:buNone/>
            </a:pPr>
            <a:endParaRPr lang="en-US" dirty="0"/>
          </a:p>
          <a:p>
            <a:pPr marL="0" indent="0">
              <a:buNone/>
            </a:pPr>
            <a:r>
              <a:rPr lang="en-US" dirty="0"/>
              <a:t>Agricultural Business Management Website: </a:t>
            </a:r>
          </a:p>
          <a:p>
            <a:pPr marL="0" indent="0">
              <a:buNone/>
            </a:pPr>
            <a:r>
              <a:rPr lang="en-US" dirty="0">
                <a:hlinkClick r:id="rId2"/>
              </a:rPr>
              <a:t>https://extension.umn.edu/managing-farm</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86498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3753D-31C0-45DD-9764-B01429249766}"/>
              </a:ext>
            </a:extLst>
          </p:cNvPr>
          <p:cNvSpPr>
            <a:spLocks noGrp="1"/>
          </p:cNvSpPr>
          <p:nvPr>
            <p:ph type="title"/>
          </p:nvPr>
        </p:nvSpPr>
        <p:spPr/>
        <p:txBody>
          <a:bodyPr>
            <a:normAutofit fontScale="90000"/>
          </a:bodyPr>
          <a:lstStyle/>
          <a:p>
            <a:r>
              <a:rPr lang="en-US" altLang="en-US" sz="4400" b="1" kern="0" dirty="0">
                <a:solidFill>
                  <a:srgbClr val="A50021"/>
                </a:solidFill>
              </a:rPr>
              <a:t>Landowner’s Cash Rent Worksheet</a:t>
            </a:r>
            <a:br>
              <a:rPr lang="en-US" altLang="en-US" sz="4400" b="1" kern="0" dirty="0">
                <a:solidFill>
                  <a:schemeClr val="tx1">
                    <a:lumMod val="50000"/>
                  </a:schemeClr>
                </a:solidFill>
              </a:rPr>
            </a:br>
            <a:endParaRPr lang="en-US" dirty="0"/>
          </a:p>
        </p:txBody>
      </p:sp>
      <p:sp>
        <p:nvSpPr>
          <p:cNvPr id="4" name="Content Placeholder 3">
            <a:extLst>
              <a:ext uri="{FF2B5EF4-FFF2-40B4-BE49-F238E27FC236}">
                <a16:creationId xmlns:a16="http://schemas.microsoft.com/office/drawing/2014/main" id="{E2A0BADA-E0DB-44FB-83D5-31145CC7559B}"/>
              </a:ext>
            </a:extLst>
          </p:cNvPr>
          <p:cNvSpPr>
            <a:spLocks noGrp="1"/>
          </p:cNvSpPr>
          <p:nvPr>
            <p:ph idx="1"/>
          </p:nvPr>
        </p:nvSpPr>
        <p:spPr>
          <a:xfrm>
            <a:off x="609600" y="1600200"/>
            <a:ext cx="10972800" cy="3330142"/>
          </a:xfrm>
          <a:prstGeom prst="rect">
            <a:avLst/>
          </a:prstGeom>
        </p:spPr>
        <p:txBody>
          <a:bodyPr wrap="square">
            <a:spAutoFit/>
          </a:bodyPr>
          <a:lstStyle/>
          <a:p>
            <a:pPr marL="0" indent="0">
              <a:buNone/>
            </a:pPr>
            <a:r>
              <a:rPr lang="en-US" altLang="en-US" sz="1600" b="1" u="sng" dirty="0">
                <a:solidFill>
                  <a:srgbClr val="000000"/>
                </a:solidFill>
              </a:rPr>
              <a:t>Example</a:t>
            </a:r>
            <a:r>
              <a:rPr lang="en-US" altLang="en-US" sz="1600" b="1" dirty="0">
                <a:solidFill>
                  <a:srgbClr val="000000"/>
                </a:solidFill>
              </a:rPr>
              <a:t>	</a:t>
            </a:r>
            <a:r>
              <a:rPr lang="en-US" altLang="en-US" sz="1600" b="1" u="sng" dirty="0">
                <a:solidFill>
                  <a:srgbClr val="000000"/>
                </a:solidFill>
              </a:rPr>
              <a:t>Your Farm</a:t>
            </a:r>
            <a:endParaRPr lang="en-US" altLang="en-US" sz="1600" dirty="0">
              <a:solidFill>
                <a:srgbClr val="000000"/>
              </a:solidFill>
            </a:endParaRPr>
          </a:p>
          <a:p>
            <a:pPr marL="0" indent="0">
              <a:buNone/>
            </a:pPr>
            <a:r>
              <a:rPr lang="en-US" altLang="en-US" sz="1600" b="1" dirty="0">
                <a:solidFill>
                  <a:srgbClr val="000000"/>
                </a:solidFill>
              </a:rPr>
              <a:t>(A) Farm Size in Acres				          156	___________</a:t>
            </a:r>
            <a:endParaRPr lang="en-US" altLang="en-US" sz="1600" dirty="0">
              <a:solidFill>
                <a:srgbClr val="000000"/>
              </a:solidFill>
            </a:endParaRPr>
          </a:p>
          <a:p>
            <a:pPr marL="0" indent="0">
              <a:buNone/>
            </a:pPr>
            <a:r>
              <a:rPr lang="en-US" altLang="en-US" sz="1600" b="1" dirty="0">
                <a:solidFill>
                  <a:srgbClr val="000000"/>
                </a:solidFill>
              </a:rPr>
              <a:t>(B) Value per Acre				      	     $6,500	___________</a:t>
            </a:r>
            <a:endParaRPr lang="en-US" altLang="en-US" sz="1600" dirty="0">
              <a:solidFill>
                <a:srgbClr val="000000"/>
              </a:solidFill>
            </a:endParaRPr>
          </a:p>
          <a:p>
            <a:pPr marL="0" indent="0">
              <a:buNone/>
            </a:pPr>
            <a:r>
              <a:rPr lang="en-US" altLang="en-US" sz="1600" b="1" dirty="0">
                <a:solidFill>
                  <a:srgbClr val="000000"/>
                </a:solidFill>
              </a:rPr>
              <a:t>(C) Total Farm Value (A x B)   		             $1,014,000	___________</a:t>
            </a:r>
            <a:endParaRPr lang="en-US" altLang="en-US" sz="1600" dirty="0">
              <a:solidFill>
                <a:srgbClr val="000000"/>
              </a:solidFill>
            </a:endParaRPr>
          </a:p>
          <a:p>
            <a:pPr marL="0" indent="0">
              <a:buNone/>
            </a:pPr>
            <a:r>
              <a:rPr lang="en-US" altLang="en-US" sz="1600" b="1" dirty="0">
                <a:solidFill>
                  <a:srgbClr val="000000"/>
                </a:solidFill>
              </a:rPr>
              <a:t>(D) Desired Return on Investment (C x 2.5%)	   	   $25,350	___________</a:t>
            </a:r>
            <a:endParaRPr lang="en-US" altLang="en-US" sz="1600" dirty="0">
              <a:solidFill>
                <a:srgbClr val="000000"/>
              </a:solidFill>
            </a:endParaRPr>
          </a:p>
          <a:p>
            <a:pPr marL="0" indent="0">
              <a:buNone/>
            </a:pPr>
            <a:r>
              <a:rPr lang="en-US" altLang="en-US" sz="1600" b="1" dirty="0">
                <a:solidFill>
                  <a:srgbClr val="000000"/>
                </a:solidFill>
              </a:rPr>
              <a:t>(E) Real Estate Taxes (A x $50.00)			     $7,800	___________</a:t>
            </a:r>
            <a:endParaRPr lang="en-US" altLang="en-US" sz="1600" dirty="0">
              <a:solidFill>
                <a:srgbClr val="000000"/>
              </a:solidFill>
            </a:endParaRPr>
          </a:p>
          <a:p>
            <a:pPr marL="0" indent="0">
              <a:buNone/>
            </a:pPr>
            <a:r>
              <a:rPr lang="en-US" altLang="en-US" sz="1600" b="1" dirty="0">
                <a:solidFill>
                  <a:srgbClr val="000000"/>
                </a:solidFill>
              </a:rPr>
              <a:t>(F) Liability Insurance				        $200	___________</a:t>
            </a:r>
            <a:endParaRPr lang="en-US" altLang="en-US" sz="1600" dirty="0">
              <a:solidFill>
                <a:srgbClr val="000000"/>
              </a:solidFill>
            </a:endParaRPr>
          </a:p>
          <a:p>
            <a:pPr marL="0" indent="0">
              <a:buNone/>
            </a:pPr>
            <a:r>
              <a:rPr lang="en-US" altLang="en-US" sz="1600" b="1" dirty="0">
                <a:solidFill>
                  <a:srgbClr val="000000"/>
                </a:solidFill>
              </a:rPr>
              <a:t>(G) Other Cash Costs (repairs, pump, Etc.)	  	              0	___________</a:t>
            </a:r>
            <a:endParaRPr lang="en-US" altLang="en-US" sz="1600" dirty="0">
              <a:solidFill>
                <a:srgbClr val="000000"/>
              </a:solidFill>
            </a:endParaRPr>
          </a:p>
          <a:p>
            <a:pPr marL="0" indent="0">
              <a:buNone/>
            </a:pPr>
            <a:r>
              <a:rPr lang="en-US" altLang="en-US" sz="1600" b="1" dirty="0">
                <a:solidFill>
                  <a:srgbClr val="000000"/>
                </a:solidFill>
              </a:rPr>
              <a:t>(H) Total Desired Return (D+E+F+G)		   	  $33,350  ___________</a:t>
            </a:r>
            <a:endParaRPr lang="en-US" altLang="en-US" sz="1600" dirty="0">
              <a:solidFill>
                <a:srgbClr val="000000"/>
              </a:solidFill>
            </a:endParaRPr>
          </a:p>
          <a:p>
            <a:pPr marL="0" indent="0">
              <a:buNone/>
            </a:pPr>
            <a:r>
              <a:rPr lang="en-US" altLang="en-US" sz="1600" b="1" dirty="0">
                <a:solidFill>
                  <a:srgbClr val="000000"/>
                </a:solidFill>
              </a:rPr>
              <a:t>DESIRED RENT PER ACRE (H/A)		   	  $213.78  ___________</a:t>
            </a:r>
          </a:p>
          <a:p>
            <a:pPr algn="ctr"/>
            <a:endParaRPr lang="en-US" sz="1800" dirty="0">
              <a:solidFill>
                <a:srgbClr val="000000"/>
              </a:solidFill>
              <a:latin typeface="Calibri"/>
              <a:ea typeface="Calibri"/>
              <a:cs typeface="Times New Roman"/>
            </a:endParaRPr>
          </a:p>
        </p:txBody>
      </p:sp>
    </p:spTree>
    <p:extLst>
      <p:ext uri="{BB962C8B-B14F-4D97-AF65-F5344CB8AC3E}">
        <p14:creationId xmlns:p14="http://schemas.microsoft.com/office/powerpoint/2010/main" val="2602716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C6F70-D228-4357-AF92-D2C02BFF0581}"/>
              </a:ext>
            </a:extLst>
          </p:cNvPr>
          <p:cNvSpPr>
            <a:spLocks noGrp="1"/>
          </p:cNvSpPr>
          <p:nvPr>
            <p:ph type="title"/>
          </p:nvPr>
        </p:nvSpPr>
        <p:spPr>
          <a:xfrm>
            <a:off x="609600" y="722667"/>
            <a:ext cx="10972800" cy="668338"/>
          </a:xfrm>
        </p:spPr>
        <p:txBody>
          <a:bodyPr>
            <a:normAutofit fontScale="90000"/>
          </a:bodyPr>
          <a:lstStyle/>
          <a:p>
            <a:r>
              <a:rPr lang="en-US" altLang="en-US" sz="4400" b="1" kern="0" dirty="0">
                <a:solidFill>
                  <a:srgbClr val="A50021"/>
                </a:solidFill>
              </a:rPr>
              <a:t>Landowner’s Cash Rent Worksheet</a:t>
            </a:r>
            <a:br>
              <a:rPr lang="en-US" altLang="en-US" sz="4400" b="1" kern="0" dirty="0">
                <a:solidFill>
                  <a:srgbClr val="A50021"/>
                </a:solidFill>
              </a:rPr>
            </a:br>
            <a:endParaRPr lang="en-US" dirty="0"/>
          </a:p>
        </p:txBody>
      </p:sp>
      <p:sp>
        <p:nvSpPr>
          <p:cNvPr id="4" name="Content Placeholder 3">
            <a:extLst>
              <a:ext uri="{FF2B5EF4-FFF2-40B4-BE49-F238E27FC236}">
                <a16:creationId xmlns:a16="http://schemas.microsoft.com/office/drawing/2014/main" id="{329DED99-0E2B-4EBD-8636-5275005C8B13}"/>
              </a:ext>
            </a:extLst>
          </p:cNvPr>
          <p:cNvSpPr>
            <a:spLocks noGrp="1"/>
          </p:cNvSpPr>
          <p:nvPr>
            <p:ph idx="1"/>
          </p:nvPr>
        </p:nvSpPr>
        <p:spPr>
          <a:xfrm>
            <a:off x="609600" y="1600200"/>
            <a:ext cx="10972800" cy="2997744"/>
          </a:xfrm>
          <a:prstGeom prst="rect">
            <a:avLst/>
          </a:prstGeom>
        </p:spPr>
        <p:txBody>
          <a:bodyPr wrap="square">
            <a:spAutoFit/>
          </a:bodyPr>
          <a:lstStyle/>
          <a:p>
            <a:pPr marL="0" indent="0">
              <a:buNone/>
            </a:pPr>
            <a:r>
              <a:rPr lang="en-US" altLang="en-US" sz="1600" b="1" u="sng" dirty="0">
                <a:solidFill>
                  <a:srgbClr val="000000"/>
                </a:solidFill>
              </a:rPr>
              <a:t>Example</a:t>
            </a:r>
            <a:r>
              <a:rPr lang="en-US" altLang="en-US" sz="1600" b="1" dirty="0">
                <a:solidFill>
                  <a:srgbClr val="000000"/>
                </a:solidFill>
              </a:rPr>
              <a:t>	</a:t>
            </a:r>
            <a:r>
              <a:rPr lang="en-US" altLang="en-US" sz="1600" b="1" u="sng" dirty="0">
                <a:solidFill>
                  <a:srgbClr val="000000"/>
                </a:solidFill>
              </a:rPr>
              <a:t>Your Farm</a:t>
            </a:r>
            <a:endParaRPr lang="en-US" altLang="en-US" sz="1600" dirty="0">
              <a:solidFill>
                <a:srgbClr val="000000"/>
              </a:solidFill>
            </a:endParaRPr>
          </a:p>
          <a:p>
            <a:pPr marL="0" indent="0">
              <a:buNone/>
            </a:pPr>
            <a:r>
              <a:rPr lang="en-US" altLang="en-US" sz="1600" b="1" dirty="0">
                <a:solidFill>
                  <a:srgbClr val="000000"/>
                </a:solidFill>
              </a:rPr>
              <a:t>(A) Farm Size in Acres				          156	</a:t>
            </a:r>
            <a:r>
              <a:rPr lang="en-US" altLang="en-US" sz="1600" b="1" u="sng" dirty="0">
                <a:solidFill>
                  <a:srgbClr val="000000"/>
                </a:solidFill>
              </a:rPr>
              <a:t>___140_____</a:t>
            </a:r>
            <a:endParaRPr lang="en-US" altLang="en-US" sz="1600" u="sng" dirty="0">
              <a:solidFill>
                <a:srgbClr val="000000"/>
              </a:solidFill>
            </a:endParaRPr>
          </a:p>
          <a:p>
            <a:pPr marL="0" indent="0">
              <a:buNone/>
            </a:pPr>
            <a:r>
              <a:rPr lang="en-US" altLang="en-US" sz="1600" b="1" dirty="0">
                <a:solidFill>
                  <a:srgbClr val="000000"/>
                </a:solidFill>
              </a:rPr>
              <a:t>(B) Value per Acre				      	     $6,500	</a:t>
            </a:r>
            <a:r>
              <a:rPr lang="en-US" altLang="en-US" sz="1600" b="1" u="sng" dirty="0">
                <a:solidFill>
                  <a:srgbClr val="000000"/>
                </a:solidFill>
              </a:rPr>
              <a:t>__$3,500___</a:t>
            </a:r>
            <a:endParaRPr lang="en-US" altLang="en-US" sz="1600" u="sng" dirty="0">
              <a:solidFill>
                <a:srgbClr val="000000"/>
              </a:solidFill>
            </a:endParaRPr>
          </a:p>
          <a:p>
            <a:pPr marL="0" indent="0">
              <a:buNone/>
            </a:pPr>
            <a:r>
              <a:rPr lang="en-US" altLang="en-US" sz="1600" b="1" dirty="0">
                <a:solidFill>
                  <a:srgbClr val="000000"/>
                </a:solidFill>
              </a:rPr>
              <a:t>(C) Total Farm Value (A x B)   		              $1,014,000	</a:t>
            </a:r>
            <a:r>
              <a:rPr lang="en-US" altLang="en-US" sz="1600" b="1" u="sng" dirty="0">
                <a:solidFill>
                  <a:srgbClr val="000000"/>
                </a:solidFill>
              </a:rPr>
              <a:t>_$490,000__</a:t>
            </a:r>
            <a:endParaRPr lang="en-US" altLang="en-US" sz="1600" u="sng" dirty="0">
              <a:solidFill>
                <a:srgbClr val="000000"/>
              </a:solidFill>
            </a:endParaRPr>
          </a:p>
          <a:p>
            <a:pPr marL="0" indent="0">
              <a:buNone/>
            </a:pPr>
            <a:r>
              <a:rPr lang="en-US" altLang="en-US" sz="1600" b="1" dirty="0">
                <a:solidFill>
                  <a:srgbClr val="000000"/>
                </a:solidFill>
              </a:rPr>
              <a:t>(D) Desired Return on Investment (C x 2.5%)	   	   $25,350	</a:t>
            </a:r>
            <a:r>
              <a:rPr lang="en-US" altLang="en-US" sz="1600" b="1" u="sng" dirty="0">
                <a:solidFill>
                  <a:srgbClr val="000000"/>
                </a:solidFill>
              </a:rPr>
              <a:t>_ $12,250__</a:t>
            </a:r>
            <a:endParaRPr lang="en-US" altLang="en-US" sz="1600" u="sng" dirty="0">
              <a:solidFill>
                <a:srgbClr val="000000"/>
              </a:solidFill>
            </a:endParaRPr>
          </a:p>
          <a:p>
            <a:pPr marL="0" indent="0">
              <a:buNone/>
            </a:pPr>
            <a:r>
              <a:rPr lang="en-US" altLang="en-US" sz="1600" b="1" dirty="0">
                <a:solidFill>
                  <a:srgbClr val="000000"/>
                </a:solidFill>
              </a:rPr>
              <a:t>(E) Real Estate Taxes (A x $50.00)			     $7,800	</a:t>
            </a:r>
            <a:r>
              <a:rPr lang="en-US" altLang="en-US" sz="1600" b="1" u="sng" dirty="0">
                <a:solidFill>
                  <a:srgbClr val="000000"/>
                </a:solidFill>
              </a:rPr>
              <a:t>__$3,900___</a:t>
            </a:r>
            <a:endParaRPr lang="en-US" altLang="en-US" sz="1600" u="sng" dirty="0">
              <a:solidFill>
                <a:srgbClr val="000000"/>
              </a:solidFill>
            </a:endParaRPr>
          </a:p>
          <a:p>
            <a:pPr marL="0" indent="0">
              <a:buNone/>
            </a:pPr>
            <a:r>
              <a:rPr lang="en-US" altLang="en-US" sz="1600" b="1" dirty="0">
                <a:solidFill>
                  <a:srgbClr val="000000"/>
                </a:solidFill>
              </a:rPr>
              <a:t>(F) Liability Insurance				        $200	</a:t>
            </a:r>
            <a:r>
              <a:rPr lang="en-US" altLang="en-US" sz="1600" b="1" u="sng" dirty="0">
                <a:solidFill>
                  <a:srgbClr val="000000"/>
                </a:solidFill>
              </a:rPr>
              <a:t>___$200____</a:t>
            </a:r>
            <a:endParaRPr lang="en-US" altLang="en-US" sz="1600" u="sng" dirty="0">
              <a:solidFill>
                <a:srgbClr val="000000"/>
              </a:solidFill>
            </a:endParaRPr>
          </a:p>
          <a:p>
            <a:pPr marL="0" indent="0">
              <a:buNone/>
            </a:pPr>
            <a:r>
              <a:rPr lang="en-US" altLang="en-US" sz="1600" b="1" dirty="0">
                <a:solidFill>
                  <a:srgbClr val="000000"/>
                </a:solidFill>
              </a:rPr>
              <a:t>(G) Other Cash Costs (repairs, pump, Etc.)	  	              0	</a:t>
            </a:r>
            <a:r>
              <a:rPr lang="en-US" altLang="en-US" sz="1600" b="1" u="sng" dirty="0">
                <a:solidFill>
                  <a:srgbClr val="000000"/>
                </a:solidFill>
              </a:rPr>
              <a:t>_____0_____</a:t>
            </a:r>
            <a:endParaRPr lang="en-US" altLang="en-US" sz="1600" u="sng" dirty="0">
              <a:solidFill>
                <a:srgbClr val="000000"/>
              </a:solidFill>
            </a:endParaRPr>
          </a:p>
          <a:p>
            <a:pPr marL="0" indent="0">
              <a:buNone/>
            </a:pPr>
            <a:r>
              <a:rPr lang="en-US" altLang="en-US" sz="1600" b="1" dirty="0">
                <a:solidFill>
                  <a:srgbClr val="000000"/>
                </a:solidFill>
              </a:rPr>
              <a:t>(H) Total Desired Return (D+E+F+G)		   	  $33,350  </a:t>
            </a:r>
            <a:r>
              <a:rPr lang="en-US" altLang="en-US" sz="1600" b="1" u="sng" dirty="0">
                <a:solidFill>
                  <a:srgbClr val="000000"/>
                </a:solidFill>
              </a:rPr>
              <a:t>_  $16,150___</a:t>
            </a:r>
            <a:endParaRPr lang="en-US" altLang="en-US" sz="1600" u="sng" dirty="0">
              <a:solidFill>
                <a:srgbClr val="000000"/>
              </a:solidFill>
            </a:endParaRPr>
          </a:p>
          <a:p>
            <a:pPr marL="0" indent="0">
              <a:buNone/>
            </a:pPr>
            <a:r>
              <a:rPr lang="en-US" altLang="en-US" sz="1600" b="1" dirty="0">
                <a:solidFill>
                  <a:srgbClr val="000000"/>
                </a:solidFill>
              </a:rPr>
              <a:t>DESIRED RENT PER ACRE (H/A)		   	  $213.78  </a:t>
            </a:r>
            <a:r>
              <a:rPr lang="en-US" altLang="en-US" sz="1600" b="1" u="sng" dirty="0">
                <a:solidFill>
                  <a:srgbClr val="000000"/>
                </a:solidFill>
              </a:rPr>
              <a:t>__$115.36___</a:t>
            </a:r>
          </a:p>
        </p:txBody>
      </p:sp>
    </p:spTree>
    <p:extLst>
      <p:ext uri="{BB962C8B-B14F-4D97-AF65-F5344CB8AC3E}">
        <p14:creationId xmlns:p14="http://schemas.microsoft.com/office/powerpoint/2010/main" val="215639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AD1A0-A411-451A-8995-F4AC32FAE056}"/>
              </a:ext>
            </a:extLst>
          </p:cNvPr>
          <p:cNvSpPr>
            <a:spLocks noGrp="1"/>
          </p:cNvSpPr>
          <p:nvPr>
            <p:ph type="title"/>
          </p:nvPr>
        </p:nvSpPr>
        <p:spPr>
          <a:xfrm>
            <a:off x="816746" y="2293974"/>
            <a:ext cx="10340623" cy="1067334"/>
          </a:xfrm>
        </p:spPr>
        <p:txBody>
          <a:bodyPr/>
          <a:lstStyle/>
          <a:p>
            <a:r>
              <a:rPr lang="en-US" b="1" dirty="0"/>
              <a:t>Land Values</a:t>
            </a:r>
          </a:p>
        </p:txBody>
      </p:sp>
      <p:sp>
        <p:nvSpPr>
          <p:cNvPr id="3" name="Subtitle 2">
            <a:extLst>
              <a:ext uri="{FF2B5EF4-FFF2-40B4-BE49-F238E27FC236}">
                <a16:creationId xmlns:a16="http://schemas.microsoft.com/office/drawing/2014/main" id="{2930FF1D-1931-4858-9689-DA05B9C89B87}"/>
              </a:ext>
            </a:extLst>
          </p:cNvPr>
          <p:cNvSpPr>
            <a:spLocks noGrp="1"/>
          </p:cNvSpPr>
          <p:nvPr>
            <p:ph type="subTitle" idx="1"/>
          </p:nvPr>
        </p:nvSpPr>
        <p:spPr/>
        <p:txBody>
          <a:bodyPr/>
          <a:lstStyle/>
          <a:p>
            <a:r>
              <a:rPr lang="en-US" dirty="0"/>
              <a:t>www.landeconomics.umn.edu</a:t>
            </a:r>
          </a:p>
        </p:txBody>
      </p:sp>
    </p:spTree>
    <p:extLst>
      <p:ext uri="{BB962C8B-B14F-4D97-AF65-F5344CB8AC3E}">
        <p14:creationId xmlns:p14="http://schemas.microsoft.com/office/powerpoint/2010/main" val="3120592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425D9-4117-48F0-AC4F-58878A358AEC}"/>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9C5D0D24-3B73-43A2-A386-F420A9BD955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5021D1F6-B632-4C59-B248-C4E0982070B7}"/>
              </a:ext>
            </a:extLst>
          </p:cNvPr>
          <p:cNvPicPr>
            <a:picLocks noChangeAspect="1"/>
          </p:cNvPicPr>
          <p:nvPr/>
        </p:nvPicPr>
        <p:blipFill>
          <a:blip r:embed="rId2"/>
          <a:stretch>
            <a:fillRect/>
          </a:stretch>
        </p:blipFill>
        <p:spPr>
          <a:xfrm>
            <a:off x="1409536" y="65442"/>
            <a:ext cx="9372928" cy="6727116"/>
          </a:xfrm>
          <a:prstGeom prst="rect">
            <a:avLst/>
          </a:prstGeom>
        </p:spPr>
      </p:pic>
    </p:spTree>
    <p:extLst>
      <p:ext uri="{BB962C8B-B14F-4D97-AF65-F5344CB8AC3E}">
        <p14:creationId xmlns:p14="http://schemas.microsoft.com/office/powerpoint/2010/main" val="622043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891A8-9114-4473-B29B-1F1458A3CF62}"/>
              </a:ext>
            </a:extLst>
          </p:cNvPr>
          <p:cNvSpPr>
            <a:spLocks noGrp="1"/>
          </p:cNvSpPr>
          <p:nvPr>
            <p:ph type="title"/>
          </p:nvPr>
        </p:nvSpPr>
        <p:spPr/>
        <p:txBody>
          <a:bodyPr/>
          <a:lstStyle/>
          <a:p>
            <a:endParaRPr lang="en-US" dirty="0"/>
          </a:p>
        </p:txBody>
      </p:sp>
      <p:sp>
        <p:nvSpPr>
          <p:cNvPr id="3" name="Subtitle 2">
            <a:extLst>
              <a:ext uri="{FF2B5EF4-FFF2-40B4-BE49-F238E27FC236}">
                <a16:creationId xmlns:a16="http://schemas.microsoft.com/office/drawing/2014/main" id="{CE2B51E2-61BF-4489-83DD-317C82B3F3C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03BB65C-1E8D-4780-B313-4C0721F20CBC}"/>
              </a:ext>
            </a:extLst>
          </p:cNvPr>
          <p:cNvPicPr>
            <a:picLocks noChangeAspect="1"/>
          </p:cNvPicPr>
          <p:nvPr/>
        </p:nvPicPr>
        <p:blipFill>
          <a:blip r:embed="rId3"/>
          <a:stretch>
            <a:fillRect/>
          </a:stretch>
        </p:blipFill>
        <p:spPr>
          <a:xfrm>
            <a:off x="3138652" y="-14398"/>
            <a:ext cx="7718534" cy="6886795"/>
          </a:xfrm>
          <a:prstGeom prst="rect">
            <a:avLst/>
          </a:prstGeom>
        </p:spPr>
      </p:pic>
    </p:spTree>
    <p:extLst>
      <p:ext uri="{BB962C8B-B14F-4D97-AF65-F5344CB8AC3E}">
        <p14:creationId xmlns:p14="http://schemas.microsoft.com/office/powerpoint/2010/main" val="377588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80CB9-5C42-441D-B815-C63FF1539DEA}"/>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06A130DF-72EA-43DB-9A9E-D9FDC3A8725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714F516-0CE8-49BD-84EC-B6143C0FAAA1}"/>
              </a:ext>
            </a:extLst>
          </p:cNvPr>
          <p:cNvPicPr>
            <a:picLocks noChangeAspect="1"/>
          </p:cNvPicPr>
          <p:nvPr/>
        </p:nvPicPr>
        <p:blipFill>
          <a:blip r:embed="rId2"/>
          <a:stretch>
            <a:fillRect/>
          </a:stretch>
        </p:blipFill>
        <p:spPr>
          <a:xfrm>
            <a:off x="1674757" y="267757"/>
            <a:ext cx="9072020" cy="5561543"/>
          </a:xfrm>
          <a:prstGeom prst="rect">
            <a:avLst/>
          </a:prstGeom>
        </p:spPr>
      </p:pic>
    </p:spTree>
    <p:extLst>
      <p:ext uri="{BB962C8B-B14F-4D97-AF65-F5344CB8AC3E}">
        <p14:creationId xmlns:p14="http://schemas.microsoft.com/office/powerpoint/2010/main" val="1423938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614A6-2E16-43DE-BB42-D5C1CC1488CC}"/>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47BC4CAC-A89F-4797-A5B5-5ABE97CD6E6D}"/>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5778914B-13C7-4A56-A1FF-21A669DA8A0E}"/>
              </a:ext>
            </a:extLst>
          </p:cNvPr>
          <p:cNvPicPr>
            <a:picLocks noChangeAspect="1"/>
          </p:cNvPicPr>
          <p:nvPr/>
        </p:nvPicPr>
        <p:blipFill>
          <a:blip r:embed="rId2"/>
          <a:stretch>
            <a:fillRect/>
          </a:stretch>
        </p:blipFill>
        <p:spPr>
          <a:xfrm>
            <a:off x="1434826" y="234389"/>
            <a:ext cx="9558995" cy="5752192"/>
          </a:xfrm>
          <a:prstGeom prst="rect">
            <a:avLst/>
          </a:prstGeom>
        </p:spPr>
      </p:pic>
    </p:spTree>
    <p:extLst>
      <p:ext uri="{BB962C8B-B14F-4D97-AF65-F5344CB8AC3E}">
        <p14:creationId xmlns:p14="http://schemas.microsoft.com/office/powerpoint/2010/main" val="4117390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33D00-D7D5-4A07-ADAB-759FED94F43B}"/>
              </a:ext>
            </a:extLst>
          </p:cNvPr>
          <p:cNvSpPr>
            <a:spLocks noGrp="1"/>
          </p:cNvSpPr>
          <p:nvPr>
            <p:ph type="title"/>
          </p:nvPr>
        </p:nvSpPr>
        <p:spPr/>
        <p:txBody>
          <a:bodyPr/>
          <a:lstStyle/>
          <a:p>
            <a:endParaRPr lang="en-US" dirty="0"/>
          </a:p>
        </p:txBody>
      </p:sp>
      <p:sp>
        <p:nvSpPr>
          <p:cNvPr id="3" name="Subtitle 2">
            <a:extLst>
              <a:ext uri="{FF2B5EF4-FFF2-40B4-BE49-F238E27FC236}">
                <a16:creationId xmlns:a16="http://schemas.microsoft.com/office/drawing/2014/main" id="{4EB1E9CE-40A4-460C-88C4-4D5776D3732D}"/>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A23536D-4FB9-4760-8D7C-CD34C7990C2F}"/>
              </a:ext>
            </a:extLst>
          </p:cNvPr>
          <p:cNvPicPr>
            <a:picLocks noChangeAspect="1"/>
          </p:cNvPicPr>
          <p:nvPr/>
        </p:nvPicPr>
        <p:blipFill>
          <a:blip r:embed="rId2"/>
          <a:stretch>
            <a:fillRect/>
          </a:stretch>
        </p:blipFill>
        <p:spPr>
          <a:xfrm>
            <a:off x="1040195" y="0"/>
            <a:ext cx="9648826" cy="6875850"/>
          </a:xfrm>
          <a:prstGeom prst="rect">
            <a:avLst/>
          </a:prstGeom>
        </p:spPr>
      </p:pic>
    </p:spTree>
    <p:extLst>
      <p:ext uri="{BB962C8B-B14F-4D97-AF65-F5344CB8AC3E}">
        <p14:creationId xmlns:p14="http://schemas.microsoft.com/office/powerpoint/2010/main" val="2500422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05001" y="1371600"/>
            <a:ext cx="8301567" cy="3985706"/>
          </a:xfrm>
          <a:prstGeom prst="rect">
            <a:avLst/>
          </a:prstGeom>
        </p:spPr>
        <p:txBody>
          <a:bodyPr/>
          <a:lstStyle/>
          <a:p>
            <a:pPr algn="ctr">
              <a:lnSpc>
                <a:spcPct val="115000"/>
              </a:lnSpc>
              <a:spcBef>
                <a:spcPts val="0"/>
              </a:spcBef>
              <a:spcAft>
                <a:spcPts val="0"/>
              </a:spcAft>
            </a:pPr>
            <a:r>
              <a:rPr lang="en-US" sz="2800" b="1" kern="1200" dirty="0">
                <a:solidFill>
                  <a:srgbClr val="000000"/>
                </a:solidFill>
                <a:latin typeface="Times New Roman"/>
                <a:ea typeface="Times New Roman"/>
                <a:cs typeface="Times New Roman"/>
              </a:rPr>
              <a:t>Agricultural Business Management Team Website: </a:t>
            </a:r>
            <a:br>
              <a:rPr lang="en-US" sz="2800" b="1" kern="1200" dirty="0">
                <a:solidFill>
                  <a:srgbClr val="000000"/>
                </a:solidFill>
                <a:latin typeface="Times New Roman"/>
                <a:ea typeface="Times New Roman"/>
                <a:cs typeface="Times New Roman"/>
              </a:rPr>
            </a:br>
            <a:r>
              <a:rPr lang="en-US" sz="2800" b="1" u="sng" kern="1200" dirty="0">
                <a:solidFill>
                  <a:srgbClr val="0000FF"/>
                </a:solidFill>
                <a:latin typeface="Times New Roman"/>
                <a:ea typeface="Times New Roman"/>
                <a:cs typeface="Times New Roman"/>
                <a:hlinkClick r:id="rId3"/>
              </a:rPr>
              <a:t>http://www.extension.umn.edu/agriculture/business/</a:t>
            </a:r>
            <a:br>
              <a:rPr lang="en-US" sz="2800" kern="1200" dirty="0">
                <a:solidFill>
                  <a:srgbClr val="000000"/>
                </a:solidFill>
                <a:ea typeface="Calibri"/>
                <a:cs typeface="Times New Roman"/>
              </a:rPr>
            </a:br>
            <a:r>
              <a:rPr lang="en-US" sz="2400" b="1" kern="1200" dirty="0">
                <a:solidFill>
                  <a:srgbClr val="000000"/>
                </a:solidFill>
                <a:latin typeface="Times New Roman"/>
                <a:ea typeface="Times New Roman"/>
                <a:cs typeface="Times New Roman"/>
              </a:rPr>
              <a:t>Go to University of Minnesota Extension website</a:t>
            </a:r>
            <a:br>
              <a:rPr lang="en-US" sz="2400" b="1" kern="1200" dirty="0">
                <a:solidFill>
                  <a:srgbClr val="000000"/>
                </a:solidFill>
                <a:latin typeface="Times New Roman"/>
                <a:ea typeface="Times New Roman"/>
                <a:cs typeface="Times New Roman"/>
              </a:rPr>
            </a:br>
            <a:r>
              <a:rPr lang="en-US" sz="2400" b="1" kern="1200" dirty="0">
                <a:solidFill>
                  <a:srgbClr val="000000"/>
                </a:solidFill>
                <a:latin typeface="Times New Roman"/>
                <a:ea typeface="Times New Roman"/>
                <a:cs typeface="Times New Roman"/>
              </a:rPr>
              <a:t>Select Agriculture</a:t>
            </a:r>
            <a:br>
              <a:rPr lang="en-US" sz="2400" b="1" kern="1200" dirty="0">
                <a:solidFill>
                  <a:srgbClr val="000000"/>
                </a:solidFill>
                <a:latin typeface="Times New Roman"/>
                <a:ea typeface="Times New Roman"/>
                <a:cs typeface="Times New Roman"/>
              </a:rPr>
            </a:br>
            <a:r>
              <a:rPr lang="en-US" sz="2400" b="1" kern="1200" dirty="0">
                <a:solidFill>
                  <a:srgbClr val="000000"/>
                </a:solidFill>
                <a:latin typeface="Times New Roman"/>
                <a:ea typeface="Times New Roman"/>
                <a:cs typeface="Times New Roman"/>
              </a:rPr>
              <a:t>Select Agricultural Business Management </a:t>
            </a:r>
            <a:br>
              <a:rPr lang="en-US" sz="2400" b="1" kern="1200" dirty="0">
                <a:solidFill>
                  <a:srgbClr val="000000"/>
                </a:solidFill>
                <a:latin typeface="Times New Roman"/>
                <a:ea typeface="Times New Roman"/>
                <a:cs typeface="Times New Roman"/>
              </a:rPr>
            </a:br>
            <a:r>
              <a:rPr lang="en-US" sz="2400" b="1" kern="1200" dirty="0">
                <a:solidFill>
                  <a:srgbClr val="000000"/>
                </a:solidFill>
                <a:latin typeface="Times New Roman"/>
                <a:ea typeface="Times New Roman"/>
                <a:cs typeface="Times New Roman"/>
              </a:rPr>
              <a:t>You will  find useful information on:</a:t>
            </a:r>
            <a:br>
              <a:rPr lang="en-US" sz="2400" b="1" kern="1200" dirty="0">
                <a:solidFill>
                  <a:srgbClr val="000000"/>
                </a:solidFill>
                <a:latin typeface="Times New Roman"/>
                <a:ea typeface="Times New Roman"/>
                <a:cs typeface="Times New Roman"/>
              </a:rPr>
            </a:br>
            <a:r>
              <a:rPr lang="en-US" sz="2400" b="1" kern="1200" dirty="0">
                <a:solidFill>
                  <a:srgbClr val="000000"/>
                </a:solidFill>
                <a:latin typeface="Times New Roman"/>
                <a:ea typeface="Times New Roman"/>
                <a:cs typeface="Times New Roman"/>
              </a:rPr>
              <a:t>Rental rates, Crop budgets and Farm Bill </a:t>
            </a:r>
            <a:br>
              <a:rPr lang="en-US" sz="2400" b="1" kern="1200" dirty="0">
                <a:solidFill>
                  <a:srgbClr val="000000"/>
                </a:solidFill>
                <a:latin typeface="Times New Roman"/>
                <a:ea typeface="Times New Roman"/>
                <a:cs typeface="Times New Roman"/>
              </a:rPr>
            </a:br>
            <a:endParaRPr lang="en-US" dirty="0"/>
          </a:p>
        </p:txBody>
      </p:sp>
    </p:spTree>
    <p:extLst>
      <p:ext uri="{BB962C8B-B14F-4D97-AF65-F5344CB8AC3E}">
        <p14:creationId xmlns:p14="http://schemas.microsoft.com/office/powerpoint/2010/main" val="3189153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nvPr>
        </p:nvGraphicFramePr>
        <p:xfrm>
          <a:off x="2057400" y="1470880"/>
          <a:ext cx="7543800" cy="407353"/>
        </p:xfrm>
        <a:graphic>
          <a:graphicData uri="http://schemas.openxmlformats.org/drawingml/2006/table">
            <a:tbl>
              <a:tblPr/>
              <a:tblGrid>
                <a:gridCol w="1447801">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142999">
                  <a:extLst>
                    <a:ext uri="{9D8B030D-6E8A-4147-A177-3AD203B41FA5}">
                      <a16:colId xmlns:a16="http://schemas.microsoft.com/office/drawing/2014/main" val="20003"/>
                    </a:ext>
                  </a:extLst>
                </a:gridCol>
                <a:gridCol w="1219201">
                  <a:extLst>
                    <a:ext uri="{9D8B030D-6E8A-4147-A177-3AD203B41FA5}">
                      <a16:colId xmlns:a16="http://schemas.microsoft.com/office/drawing/2014/main" val="20004"/>
                    </a:ext>
                  </a:extLst>
                </a:gridCol>
                <a:gridCol w="1295399">
                  <a:extLst>
                    <a:ext uri="{9D8B030D-6E8A-4147-A177-3AD203B41FA5}">
                      <a16:colId xmlns:a16="http://schemas.microsoft.com/office/drawing/2014/main" val="20005"/>
                    </a:ext>
                  </a:extLst>
                </a:gridCol>
              </a:tblGrid>
              <a:tr h="373062">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1400" dirty="0">
                          <a:solidFill>
                            <a:srgbClr val="000000"/>
                          </a:solidFill>
                          <a:latin typeface="Times New Roman"/>
                          <a:ea typeface="Times New Roman"/>
                        </a:rPr>
                        <a:t>   </a:t>
                      </a:r>
                      <a:r>
                        <a:rPr lang="en-US" sz="1400" b="1" dirty="0">
                          <a:solidFill>
                            <a:srgbClr val="000000"/>
                          </a:solidFill>
                          <a:latin typeface="Times New Roman"/>
                          <a:ea typeface="Times New Roman"/>
                        </a:rPr>
                        <a:t>County</a:t>
                      </a:r>
                    </a:p>
                  </a:txBody>
                  <a:tcPr marL="59473" marR="59473" marT="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Number of Sales 2020</a:t>
                      </a:r>
                      <a:endParaRPr lang="en-US" sz="12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Average 2020 Per-Acre Price</a:t>
                      </a:r>
                      <a:endParaRPr lang="en-US" sz="12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Minimum 2020 Per-Acre Price</a:t>
                      </a:r>
                      <a:endParaRPr lang="en-US" sz="12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Maximum 2020 Per-Acre Price</a:t>
                      </a:r>
                      <a:endParaRPr lang="en-US" sz="12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Average 2019 Per-Acre Price</a:t>
                      </a:r>
                      <a:endParaRPr lang="en-US" sz="12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Rectangle 1"/>
          <p:cNvSpPr/>
          <p:nvPr/>
        </p:nvSpPr>
        <p:spPr>
          <a:xfrm>
            <a:off x="2438400" y="486339"/>
            <a:ext cx="6781800" cy="769441"/>
          </a:xfrm>
          <a:prstGeom prst="rect">
            <a:avLst/>
          </a:prstGeom>
        </p:spPr>
        <p:txBody>
          <a:bodyPr wrap="square">
            <a:spAutoFit/>
          </a:bodyPr>
          <a:lstStyle/>
          <a:p>
            <a:pPr algn="ctr" fontAlgn="auto">
              <a:spcBef>
                <a:spcPts val="0"/>
              </a:spcBef>
              <a:spcAft>
                <a:spcPts val="0"/>
              </a:spcAft>
              <a:defRPr/>
            </a:pPr>
            <a:r>
              <a:rPr lang="en-US" altLang="en-US" sz="1600" b="1" kern="0" dirty="0">
                <a:solidFill>
                  <a:srgbClr val="000000"/>
                </a:solidFill>
                <a:ea typeface="Calibri" pitchFamily="34" charset="0"/>
                <a:cs typeface="Times New Roman" pitchFamily="18" charset="0"/>
              </a:rPr>
              <a:t>Minnesota Farmland Sales 2020 and 2019 </a:t>
            </a:r>
          </a:p>
          <a:p>
            <a:pPr algn="ctr" fontAlgn="auto">
              <a:spcBef>
                <a:spcPts val="0"/>
              </a:spcBef>
              <a:spcAft>
                <a:spcPts val="0"/>
              </a:spcAft>
              <a:defRPr/>
            </a:pPr>
            <a:r>
              <a:rPr lang="en-US" altLang="en-US" sz="1400" kern="0" dirty="0">
                <a:solidFill>
                  <a:srgbClr val="000000"/>
                </a:solidFill>
                <a:ea typeface="Calibri" pitchFamily="34" charset="0"/>
                <a:cs typeface="Times New Roman" pitchFamily="18" charset="0"/>
              </a:rPr>
              <a:t>Average Farmland Sales from Minnesota Land Economics</a:t>
            </a:r>
            <a:endParaRPr lang="en-US" altLang="en-US" sz="700" kern="0" dirty="0">
              <a:solidFill>
                <a:srgbClr val="000000"/>
              </a:solidFill>
              <a:ea typeface="Calibri" pitchFamily="34" charset="0"/>
              <a:cs typeface="Times New Roman" pitchFamily="18" charset="0"/>
            </a:endParaRPr>
          </a:p>
          <a:p>
            <a:pPr algn="ctr" fontAlgn="auto">
              <a:spcBef>
                <a:spcPts val="0"/>
              </a:spcBef>
              <a:spcAft>
                <a:spcPts val="0"/>
              </a:spcAft>
              <a:defRPr/>
            </a:pPr>
            <a:r>
              <a:rPr lang="en-US" altLang="en-US" sz="1400" kern="0" dirty="0">
                <a:solidFill>
                  <a:srgbClr val="000000"/>
                </a:solidFill>
                <a:ea typeface="Calibri" pitchFamily="34" charset="0"/>
                <a:cs typeface="Times New Roman" pitchFamily="18" charset="0"/>
              </a:rPr>
              <a:t>William Lazarus, University of Minnesota  http://www.landeconomics.umn.edu</a:t>
            </a:r>
            <a:endParaRPr lang="en-US" sz="1800" kern="0" dirty="0">
              <a:solidFill>
                <a:sysClr val="windowText" lastClr="000000"/>
              </a:solidFill>
            </a:endParaRPr>
          </a:p>
        </p:txBody>
      </p:sp>
      <p:graphicFrame>
        <p:nvGraphicFramePr>
          <p:cNvPr id="5" name="Table 4"/>
          <p:cNvGraphicFramePr>
            <a:graphicFrameLocks noGrp="1"/>
          </p:cNvGraphicFramePr>
          <p:nvPr/>
        </p:nvGraphicFramePr>
        <p:xfrm>
          <a:off x="1905000" y="2018190"/>
          <a:ext cx="7620000" cy="3968750"/>
        </p:xfrm>
        <a:graphic>
          <a:graphicData uri="http://schemas.openxmlformats.org/drawingml/2006/table">
            <a:tbl>
              <a:tblPr/>
              <a:tblGrid>
                <a:gridCol w="1605567">
                  <a:extLst>
                    <a:ext uri="{9D8B030D-6E8A-4147-A177-3AD203B41FA5}">
                      <a16:colId xmlns:a16="http://schemas.microsoft.com/office/drawing/2014/main" val="20000"/>
                    </a:ext>
                  </a:extLst>
                </a:gridCol>
                <a:gridCol w="1205819">
                  <a:extLst>
                    <a:ext uri="{9D8B030D-6E8A-4147-A177-3AD203B41FA5}">
                      <a16:colId xmlns:a16="http://schemas.microsoft.com/office/drawing/2014/main" val="20001"/>
                    </a:ext>
                  </a:extLst>
                </a:gridCol>
                <a:gridCol w="1119912">
                  <a:extLst>
                    <a:ext uri="{9D8B030D-6E8A-4147-A177-3AD203B41FA5}">
                      <a16:colId xmlns:a16="http://schemas.microsoft.com/office/drawing/2014/main" val="20002"/>
                    </a:ext>
                  </a:extLst>
                </a:gridCol>
                <a:gridCol w="1119912">
                  <a:extLst>
                    <a:ext uri="{9D8B030D-6E8A-4147-A177-3AD203B41FA5}">
                      <a16:colId xmlns:a16="http://schemas.microsoft.com/office/drawing/2014/main" val="20003"/>
                    </a:ext>
                  </a:extLst>
                </a:gridCol>
                <a:gridCol w="1252213">
                  <a:extLst>
                    <a:ext uri="{9D8B030D-6E8A-4147-A177-3AD203B41FA5}">
                      <a16:colId xmlns:a16="http://schemas.microsoft.com/office/drawing/2014/main" val="20004"/>
                    </a:ext>
                  </a:extLst>
                </a:gridCol>
                <a:gridCol w="1316577">
                  <a:extLst>
                    <a:ext uri="{9D8B030D-6E8A-4147-A177-3AD203B41FA5}">
                      <a16:colId xmlns:a16="http://schemas.microsoft.com/office/drawing/2014/main" val="20005"/>
                    </a:ext>
                  </a:extLst>
                </a:gridCol>
              </a:tblGrid>
              <a:tr h="311150">
                <a:tc>
                  <a:txBody>
                    <a:bodyPr/>
                    <a:lstStyle/>
                    <a:p>
                      <a:pPr marL="0" marR="0">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Big Stone</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4,556</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4,196</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5,200</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4696</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7505">
                <a:tc>
                  <a:txBody>
                    <a:bodyPr/>
                    <a:lstStyle/>
                    <a:p>
                      <a:pPr marL="0" marR="0">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Chippewa</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16</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6,488</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4,452</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7,753</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6569</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1150">
                <a:tc>
                  <a:txBody>
                    <a:bodyPr/>
                    <a:lstStyle/>
                    <a:p>
                      <a:pPr marL="0" marR="0">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Douglas</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17</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6,979</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4,789</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8,500</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3082</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1150">
                <a:tc>
                  <a:txBody>
                    <a:bodyPr/>
                    <a:lstStyle/>
                    <a:p>
                      <a:pPr marL="0" marR="0">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Grant</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11,556</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9,962</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13,150</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3653</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1150">
                <a:tc>
                  <a:txBody>
                    <a:bodyPr/>
                    <a:lstStyle/>
                    <a:p>
                      <a:pPr marL="0" marR="0">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Lac Qui Parle</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1,029</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656</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1,402</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4623</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1150">
                <a:tc>
                  <a:txBody>
                    <a:bodyPr/>
                    <a:lstStyle/>
                    <a:p>
                      <a:pPr marL="0" marR="0">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Otter Tail</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46</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2,879</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1,254</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9,384</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2572</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11150">
                <a:tc>
                  <a:txBody>
                    <a:bodyPr/>
                    <a:lstStyle/>
                    <a:p>
                      <a:pPr marL="0" marR="0">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Pope</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2,969</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1,279</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4,625</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4252</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11150">
                <a:tc>
                  <a:txBody>
                    <a:bodyPr/>
                    <a:lstStyle/>
                    <a:p>
                      <a:pPr marL="0" marR="0">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Stevens</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8</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4,195</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591</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6,098</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4750</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11150">
                <a:tc>
                  <a:txBody>
                    <a:bodyPr/>
                    <a:lstStyle/>
                    <a:p>
                      <a:pPr marL="0" marR="0">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Swift</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4,287</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1,500</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6,572</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5275</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11150">
                <a:tc>
                  <a:txBody>
                    <a:bodyPr/>
                    <a:lstStyle/>
                    <a:p>
                      <a:pPr marL="0" marR="0">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Traverse</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8</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4,841</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3,449</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5,375</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5139</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11150">
                <a:tc>
                  <a:txBody>
                    <a:bodyPr/>
                    <a:lstStyle/>
                    <a:p>
                      <a:pPr marL="0" marR="0">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Wilkin</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10</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4,114</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2,910</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4,999</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4531</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28295">
                <a:tc>
                  <a:txBody>
                    <a:bodyPr/>
                    <a:lstStyle/>
                    <a:p>
                      <a:pPr marL="0" marR="0">
                        <a:lnSpc>
                          <a:spcPct val="115000"/>
                        </a:lnSpc>
                        <a:spcBef>
                          <a:spcPts val="0"/>
                        </a:spcBef>
                        <a:spcAft>
                          <a:spcPts val="0"/>
                        </a:spcAft>
                      </a:pPr>
                      <a:r>
                        <a:rPr lang="en-US" sz="16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Yellow Medicine</a:t>
                      </a:r>
                      <a:endParaRPr lang="en-US"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16</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5,310</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1,775</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7,450</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5249</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601892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nvPr>
        </p:nvGraphicFramePr>
        <p:xfrm>
          <a:off x="2057400" y="778421"/>
          <a:ext cx="7543800" cy="407353"/>
        </p:xfrm>
        <a:graphic>
          <a:graphicData uri="http://schemas.openxmlformats.org/drawingml/2006/table">
            <a:tbl>
              <a:tblPr/>
              <a:tblGrid>
                <a:gridCol w="1447801">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142999">
                  <a:extLst>
                    <a:ext uri="{9D8B030D-6E8A-4147-A177-3AD203B41FA5}">
                      <a16:colId xmlns:a16="http://schemas.microsoft.com/office/drawing/2014/main" val="20003"/>
                    </a:ext>
                  </a:extLst>
                </a:gridCol>
                <a:gridCol w="1219201">
                  <a:extLst>
                    <a:ext uri="{9D8B030D-6E8A-4147-A177-3AD203B41FA5}">
                      <a16:colId xmlns:a16="http://schemas.microsoft.com/office/drawing/2014/main" val="20004"/>
                    </a:ext>
                  </a:extLst>
                </a:gridCol>
                <a:gridCol w="1295399">
                  <a:extLst>
                    <a:ext uri="{9D8B030D-6E8A-4147-A177-3AD203B41FA5}">
                      <a16:colId xmlns:a16="http://schemas.microsoft.com/office/drawing/2014/main" val="20005"/>
                    </a:ext>
                  </a:extLst>
                </a:gridCol>
              </a:tblGrid>
              <a:tr h="373062">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1400" dirty="0">
                          <a:solidFill>
                            <a:srgbClr val="000000"/>
                          </a:solidFill>
                          <a:latin typeface="Times New Roman"/>
                          <a:ea typeface="Times New Roman"/>
                        </a:rPr>
                        <a:t>   </a:t>
                      </a:r>
                      <a:r>
                        <a:rPr lang="en-US" sz="1400" b="1" dirty="0">
                          <a:solidFill>
                            <a:srgbClr val="000000"/>
                          </a:solidFill>
                          <a:latin typeface="Times New Roman"/>
                          <a:ea typeface="Times New Roman"/>
                        </a:rPr>
                        <a:t>County</a:t>
                      </a:r>
                    </a:p>
                  </a:txBody>
                  <a:tcPr marL="59473" marR="59473" marT="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Number of Sales 2020</a:t>
                      </a:r>
                      <a:endParaRPr lang="en-US" sz="12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Average 2020 Per-Acre Price</a:t>
                      </a:r>
                      <a:endParaRPr lang="en-US" sz="12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Minimum 2020 Per-Acre Price</a:t>
                      </a:r>
                      <a:endParaRPr lang="en-US" sz="12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Maximum 2020 Per-Acre Price</a:t>
                      </a:r>
                      <a:endParaRPr lang="en-US" sz="12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Average 2019 Per-Acre Price</a:t>
                      </a:r>
                      <a:endParaRPr lang="en-US" sz="12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Rectangle 1"/>
          <p:cNvSpPr/>
          <p:nvPr/>
        </p:nvSpPr>
        <p:spPr>
          <a:xfrm>
            <a:off x="2438400" y="8980"/>
            <a:ext cx="6781800" cy="769441"/>
          </a:xfrm>
          <a:prstGeom prst="rect">
            <a:avLst/>
          </a:prstGeom>
        </p:spPr>
        <p:txBody>
          <a:bodyPr wrap="square">
            <a:spAutoFit/>
          </a:bodyPr>
          <a:lstStyle/>
          <a:p>
            <a:pPr algn="ctr" fontAlgn="auto">
              <a:spcBef>
                <a:spcPts val="0"/>
              </a:spcBef>
              <a:spcAft>
                <a:spcPts val="0"/>
              </a:spcAft>
              <a:defRPr/>
            </a:pPr>
            <a:r>
              <a:rPr lang="en-US" altLang="en-US" sz="1600" b="1" kern="0" dirty="0">
                <a:solidFill>
                  <a:srgbClr val="000000"/>
                </a:solidFill>
                <a:ea typeface="Calibri" pitchFamily="34" charset="0"/>
                <a:cs typeface="Times New Roman" pitchFamily="18" charset="0"/>
              </a:rPr>
              <a:t>Minnesota Farmland Sales 2020 and 2019 </a:t>
            </a:r>
          </a:p>
          <a:p>
            <a:pPr algn="ctr" fontAlgn="auto">
              <a:spcBef>
                <a:spcPts val="0"/>
              </a:spcBef>
              <a:spcAft>
                <a:spcPts val="0"/>
              </a:spcAft>
              <a:defRPr/>
            </a:pPr>
            <a:r>
              <a:rPr lang="en-US" altLang="en-US" sz="1400" kern="0" dirty="0">
                <a:solidFill>
                  <a:srgbClr val="000000"/>
                </a:solidFill>
                <a:ea typeface="Calibri" pitchFamily="34" charset="0"/>
                <a:cs typeface="Times New Roman" pitchFamily="18" charset="0"/>
              </a:rPr>
              <a:t>Average Farmland Sales from Minnesota Land Economics</a:t>
            </a:r>
            <a:endParaRPr lang="en-US" altLang="en-US" sz="700" kern="0" dirty="0">
              <a:solidFill>
                <a:srgbClr val="000000"/>
              </a:solidFill>
              <a:ea typeface="Calibri" pitchFamily="34" charset="0"/>
              <a:cs typeface="Times New Roman" pitchFamily="18" charset="0"/>
            </a:endParaRPr>
          </a:p>
          <a:p>
            <a:pPr algn="ctr" fontAlgn="auto">
              <a:spcBef>
                <a:spcPts val="0"/>
              </a:spcBef>
              <a:spcAft>
                <a:spcPts val="0"/>
              </a:spcAft>
              <a:defRPr/>
            </a:pPr>
            <a:r>
              <a:rPr lang="en-US" altLang="en-US" sz="1400" kern="0" dirty="0">
                <a:solidFill>
                  <a:srgbClr val="000000"/>
                </a:solidFill>
                <a:ea typeface="Calibri" pitchFamily="34" charset="0"/>
                <a:cs typeface="Times New Roman" pitchFamily="18" charset="0"/>
              </a:rPr>
              <a:t>William Lazarus, University of Minnesota  http://www.landeconomics.umn.edu</a:t>
            </a:r>
            <a:endParaRPr lang="en-US" sz="1800" kern="0" dirty="0">
              <a:solidFill>
                <a:sysClr val="windowText" lastClr="000000"/>
              </a:solidFill>
            </a:endParaRPr>
          </a:p>
        </p:txBody>
      </p:sp>
      <p:graphicFrame>
        <p:nvGraphicFramePr>
          <p:cNvPr id="5" name="Table 4"/>
          <p:cNvGraphicFramePr>
            <a:graphicFrameLocks noGrp="1"/>
          </p:cNvGraphicFramePr>
          <p:nvPr/>
        </p:nvGraphicFramePr>
        <p:xfrm>
          <a:off x="1905000" y="1219201"/>
          <a:ext cx="7620000" cy="4596130"/>
        </p:xfrm>
        <a:graphic>
          <a:graphicData uri="http://schemas.openxmlformats.org/drawingml/2006/table">
            <a:tbl>
              <a:tblPr/>
              <a:tblGrid>
                <a:gridCol w="1605567">
                  <a:extLst>
                    <a:ext uri="{9D8B030D-6E8A-4147-A177-3AD203B41FA5}">
                      <a16:colId xmlns:a16="http://schemas.microsoft.com/office/drawing/2014/main" val="20000"/>
                    </a:ext>
                  </a:extLst>
                </a:gridCol>
                <a:gridCol w="1205819">
                  <a:extLst>
                    <a:ext uri="{9D8B030D-6E8A-4147-A177-3AD203B41FA5}">
                      <a16:colId xmlns:a16="http://schemas.microsoft.com/office/drawing/2014/main" val="20001"/>
                    </a:ext>
                  </a:extLst>
                </a:gridCol>
                <a:gridCol w="1119912">
                  <a:extLst>
                    <a:ext uri="{9D8B030D-6E8A-4147-A177-3AD203B41FA5}">
                      <a16:colId xmlns:a16="http://schemas.microsoft.com/office/drawing/2014/main" val="20002"/>
                    </a:ext>
                  </a:extLst>
                </a:gridCol>
                <a:gridCol w="1119912">
                  <a:extLst>
                    <a:ext uri="{9D8B030D-6E8A-4147-A177-3AD203B41FA5}">
                      <a16:colId xmlns:a16="http://schemas.microsoft.com/office/drawing/2014/main" val="20003"/>
                    </a:ext>
                  </a:extLst>
                </a:gridCol>
                <a:gridCol w="1252213">
                  <a:extLst>
                    <a:ext uri="{9D8B030D-6E8A-4147-A177-3AD203B41FA5}">
                      <a16:colId xmlns:a16="http://schemas.microsoft.com/office/drawing/2014/main" val="20004"/>
                    </a:ext>
                  </a:extLst>
                </a:gridCol>
                <a:gridCol w="1316577">
                  <a:extLst>
                    <a:ext uri="{9D8B030D-6E8A-4147-A177-3AD203B41FA5}">
                      <a16:colId xmlns:a16="http://schemas.microsoft.com/office/drawing/2014/main" val="20005"/>
                    </a:ext>
                  </a:extLst>
                </a:gridCol>
              </a:tblGrid>
              <a:tr h="301760">
                <a:tc>
                  <a:txBody>
                    <a:bodyPr/>
                    <a:lstStyle/>
                    <a:p>
                      <a:pPr marL="0" marR="0">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Benton</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14</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3,826</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2,003</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12,000</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5,164</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1760">
                <a:tc>
                  <a:txBody>
                    <a:bodyPr/>
                    <a:lstStyle/>
                    <a:p>
                      <a:pPr marL="0" marR="0">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Carver</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10</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7,659</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3,317</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12,269</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6,799</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1760">
                <a:tc>
                  <a:txBody>
                    <a:bodyPr/>
                    <a:lstStyle/>
                    <a:p>
                      <a:pPr marL="0" marR="0">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Kandiyohi</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1,290</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700</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3,537</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5,566</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1760">
                <a:tc>
                  <a:txBody>
                    <a:bodyPr/>
                    <a:lstStyle/>
                    <a:p>
                      <a:pPr marL="0" marR="0">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McLeod</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19</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5,074</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3,036</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7,599</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5,183</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1760">
                <a:tc>
                  <a:txBody>
                    <a:bodyPr/>
                    <a:lstStyle/>
                    <a:p>
                      <a:pPr marL="0" marR="0">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Meeker</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16</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4,519</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2,875</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6,750</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4,227</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1760">
                <a:tc>
                  <a:txBody>
                    <a:bodyPr/>
                    <a:lstStyle/>
                    <a:p>
                      <a:pPr marL="0" marR="0">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Morrison</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3,526</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600</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8,645</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3,568</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01760">
                <a:tc>
                  <a:txBody>
                    <a:bodyPr/>
                    <a:lstStyle/>
                    <a:p>
                      <a:pPr marL="0" marR="0">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Renville</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32</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6,268</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884</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9,276</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5,924</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01760">
                <a:tc>
                  <a:txBody>
                    <a:bodyPr/>
                    <a:lstStyle/>
                    <a:p>
                      <a:pPr marL="0" marR="0">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Scott</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11</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8,609</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4,637</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11,951</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7,884</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01760">
                <a:tc>
                  <a:txBody>
                    <a:bodyPr/>
                    <a:lstStyle/>
                    <a:p>
                      <a:pPr marL="0" marR="0">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Sherburne</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3,765</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3,125</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4,333</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7,756</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01760">
                <a:tc>
                  <a:txBody>
                    <a:bodyPr/>
                    <a:lstStyle/>
                    <a:p>
                      <a:pPr marL="0" marR="0">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Sibley</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19</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6,674</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4,750</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9,266</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6,763</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01760">
                <a:tc>
                  <a:txBody>
                    <a:bodyPr/>
                    <a:lstStyle/>
                    <a:p>
                      <a:pPr marL="0" marR="0">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Stearns</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29</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5,222</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2,750</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9,019</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5,874</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01760">
                <a:tc>
                  <a:txBody>
                    <a:bodyPr/>
                    <a:lstStyle/>
                    <a:p>
                      <a:pPr marL="0" marR="0">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Todd</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2,952</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1,429</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6,926</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2,946</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01760">
                <a:tc>
                  <a:txBody>
                    <a:bodyPr/>
                    <a:lstStyle/>
                    <a:p>
                      <a:pPr marL="0" marR="0">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Wadena</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1,802</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831</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2,250</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3,492</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01760">
                <a:tc>
                  <a:txBody>
                    <a:bodyPr/>
                    <a:lstStyle/>
                    <a:p>
                      <a:pPr marL="0" marR="0">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Wright</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22</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6,518</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3,550</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12,350</a:t>
                      </a:r>
                      <a:endParaRPr lang="en-US" sz="20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6,938</a:t>
                      </a:r>
                      <a:endParaRPr lang="en-US" sz="2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0111584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12571" y="226796"/>
            <a:ext cx="8458200" cy="762000"/>
          </a:xfrm>
          <a:prstGeom prst="rect">
            <a:avLst/>
          </a:prstGeom>
        </p:spPr>
        <p:txBody>
          <a:bodyPr>
            <a:normAutofit fontScale="90000"/>
          </a:bodyPr>
          <a:lstStyle/>
          <a:p>
            <a:pPr lvl="0">
              <a:defRPr/>
            </a:pPr>
            <a:r>
              <a:rPr lang="en-US" sz="4300" b="1" cap="all" dirty="0">
                <a:latin typeface="Calibri"/>
                <a:cs typeface="Calibri"/>
              </a:rPr>
              <a:t>Factors Affecting Rental Rates</a:t>
            </a:r>
            <a:br>
              <a:rPr lang="en-US" sz="2800" b="1" kern="1200" dirty="0">
                <a:solidFill>
                  <a:srgbClr val="000000"/>
                </a:solidFill>
                <a:latin typeface="Times New Roman" pitchFamily="18" charset="0"/>
                <a:ea typeface="+mn-ea"/>
                <a:cs typeface="+mn-cs"/>
              </a:rPr>
            </a:br>
            <a:endParaRPr lang="en-US" dirty="0"/>
          </a:p>
        </p:txBody>
      </p:sp>
      <p:sp>
        <p:nvSpPr>
          <p:cNvPr id="7" name="TextBox 6"/>
          <p:cNvSpPr txBox="1"/>
          <p:nvPr/>
        </p:nvSpPr>
        <p:spPr>
          <a:xfrm>
            <a:off x="910936" y="1247585"/>
            <a:ext cx="8458200" cy="4401205"/>
          </a:xfrm>
          <a:prstGeom prst="rect">
            <a:avLst/>
          </a:prstGeom>
          <a:noFill/>
        </p:spPr>
        <p:txBody>
          <a:bodyPr wrap="square" rtlCol="0">
            <a:spAutoFit/>
          </a:bodyPr>
          <a:lstStyle/>
          <a:p>
            <a:pPr marL="457200" indent="-457200">
              <a:lnSpc>
                <a:spcPct val="200000"/>
              </a:lnSpc>
              <a:buFont typeface="Arial" panose="020B0604020202020204" pitchFamily="34" charset="0"/>
              <a:buChar char="•"/>
            </a:pPr>
            <a:r>
              <a:rPr lang="en-US" sz="2800" dirty="0">
                <a:solidFill>
                  <a:srgbClr val="000000"/>
                </a:solidFill>
                <a:latin typeface="+mn-lt"/>
              </a:rPr>
              <a:t>Land Quality </a:t>
            </a:r>
          </a:p>
          <a:p>
            <a:pPr marL="457200" indent="-457200">
              <a:lnSpc>
                <a:spcPct val="200000"/>
              </a:lnSpc>
              <a:buFont typeface="Arial" panose="020B0604020202020204" pitchFamily="34" charset="0"/>
              <a:buChar char="•"/>
            </a:pPr>
            <a:r>
              <a:rPr lang="en-US" sz="2800" dirty="0">
                <a:solidFill>
                  <a:srgbClr val="000000"/>
                </a:solidFill>
                <a:latin typeface="+mn-lt"/>
              </a:rPr>
              <a:t>Drainage</a:t>
            </a:r>
          </a:p>
          <a:p>
            <a:pPr marL="457200" indent="-457200">
              <a:lnSpc>
                <a:spcPct val="200000"/>
              </a:lnSpc>
              <a:buFont typeface="Arial" panose="020B0604020202020204" pitchFamily="34" charset="0"/>
              <a:buChar char="•"/>
            </a:pPr>
            <a:r>
              <a:rPr lang="en-US" sz="2800" dirty="0">
                <a:solidFill>
                  <a:srgbClr val="000000"/>
                </a:solidFill>
                <a:latin typeface="+mn-lt"/>
              </a:rPr>
              <a:t>Fertility</a:t>
            </a:r>
          </a:p>
          <a:p>
            <a:pPr marL="457200" indent="-457200">
              <a:lnSpc>
                <a:spcPct val="200000"/>
              </a:lnSpc>
              <a:buFont typeface="Arial" panose="020B0604020202020204" pitchFamily="34" charset="0"/>
              <a:buChar char="•"/>
            </a:pPr>
            <a:r>
              <a:rPr lang="en-US" sz="2800" dirty="0">
                <a:solidFill>
                  <a:srgbClr val="000000"/>
                </a:solidFill>
                <a:latin typeface="+mn-lt"/>
              </a:rPr>
              <a:t>Location and Proximity to Tenant</a:t>
            </a:r>
          </a:p>
          <a:p>
            <a:pPr marL="457200" indent="-457200">
              <a:lnSpc>
                <a:spcPct val="200000"/>
              </a:lnSpc>
              <a:buFont typeface="Arial" panose="020B0604020202020204" pitchFamily="34" charset="0"/>
              <a:buChar char="•"/>
            </a:pPr>
            <a:r>
              <a:rPr lang="en-US" sz="2800" dirty="0">
                <a:solidFill>
                  <a:srgbClr val="000000"/>
                </a:solidFill>
                <a:latin typeface="+mn-lt"/>
              </a:rPr>
              <a:t>Size and Shape of Fields</a:t>
            </a:r>
          </a:p>
        </p:txBody>
      </p:sp>
      <p:pic>
        <p:nvPicPr>
          <p:cNvPr id="14338" name="Picture 2" descr="remote_cropland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273" b="-24"/>
          <a:stretch/>
        </p:blipFill>
        <p:spPr bwMode="auto">
          <a:xfrm>
            <a:off x="7491846" y="1134270"/>
            <a:ext cx="4166754" cy="3466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703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419100"/>
            <a:ext cx="8458200" cy="762000"/>
          </a:xfrm>
          <a:prstGeom prst="rect">
            <a:avLst/>
          </a:prstGeom>
        </p:spPr>
        <p:txBody>
          <a:bodyPr>
            <a:normAutofit fontScale="90000"/>
          </a:bodyPr>
          <a:lstStyle/>
          <a:p>
            <a:pPr lvl="0">
              <a:defRPr/>
            </a:pPr>
            <a:r>
              <a:rPr lang="en-US" sz="4300" b="1" cap="all" dirty="0">
                <a:latin typeface="Calibri"/>
                <a:cs typeface="Calibri"/>
              </a:rPr>
              <a:t>Factors Affecting Rental Rates</a:t>
            </a:r>
            <a:br>
              <a:rPr lang="en-US" sz="2800" b="1" kern="1200" dirty="0">
                <a:solidFill>
                  <a:srgbClr val="000000"/>
                </a:solidFill>
                <a:latin typeface="Times New Roman" pitchFamily="18" charset="0"/>
                <a:ea typeface="+mn-ea"/>
                <a:cs typeface="+mn-cs"/>
              </a:rPr>
            </a:br>
            <a:endParaRPr lang="en-US" dirty="0"/>
          </a:p>
        </p:txBody>
      </p:sp>
      <p:sp>
        <p:nvSpPr>
          <p:cNvPr id="7" name="TextBox 6"/>
          <p:cNvSpPr txBox="1"/>
          <p:nvPr/>
        </p:nvSpPr>
        <p:spPr>
          <a:xfrm>
            <a:off x="1430481" y="1181100"/>
            <a:ext cx="8458200" cy="4401205"/>
          </a:xfrm>
          <a:prstGeom prst="rect">
            <a:avLst/>
          </a:prstGeom>
          <a:noFill/>
        </p:spPr>
        <p:txBody>
          <a:bodyPr wrap="square" rtlCol="0">
            <a:spAutoFit/>
          </a:bodyPr>
          <a:lstStyle/>
          <a:p>
            <a:pPr marL="457200" indent="-457200">
              <a:lnSpc>
                <a:spcPct val="200000"/>
              </a:lnSpc>
              <a:buFont typeface="Arial" panose="020B0604020202020204" pitchFamily="34" charset="0"/>
              <a:buChar char="•"/>
            </a:pPr>
            <a:r>
              <a:rPr lang="en-US" sz="2800" dirty="0">
                <a:solidFill>
                  <a:srgbClr val="000000"/>
                </a:solidFill>
                <a:latin typeface="+mn-lt"/>
              </a:rPr>
              <a:t>Rotation History</a:t>
            </a:r>
          </a:p>
          <a:p>
            <a:pPr marL="457200" indent="-457200">
              <a:lnSpc>
                <a:spcPct val="200000"/>
              </a:lnSpc>
              <a:buFont typeface="Arial" panose="020B0604020202020204" pitchFamily="34" charset="0"/>
              <a:buChar char="•"/>
            </a:pPr>
            <a:r>
              <a:rPr lang="en-US" sz="2800" dirty="0">
                <a:solidFill>
                  <a:srgbClr val="000000"/>
                </a:solidFill>
                <a:latin typeface="+mn-lt"/>
              </a:rPr>
              <a:t>Farm Bill Program Selection</a:t>
            </a:r>
          </a:p>
          <a:p>
            <a:pPr marL="457200" indent="-457200">
              <a:lnSpc>
                <a:spcPct val="200000"/>
              </a:lnSpc>
              <a:buFont typeface="Arial" panose="020B0604020202020204" pitchFamily="34" charset="0"/>
              <a:buChar char="•"/>
            </a:pPr>
            <a:r>
              <a:rPr lang="en-US" sz="2800" dirty="0">
                <a:solidFill>
                  <a:srgbClr val="000000"/>
                </a:solidFill>
                <a:latin typeface="+mn-lt"/>
              </a:rPr>
              <a:t>Rent Payment Dates</a:t>
            </a:r>
          </a:p>
          <a:p>
            <a:pPr marL="457200" indent="-457200">
              <a:lnSpc>
                <a:spcPct val="200000"/>
              </a:lnSpc>
              <a:buFont typeface="Arial" panose="020B0604020202020204" pitchFamily="34" charset="0"/>
              <a:buChar char="•"/>
            </a:pPr>
            <a:r>
              <a:rPr lang="en-US" sz="2800" dirty="0">
                <a:solidFill>
                  <a:srgbClr val="000000"/>
                </a:solidFill>
                <a:latin typeface="+mn-lt"/>
              </a:rPr>
              <a:t>Reputation of the Landlord/Tenant</a:t>
            </a:r>
          </a:p>
          <a:p>
            <a:pPr marL="457200" indent="-457200">
              <a:lnSpc>
                <a:spcPct val="200000"/>
              </a:lnSpc>
              <a:buFont typeface="Arial" panose="020B0604020202020204" pitchFamily="34" charset="0"/>
              <a:buChar char="•"/>
            </a:pPr>
            <a:r>
              <a:rPr lang="en-US" sz="2800" dirty="0">
                <a:solidFill>
                  <a:srgbClr val="000000"/>
                </a:solidFill>
                <a:latin typeface="+mn-lt"/>
              </a:rPr>
              <a:t>Special Considerations </a:t>
            </a:r>
            <a:r>
              <a:rPr lang="en-US" sz="2500" dirty="0">
                <a:solidFill>
                  <a:srgbClr val="000000"/>
                </a:solidFill>
                <a:latin typeface="+mn-lt"/>
              </a:rPr>
              <a:t>(storage facility, easements)</a:t>
            </a:r>
            <a:endParaRPr lang="en-US" sz="2500" dirty="0">
              <a:solidFill>
                <a:srgbClr val="5C5A5A"/>
              </a:solidFill>
              <a:latin typeface="+mn-lt"/>
            </a:endParaRPr>
          </a:p>
        </p:txBody>
      </p:sp>
      <p:pic>
        <p:nvPicPr>
          <p:cNvPr id="2" name="Picture 1"/>
          <p:cNvPicPr>
            <a:picLocks noChangeAspect="1"/>
          </p:cNvPicPr>
          <p:nvPr/>
        </p:nvPicPr>
        <p:blipFill>
          <a:blip r:embed="rId3"/>
          <a:stretch>
            <a:fillRect/>
          </a:stretch>
        </p:blipFill>
        <p:spPr>
          <a:xfrm>
            <a:off x="7774036" y="1546930"/>
            <a:ext cx="3292536" cy="2079497"/>
          </a:xfrm>
          <a:prstGeom prst="rect">
            <a:avLst/>
          </a:prstGeom>
        </p:spPr>
      </p:pic>
    </p:spTree>
    <p:extLst>
      <p:ext uri="{BB962C8B-B14F-4D97-AF65-F5344CB8AC3E}">
        <p14:creationId xmlns:p14="http://schemas.microsoft.com/office/powerpoint/2010/main" val="1792427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0382" y="2286000"/>
            <a:ext cx="7772400" cy="1350432"/>
          </a:xfrm>
        </p:spPr>
        <p:txBody>
          <a:bodyPr/>
          <a:lstStyle/>
          <a:p>
            <a:r>
              <a:rPr lang="en-US" dirty="0"/>
              <a:t>Landlord &amp; Lease Considerations</a:t>
            </a:r>
          </a:p>
        </p:txBody>
      </p:sp>
      <p:sp>
        <p:nvSpPr>
          <p:cNvPr id="3" name="Subtitle 2"/>
          <p:cNvSpPr>
            <a:spLocks noGrp="1"/>
          </p:cNvSpPr>
          <p:nvPr>
            <p:ph type="subTitle" idx="1"/>
          </p:nvPr>
        </p:nvSpPr>
        <p:spPr>
          <a:xfrm>
            <a:off x="2240703" y="3810000"/>
            <a:ext cx="7776633" cy="618066"/>
          </a:xfrm>
        </p:spPr>
        <p:txBody>
          <a:bodyPr/>
          <a:lstStyle/>
          <a:p>
            <a:endParaRPr lang="en-US"/>
          </a:p>
        </p:txBody>
      </p:sp>
    </p:spTree>
    <p:extLst>
      <p:ext uri="{BB962C8B-B14F-4D97-AF65-F5344CB8AC3E}">
        <p14:creationId xmlns:p14="http://schemas.microsoft.com/office/powerpoint/2010/main" val="4094413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533400"/>
            <a:ext cx="8229600" cy="668338"/>
          </a:xfrm>
        </p:spPr>
        <p:txBody>
          <a:bodyPr>
            <a:normAutofit fontScale="90000"/>
          </a:bodyPr>
          <a:lstStyle/>
          <a:p>
            <a:r>
              <a:rPr lang="en-US" dirty="0"/>
              <a:t>Landlord Considerations</a:t>
            </a:r>
          </a:p>
        </p:txBody>
      </p:sp>
      <p:sp>
        <p:nvSpPr>
          <p:cNvPr id="7" name="Content Placeholder 6"/>
          <p:cNvSpPr>
            <a:spLocks noGrp="1"/>
          </p:cNvSpPr>
          <p:nvPr>
            <p:ph idx="1"/>
          </p:nvPr>
        </p:nvSpPr>
        <p:spPr>
          <a:xfrm>
            <a:off x="1981200" y="1600202"/>
            <a:ext cx="8229600" cy="4105739"/>
          </a:xfrm>
        </p:spPr>
        <p:txBody>
          <a:bodyPr/>
          <a:lstStyle/>
          <a:p>
            <a:r>
              <a:rPr lang="en-US" dirty="0">
                <a:solidFill>
                  <a:schemeClr val="accent4">
                    <a:lumMod val="50000"/>
                  </a:schemeClr>
                </a:solidFill>
                <a:cs typeface="Times New Roman" panose="02020603050405020304" pitchFamily="18" charset="0"/>
              </a:rPr>
              <a:t>A landlord is able to take a first lien position in crops grown on rented land.</a:t>
            </a:r>
          </a:p>
          <a:p>
            <a:pPr lvl="1"/>
            <a:endParaRPr lang="en-US" sz="1000" dirty="0">
              <a:solidFill>
                <a:schemeClr val="accent4">
                  <a:lumMod val="50000"/>
                </a:schemeClr>
              </a:solidFill>
              <a:cs typeface="Times New Roman" panose="02020603050405020304" pitchFamily="18" charset="0"/>
            </a:endParaRPr>
          </a:p>
          <a:p>
            <a:pPr lvl="1"/>
            <a:r>
              <a:rPr lang="en-US" sz="3200" dirty="0">
                <a:solidFill>
                  <a:schemeClr val="accent4">
                    <a:lumMod val="50000"/>
                  </a:schemeClr>
                </a:solidFill>
                <a:cs typeface="Times New Roman" panose="02020603050405020304" pitchFamily="18" charset="0"/>
              </a:rPr>
              <a:t>The </a:t>
            </a:r>
            <a:r>
              <a:rPr lang="en-US" sz="3200" b="1" dirty="0">
                <a:solidFill>
                  <a:schemeClr val="accent4">
                    <a:lumMod val="50000"/>
                  </a:schemeClr>
                </a:solidFill>
                <a:cs typeface="Times New Roman" panose="02020603050405020304" pitchFamily="18" charset="0"/>
              </a:rPr>
              <a:t>landlord’s lien </a:t>
            </a:r>
            <a:r>
              <a:rPr lang="en-US" sz="3200" dirty="0">
                <a:solidFill>
                  <a:schemeClr val="accent4">
                    <a:lumMod val="50000"/>
                  </a:schemeClr>
                </a:solidFill>
                <a:cs typeface="Times New Roman" panose="02020603050405020304" pitchFamily="18" charset="0"/>
              </a:rPr>
              <a:t>is in the amount of unpaid rent for the crop year.</a:t>
            </a:r>
          </a:p>
          <a:p>
            <a:pPr lvl="1"/>
            <a:endParaRPr lang="en-US" sz="1000" dirty="0">
              <a:solidFill>
                <a:schemeClr val="accent4">
                  <a:lumMod val="50000"/>
                </a:schemeClr>
              </a:solidFill>
              <a:cs typeface="Times New Roman" panose="02020603050405020304" pitchFamily="18" charset="0"/>
            </a:endParaRPr>
          </a:p>
          <a:p>
            <a:pPr lvl="1"/>
            <a:r>
              <a:rPr lang="en-US" sz="3200" dirty="0">
                <a:solidFill>
                  <a:schemeClr val="accent4">
                    <a:lumMod val="50000"/>
                  </a:schemeClr>
                </a:solidFill>
                <a:cs typeface="Times New Roman" panose="02020603050405020304" pitchFamily="18" charset="0"/>
              </a:rPr>
              <a:t>This lien puts the landlord in first position to be paid if tenant defaults financially.</a:t>
            </a:r>
            <a:endParaRPr lang="en-US" dirty="0"/>
          </a:p>
        </p:txBody>
      </p:sp>
    </p:spTree>
    <p:extLst>
      <p:ext uri="{BB962C8B-B14F-4D97-AF65-F5344CB8AC3E}">
        <p14:creationId xmlns:p14="http://schemas.microsoft.com/office/powerpoint/2010/main" val="35991288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4164" y="332509"/>
            <a:ext cx="8229600" cy="668338"/>
          </a:xfrm>
        </p:spPr>
        <p:txBody>
          <a:bodyPr>
            <a:normAutofit fontScale="90000"/>
          </a:bodyPr>
          <a:lstStyle/>
          <a:p>
            <a:r>
              <a:rPr lang="en-US" dirty="0"/>
              <a:t>Landlord Considerations</a:t>
            </a:r>
          </a:p>
        </p:txBody>
      </p:sp>
      <p:sp>
        <p:nvSpPr>
          <p:cNvPr id="7" name="Content Placeholder 6"/>
          <p:cNvSpPr>
            <a:spLocks noGrp="1"/>
          </p:cNvSpPr>
          <p:nvPr>
            <p:ph idx="1"/>
          </p:nvPr>
        </p:nvSpPr>
        <p:spPr>
          <a:xfrm>
            <a:off x="1981200" y="1136424"/>
            <a:ext cx="8534400" cy="6069354"/>
          </a:xfrm>
        </p:spPr>
        <p:txBody>
          <a:bodyPr/>
          <a:lstStyle/>
          <a:p>
            <a:r>
              <a:rPr lang="en-US" dirty="0">
                <a:solidFill>
                  <a:schemeClr val="accent4">
                    <a:lumMod val="50000"/>
                  </a:schemeClr>
                </a:solidFill>
              </a:rPr>
              <a:t>This lien is “Perfected” or Secured by filing a UCC-1 Financing Statement.</a:t>
            </a:r>
          </a:p>
          <a:p>
            <a:pPr marL="0" indent="0">
              <a:buNone/>
            </a:pPr>
            <a:endParaRPr lang="en-US" sz="1300" dirty="0">
              <a:solidFill>
                <a:schemeClr val="accent4">
                  <a:lumMod val="50000"/>
                </a:schemeClr>
              </a:solidFill>
            </a:endParaRPr>
          </a:p>
          <a:p>
            <a:pPr lvl="1"/>
            <a:r>
              <a:rPr lang="en-US" i="1" u="sng" dirty="0">
                <a:solidFill>
                  <a:schemeClr val="accent4">
                    <a:lumMod val="50000"/>
                  </a:schemeClr>
                </a:solidFill>
              </a:rPr>
              <a:t>Obtain legal assistance </a:t>
            </a:r>
            <a:r>
              <a:rPr lang="en-US" dirty="0">
                <a:solidFill>
                  <a:schemeClr val="accent4">
                    <a:lumMod val="50000"/>
                  </a:schemeClr>
                </a:solidFill>
              </a:rPr>
              <a:t>to file this statement correctly and provide proper notice to tenant and other secured parties.</a:t>
            </a:r>
          </a:p>
          <a:p>
            <a:pPr marL="457200" lvl="1" indent="0">
              <a:buNone/>
            </a:pPr>
            <a:endParaRPr lang="en-US" sz="1000" dirty="0">
              <a:solidFill>
                <a:schemeClr val="accent4">
                  <a:lumMod val="50000"/>
                </a:schemeClr>
              </a:solidFill>
            </a:endParaRPr>
          </a:p>
          <a:p>
            <a:pPr lvl="1"/>
            <a:r>
              <a:rPr lang="en-US" dirty="0">
                <a:solidFill>
                  <a:schemeClr val="accent4">
                    <a:lumMod val="50000"/>
                  </a:schemeClr>
                </a:solidFill>
              </a:rPr>
              <a:t>Must </a:t>
            </a:r>
            <a:r>
              <a:rPr lang="en-US" i="1" u="sng" dirty="0">
                <a:solidFill>
                  <a:schemeClr val="accent4">
                    <a:lumMod val="50000"/>
                  </a:schemeClr>
                </a:solidFill>
              </a:rPr>
              <a:t>file lien within 30 days </a:t>
            </a:r>
            <a:r>
              <a:rPr lang="en-US" dirty="0">
                <a:solidFill>
                  <a:schemeClr val="accent4">
                    <a:lumMod val="50000"/>
                  </a:schemeClr>
                </a:solidFill>
              </a:rPr>
              <a:t>of crops beginning to grow.</a:t>
            </a:r>
          </a:p>
          <a:p>
            <a:pPr lvl="1"/>
            <a:endParaRPr lang="en-US" sz="1000" dirty="0">
              <a:solidFill>
                <a:schemeClr val="accent4">
                  <a:lumMod val="50000"/>
                </a:schemeClr>
              </a:solidFill>
            </a:endParaRPr>
          </a:p>
          <a:p>
            <a:pPr lvl="1"/>
            <a:r>
              <a:rPr lang="en-US" i="1" u="sng" dirty="0">
                <a:solidFill>
                  <a:schemeClr val="accent4">
                    <a:lumMod val="50000"/>
                  </a:schemeClr>
                </a:solidFill>
              </a:rPr>
              <a:t>Discuss filing this lien with your tenant</a:t>
            </a:r>
            <a:r>
              <a:rPr lang="en-US" dirty="0">
                <a:solidFill>
                  <a:schemeClr val="accent4">
                    <a:lumMod val="50000"/>
                  </a:schemeClr>
                </a:solidFill>
              </a:rPr>
              <a:t>, to keep relations &amp; communications in good standing.</a:t>
            </a:r>
          </a:p>
          <a:p>
            <a:pPr marL="457200" lvl="1" indent="0">
              <a:buNone/>
            </a:pPr>
            <a:endParaRPr lang="en-US" dirty="0"/>
          </a:p>
          <a:p>
            <a:endParaRPr lang="en-US" dirty="0"/>
          </a:p>
        </p:txBody>
      </p:sp>
    </p:spTree>
    <p:extLst>
      <p:ext uri="{BB962C8B-B14F-4D97-AF65-F5344CB8AC3E}">
        <p14:creationId xmlns:p14="http://schemas.microsoft.com/office/powerpoint/2010/main" val="22324964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685800"/>
            <a:ext cx="8229600" cy="668338"/>
          </a:xfrm>
        </p:spPr>
        <p:txBody>
          <a:bodyPr>
            <a:normAutofit fontScale="90000"/>
          </a:bodyPr>
          <a:lstStyle/>
          <a:p>
            <a:pPr>
              <a:defRPr/>
            </a:pPr>
            <a:r>
              <a:rPr lang="en-US" sz="4300" dirty="0"/>
              <a:t>Why Put a Lease in Writing?</a:t>
            </a:r>
          </a:p>
        </p:txBody>
      </p:sp>
      <p:sp>
        <p:nvSpPr>
          <p:cNvPr id="7" name="Content Placeholder 6"/>
          <p:cNvSpPr>
            <a:spLocks noGrp="1"/>
          </p:cNvSpPr>
          <p:nvPr>
            <p:ph idx="1"/>
          </p:nvPr>
        </p:nvSpPr>
        <p:spPr>
          <a:xfrm>
            <a:off x="2057400" y="1905001"/>
            <a:ext cx="8229600" cy="3695299"/>
          </a:xfrm>
        </p:spPr>
        <p:txBody>
          <a:bodyPr/>
          <a:lstStyle/>
          <a:p>
            <a:r>
              <a:rPr lang="en-US" sz="2800" dirty="0">
                <a:solidFill>
                  <a:schemeClr val="tx1">
                    <a:lumMod val="50000"/>
                  </a:schemeClr>
                </a:solidFill>
              </a:rPr>
              <a:t>For legal and clarity reasons.</a:t>
            </a:r>
          </a:p>
          <a:p>
            <a:endParaRPr lang="en-US" sz="1400" dirty="0">
              <a:solidFill>
                <a:schemeClr val="tx1">
                  <a:lumMod val="50000"/>
                </a:schemeClr>
              </a:solidFill>
            </a:endParaRPr>
          </a:p>
          <a:p>
            <a:r>
              <a:rPr lang="en-US" sz="2800" dirty="0">
                <a:solidFill>
                  <a:schemeClr val="tx1">
                    <a:lumMod val="50000"/>
                  </a:schemeClr>
                </a:solidFill>
              </a:rPr>
              <a:t>Both Landlord &amp; Renter understand details.</a:t>
            </a:r>
          </a:p>
          <a:p>
            <a:endParaRPr lang="en-US" sz="1400" dirty="0">
              <a:solidFill>
                <a:schemeClr val="tx1">
                  <a:lumMod val="50000"/>
                </a:schemeClr>
              </a:solidFill>
            </a:endParaRPr>
          </a:p>
          <a:p>
            <a:r>
              <a:rPr lang="en-US" sz="2800" dirty="0">
                <a:solidFill>
                  <a:schemeClr val="tx1">
                    <a:lumMod val="50000"/>
                  </a:schemeClr>
                </a:solidFill>
              </a:rPr>
              <a:t>All agreements outlined &amp; can be reviewed.</a:t>
            </a:r>
          </a:p>
          <a:p>
            <a:endParaRPr lang="en-US" sz="1400" dirty="0">
              <a:solidFill>
                <a:schemeClr val="tx1">
                  <a:lumMod val="50000"/>
                </a:schemeClr>
              </a:solidFill>
            </a:endParaRPr>
          </a:p>
          <a:p>
            <a:r>
              <a:rPr lang="en-US" sz="2800" dirty="0">
                <a:solidFill>
                  <a:schemeClr val="tx1">
                    <a:lumMod val="50000"/>
                  </a:schemeClr>
                </a:solidFill>
              </a:rPr>
              <a:t>A guide for heirs.</a:t>
            </a:r>
          </a:p>
          <a:p>
            <a:endParaRPr lang="en-US" sz="1400" dirty="0">
              <a:solidFill>
                <a:schemeClr val="tx1">
                  <a:lumMod val="50000"/>
                </a:schemeClr>
              </a:solidFill>
            </a:endParaRPr>
          </a:p>
          <a:p>
            <a:endParaRPr lang="en-US" dirty="0"/>
          </a:p>
        </p:txBody>
      </p:sp>
      <p:pic>
        <p:nvPicPr>
          <p:cNvPr id="5" name="Picture 4" descr="C:\Users\pvannurd\Downloads\contract-vector_f1_LVWP__L.jpg"/>
          <p:cNvPicPr/>
          <p:nvPr/>
        </p:nvPicPr>
        <p:blipFill rotWithShape="1">
          <a:blip r:embed="rId3" cstate="print">
            <a:extLst>
              <a:ext uri="{28A0092B-C50C-407E-A947-70E740481C1C}">
                <a14:useLocalDpi xmlns:a14="http://schemas.microsoft.com/office/drawing/2010/main" val="0"/>
              </a:ext>
            </a:extLst>
          </a:blip>
          <a:srcRect b="7437"/>
          <a:stretch/>
        </p:blipFill>
        <p:spPr bwMode="auto">
          <a:xfrm>
            <a:off x="7010400" y="4114800"/>
            <a:ext cx="2133600" cy="1905000"/>
          </a:xfrm>
          <a:prstGeom prst="rect">
            <a:avLst/>
          </a:prstGeom>
          <a:noFill/>
          <a:ln>
            <a:noFill/>
          </a:ln>
        </p:spPr>
      </p:pic>
    </p:spTree>
    <p:extLst>
      <p:ext uri="{BB962C8B-B14F-4D97-AF65-F5344CB8AC3E}">
        <p14:creationId xmlns:p14="http://schemas.microsoft.com/office/powerpoint/2010/main" val="36907752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F7955-2DF2-4517-8AB3-31D0C5BF9CF6}"/>
              </a:ext>
            </a:extLst>
          </p:cNvPr>
          <p:cNvSpPr>
            <a:spLocks noGrp="1"/>
          </p:cNvSpPr>
          <p:nvPr>
            <p:ph type="title"/>
          </p:nvPr>
        </p:nvSpPr>
        <p:spPr>
          <a:xfrm>
            <a:off x="609600" y="296539"/>
            <a:ext cx="10972800" cy="668338"/>
          </a:xfrm>
        </p:spPr>
        <p:txBody>
          <a:bodyPr>
            <a:normAutofit fontScale="90000"/>
          </a:bodyPr>
          <a:lstStyle/>
          <a:p>
            <a:r>
              <a:rPr lang="en-US" dirty="0"/>
              <a:t>Lease Items</a:t>
            </a:r>
          </a:p>
        </p:txBody>
      </p:sp>
      <p:sp>
        <p:nvSpPr>
          <p:cNvPr id="3" name="Content Placeholder 2">
            <a:extLst>
              <a:ext uri="{FF2B5EF4-FFF2-40B4-BE49-F238E27FC236}">
                <a16:creationId xmlns:a16="http://schemas.microsoft.com/office/drawing/2014/main" id="{573282A6-ACFC-4E3D-A885-0BC34FB0500C}"/>
              </a:ext>
            </a:extLst>
          </p:cNvPr>
          <p:cNvSpPr>
            <a:spLocks noGrp="1"/>
          </p:cNvSpPr>
          <p:nvPr>
            <p:ph idx="1"/>
          </p:nvPr>
        </p:nvSpPr>
        <p:spPr>
          <a:xfrm>
            <a:off x="609600" y="1100328"/>
            <a:ext cx="10972800" cy="6210931"/>
          </a:xfrm>
        </p:spPr>
        <p:txBody>
          <a:bodyPr/>
          <a:lstStyle/>
          <a:p>
            <a:r>
              <a:rPr lang="en-US" sz="2800" dirty="0">
                <a:solidFill>
                  <a:schemeClr val="tx1">
                    <a:lumMod val="50000"/>
                  </a:schemeClr>
                </a:solidFill>
              </a:rPr>
              <a:t>Name and Address of Landlord &amp; Renter.</a:t>
            </a:r>
          </a:p>
          <a:p>
            <a:r>
              <a:rPr lang="en-US" sz="2800" dirty="0">
                <a:solidFill>
                  <a:schemeClr val="tx1">
                    <a:lumMod val="50000"/>
                  </a:schemeClr>
                </a:solidFill>
              </a:rPr>
              <a:t>Legal Description of land.</a:t>
            </a:r>
          </a:p>
          <a:p>
            <a:r>
              <a:rPr lang="en-US" sz="2800" dirty="0">
                <a:solidFill>
                  <a:schemeClr val="tx1">
                    <a:lumMod val="50000"/>
                  </a:schemeClr>
                </a:solidFill>
              </a:rPr>
              <a:t>Beginning &amp; End Date of lease.</a:t>
            </a:r>
          </a:p>
          <a:p>
            <a:r>
              <a:rPr lang="en-US" sz="2800" dirty="0">
                <a:solidFill>
                  <a:schemeClr val="tx1">
                    <a:lumMod val="50000"/>
                  </a:schemeClr>
                </a:solidFill>
              </a:rPr>
              <a:t>Rent Details</a:t>
            </a:r>
          </a:p>
          <a:p>
            <a:pPr lvl="1"/>
            <a:r>
              <a:rPr lang="en-US" sz="1800" i="1" dirty="0">
                <a:solidFill>
                  <a:schemeClr val="tx1">
                    <a:lumMod val="50000"/>
                  </a:schemeClr>
                </a:solidFill>
              </a:rPr>
              <a:t>Rent Amount; Due Date(s); Payment Type; Late Payment Considerations.</a:t>
            </a:r>
          </a:p>
          <a:p>
            <a:r>
              <a:rPr lang="en-US" sz="2800" dirty="0">
                <a:solidFill>
                  <a:schemeClr val="tx1">
                    <a:lumMod val="50000"/>
                  </a:schemeClr>
                </a:solidFill>
              </a:rPr>
              <a:t>Insurance Considerations</a:t>
            </a:r>
          </a:p>
          <a:p>
            <a:pPr lvl="1"/>
            <a:r>
              <a:rPr lang="en-US" sz="1800" i="1" dirty="0">
                <a:solidFill>
                  <a:schemeClr val="tx1">
                    <a:lumMod val="50000"/>
                  </a:schemeClr>
                </a:solidFill>
              </a:rPr>
              <a:t>Who Insures the Property?  Who Insures the Crop?</a:t>
            </a:r>
          </a:p>
          <a:p>
            <a:r>
              <a:rPr lang="en-US" sz="2400" dirty="0">
                <a:solidFill>
                  <a:schemeClr val="tx1">
                    <a:lumMod val="50000"/>
                  </a:schemeClr>
                </a:solidFill>
              </a:rPr>
              <a:t>Termination Details</a:t>
            </a:r>
          </a:p>
          <a:p>
            <a:pPr lvl="1"/>
            <a:r>
              <a:rPr lang="en-US" sz="1800" i="1" dirty="0">
                <a:solidFill>
                  <a:schemeClr val="tx1">
                    <a:lumMod val="50000"/>
                  </a:schemeClr>
                </a:solidFill>
              </a:rPr>
              <a:t>End date; notice requirements; reimbursement consideration for fertilizer, growing crop, tillage, etc.</a:t>
            </a:r>
          </a:p>
          <a:p>
            <a:r>
              <a:rPr lang="en-US" sz="2400" i="1" dirty="0">
                <a:solidFill>
                  <a:schemeClr val="tx1">
                    <a:lumMod val="50000"/>
                  </a:schemeClr>
                </a:solidFill>
              </a:rPr>
              <a:t>Amendments &amp; Disputes</a:t>
            </a:r>
          </a:p>
          <a:p>
            <a:pPr lvl="1"/>
            <a:r>
              <a:rPr lang="en-US" sz="1800" i="1" dirty="0">
                <a:solidFill>
                  <a:schemeClr val="tx1">
                    <a:lumMod val="50000"/>
                  </a:schemeClr>
                </a:solidFill>
              </a:rPr>
              <a:t>Details of how to amend or dispute.  Procedure to initiate.</a:t>
            </a:r>
          </a:p>
          <a:p>
            <a:endParaRPr lang="en-US" sz="2400" i="1" dirty="0">
              <a:solidFill>
                <a:schemeClr val="tx1">
                  <a:lumMod val="50000"/>
                </a:schemeClr>
              </a:solidFill>
            </a:endParaRPr>
          </a:p>
          <a:p>
            <a:endParaRPr lang="en-US" sz="2400" i="1" dirty="0">
              <a:solidFill>
                <a:schemeClr val="tx1">
                  <a:lumMod val="50000"/>
                </a:schemeClr>
              </a:solidFill>
            </a:endParaRPr>
          </a:p>
          <a:p>
            <a:endParaRPr lang="en-US" sz="2800" dirty="0"/>
          </a:p>
        </p:txBody>
      </p:sp>
    </p:spTree>
    <p:extLst>
      <p:ext uri="{BB962C8B-B14F-4D97-AF65-F5344CB8AC3E}">
        <p14:creationId xmlns:p14="http://schemas.microsoft.com/office/powerpoint/2010/main" val="14602240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71407-1D49-44FD-90A0-CF555D6944F8}"/>
              </a:ext>
            </a:extLst>
          </p:cNvPr>
          <p:cNvSpPr>
            <a:spLocks noGrp="1"/>
          </p:cNvSpPr>
          <p:nvPr>
            <p:ph type="title"/>
          </p:nvPr>
        </p:nvSpPr>
        <p:spPr>
          <a:xfrm>
            <a:off x="609600" y="74597"/>
            <a:ext cx="10972800" cy="668338"/>
          </a:xfrm>
        </p:spPr>
        <p:txBody>
          <a:bodyPr>
            <a:normAutofit fontScale="90000"/>
          </a:bodyPr>
          <a:lstStyle/>
          <a:p>
            <a:r>
              <a:rPr lang="en-US" dirty="0"/>
              <a:t>Lease Items</a:t>
            </a:r>
          </a:p>
        </p:txBody>
      </p:sp>
      <p:sp>
        <p:nvSpPr>
          <p:cNvPr id="3" name="Content Placeholder 2">
            <a:extLst>
              <a:ext uri="{FF2B5EF4-FFF2-40B4-BE49-F238E27FC236}">
                <a16:creationId xmlns:a16="http://schemas.microsoft.com/office/drawing/2014/main" id="{F59A1F72-002D-4F15-8B4E-58E20EA4F914}"/>
              </a:ext>
            </a:extLst>
          </p:cNvPr>
          <p:cNvSpPr>
            <a:spLocks noGrp="1"/>
          </p:cNvSpPr>
          <p:nvPr>
            <p:ph idx="1"/>
          </p:nvPr>
        </p:nvSpPr>
        <p:spPr>
          <a:xfrm>
            <a:off x="511944" y="742935"/>
            <a:ext cx="11357499" cy="6574107"/>
          </a:xfrm>
        </p:spPr>
        <p:txBody>
          <a:bodyPr/>
          <a:lstStyle/>
          <a:p>
            <a:r>
              <a:rPr lang="en-US" sz="2400" dirty="0">
                <a:solidFill>
                  <a:schemeClr val="tx1">
                    <a:lumMod val="50000"/>
                  </a:schemeClr>
                </a:solidFill>
              </a:rPr>
              <a:t>Landowner’s Rights</a:t>
            </a:r>
          </a:p>
          <a:p>
            <a:pPr lvl="1"/>
            <a:r>
              <a:rPr lang="en-US" sz="1800" i="1" dirty="0">
                <a:solidFill>
                  <a:schemeClr val="tx1">
                    <a:lumMod val="50000"/>
                  </a:schemeClr>
                </a:solidFill>
              </a:rPr>
              <a:t>Ability to enter property.  Crop security interest (ensures rent pmt.)</a:t>
            </a:r>
          </a:p>
          <a:p>
            <a:r>
              <a:rPr lang="en-US" sz="2400" dirty="0">
                <a:solidFill>
                  <a:schemeClr val="tx1">
                    <a:lumMod val="50000"/>
                  </a:schemeClr>
                </a:solidFill>
              </a:rPr>
              <a:t>Federal Farm Program</a:t>
            </a:r>
          </a:p>
          <a:p>
            <a:pPr lvl="1"/>
            <a:r>
              <a:rPr lang="en-US" sz="1800" i="1" dirty="0">
                <a:solidFill>
                  <a:schemeClr val="tx1">
                    <a:lumMod val="50000"/>
                  </a:schemeClr>
                </a:solidFill>
              </a:rPr>
              <a:t>What program is land enrolled in?  Other considerations. </a:t>
            </a:r>
          </a:p>
          <a:p>
            <a:r>
              <a:rPr lang="en-US" sz="2400" dirty="0">
                <a:solidFill>
                  <a:schemeClr val="tx1">
                    <a:lumMod val="50000"/>
                  </a:schemeClr>
                </a:solidFill>
              </a:rPr>
              <a:t>Management Participation</a:t>
            </a:r>
          </a:p>
          <a:p>
            <a:pPr lvl="1"/>
            <a:r>
              <a:rPr lang="en-US" sz="1800" i="1" dirty="0">
                <a:solidFill>
                  <a:schemeClr val="tx1">
                    <a:lumMod val="50000"/>
                  </a:schemeClr>
                </a:solidFill>
              </a:rPr>
              <a:t>Can the landowner participate in management?  (For tax and estate planning purposes.)</a:t>
            </a:r>
          </a:p>
          <a:p>
            <a:r>
              <a:rPr lang="en-US" sz="2000" i="1" dirty="0">
                <a:solidFill>
                  <a:schemeClr val="tx1">
                    <a:lumMod val="50000"/>
                  </a:schemeClr>
                </a:solidFill>
              </a:rPr>
              <a:t> </a:t>
            </a:r>
            <a:r>
              <a:rPr lang="en-US" sz="2400" dirty="0">
                <a:solidFill>
                  <a:schemeClr val="tx1">
                    <a:lumMod val="50000"/>
                  </a:schemeClr>
                </a:solidFill>
              </a:rPr>
              <a:t>Partnership &amp; Legal Statement</a:t>
            </a:r>
          </a:p>
          <a:p>
            <a:pPr lvl="1"/>
            <a:r>
              <a:rPr lang="en-US" sz="1800" i="1" dirty="0">
                <a:solidFill>
                  <a:schemeClr val="tx1">
                    <a:lumMod val="50000"/>
                  </a:schemeClr>
                </a:solidFill>
              </a:rPr>
              <a:t>No intent for partnership, or obligations for liabilities or damages.</a:t>
            </a:r>
          </a:p>
          <a:p>
            <a:r>
              <a:rPr lang="en-US" sz="2400" dirty="0">
                <a:solidFill>
                  <a:schemeClr val="tx1">
                    <a:lumMod val="50000"/>
                  </a:schemeClr>
                </a:solidFill>
              </a:rPr>
              <a:t>Farming practices</a:t>
            </a:r>
          </a:p>
          <a:p>
            <a:pPr lvl="1"/>
            <a:r>
              <a:rPr lang="en-US" sz="1800" i="1" dirty="0">
                <a:solidFill>
                  <a:schemeClr val="tx1">
                    <a:lumMod val="50000"/>
                  </a:schemeClr>
                </a:solidFill>
              </a:rPr>
              <a:t>What is preferred or prohibited?  Fertility maintenance?  Weed control?  Soil conservation?</a:t>
            </a:r>
          </a:p>
          <a:p>
            <a:r>
              <a:rPr lang="en-US" sz="2400" dirty="0">
                <a:solidFill>
                  <a:schemeClr val="tx1">
                    <a:lumMod val="50000"/>
                  </a:schemeClr>
                </a:solidFill>
              </a:rPr>
              <a:t>Improvements</a:t>
            </a:r>
          </a:p>
          <a:p>
            <a:pPr lvl="1"/>
            <a:r>
              <a:rPr lang="en-US" sz="1800" i="1" dirty="0">
                <a:solidFill>
                  <a:schemeClr val="tx1">
                    <a:lumMod val="50000"/>
                  </a:schemeClr>
                </a:solidFill>
              </a:rPr>
              <a:t>Can producer improve property?  Can producer use improvements already in 			place (bins, bldg., etc.)? </a:t>
            </a:r>
          </a:p>
          <a:p>
            <a:r>
              <a:rPr lang="en-US" sz="2400" dirty="0">
                <a:solidFill>
                  <a:schemeClr val="tx1">
                    <a:lumMod val="50000"/>
                  </a:schemeClr>
                </a:solidFill>
              </a:rPr>
              <a:t>Property map</a:t>
            </a:r>
            <a:endParaRPr lang="en-US" sz="2000" dirty="0">
              <a:solidFill>
                <a:schemeClr val="tx1">
                  <a:lumMod val="50000"/>
                </a:schemeClr>
              </a:solidFill>
            </a:endParaRPr>
          </a:p>
          <a:p>
            <a:endParaRPr lang="en-US" sz="2400" dirty="0">
              <a:solidFill>
                <a:schemeClr val="tx1">
                  <a:lumMod val="50000"/>
                </a:schemeClr>
              </a:solidFill>
            </a:endParaRPr>
          </a:p>
          <a:p>
            <a:endParaRPr lang="en-US" sz="2000" i="1" dirty="0">
              <a:solidFill>
                <a:schemeClr val="tx1">
                  <a:lumMod val="50000"/>
                </a:schemeClr>
              </a:solidFill>
            </a:endParaRPr>
          </a:p>
          <a:p>
            <a:endParaRPr lang="en-US" sz="2000" dirty="0"/>
          </a:p>
        </p:txBody>
      </p:sp>
    </p:spTree>
    <p:extLst>
      <p:ext uri="{BB962C8B-B14F-4D97-AF65-F5344CB8AC3E}">
        <p14:creationId xmlns:p14="http://schemas.microsoft.com/office/powerpoint/2010/main" val="2867716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5B2EE-4F4D-4F24-AD61-281461CC229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BF9BBAA-7AFE-4F44-A5FA-F0550DD15A8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6AAF0AE-590D-4084-B763-34E699F3A850}"/>
              </a:ext>
            </a:extLst>
          </p:cNvPr>
          <p:cNvPicPr>
            <a:picLocks noChangeAspect="1"/>
          </p:cNvPicPr>
          <p:nvPr/>
        </p:nvPicPr>
        <p:blipFill>
          <a:blip r:embed="rId2"/>
          <a:stretch>
            <a:fillRect/>
          </a:stretch>
        </p:blipFill>
        <p:spPr>
          <a:xfrm>
            <a:off x="1392024" y="0"/>
            <a:ext cx="9407951" cy="6880114"/>
          </a:xfrm>
          <a:prstGeom prst="rect">
            <a:avLst/>
          </a:prstGeom>
        </p:spPr>
      </p:pic>
    </p:spTree>
    <p:extLst>
      <p:ext uri="{BB962C8B-B14F-4D97-AF65-F5344CB8AC3E}">
        <p14:creationId xmlns:p14="http://schemas.microsoft.com/office/powerpoint/2010/main" val="23400036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52600" y="304801"/>
            <a:ext cx="8229600" cy="2539157"/>
          </a:xfrm>
        </p:spPr>
        <p:txBody>
          <a:bodyPr/>
          <a:lstStyle/>
          <a:p>
            <a:pPr marL="0" indent="0" algn="ctr">
              <a:spcBef>
                <a:spcPct val="0"/>
              </a:spcBef>
              <a:buClrTx/>
              <a:buNone/>
            </a:pPr>
            <a:r>
              <a:rPr lang="en-US" altLang="en-US" sz="1200" kern="1200" dirty="0">
                <a:solidFill>
                  <a:srgbClr val="000000"/>
                </a:solidFill>
                <a:latin typeface="Times New Roman" pitchFamily="18" charset="0"/>
              </a:rPr>
              <a:t> </a:t>
            </a:r>
            <a:r>
              <a:rPr lang="en-US" altLang="en-US" sz="3600" b="1" kern="1200" dirty="0">
                <a:solidFill>
                  <a:srgbClr val="000000"/>
                </a:solidFill>
                <a:latin typeface="GothicCustom"/>
              </a:rPr>
              <a:t>AgLease101.org</a:t>
            </a:r>
          </a:p>
          <a:p>
            <a:pPr marL="0" indent="0" fontAlgn="b">
              <a:spcBef>
                <a:spcPct val="0"/>
              </a:spcBef>
              <a:buClrTx/>
              <a:buNone/>
            </a:pPr>
            <a:r>
              <a:rPr lang="en-US" altLang="en-US" sz="1200" kern="1200" dirty="0">
                <a:solidFill>
                  <a:srgbClr val="000000"/>
                </a:solidFill>
                <a:latin typeface="Times New Roman" pitchFamily="18" charset="0"/>
              </a:rPr>
              <a:t>                           </a:t>
            </a:r>
          </a:p>
          <a:p>
            <a:pPr marL="0" indent="0">
              <a:spcBef>
                <a:spcPct val="0"/>
              </a:spcBef>
              <a:buClrTx/>
              <a:buNone/>
            </a:pPr>
            <a:r>
              <a:rPr lang="en-US" altLang="en-US" sz="2000" kern="1200" dirty="0">
                <a:solidFill>
                  <a:srgbClr val="0091ED"/>
                </a:solidFill>
                <a:latin typeface="Times New Roman" pitchFamily="18" charset="0"/>
                <a:hlinkClick r:id="rId3" tooltip="Home"/>
              </a:rPr>
              <a:t>Home</a:t>
            </a:r>
            <a:r>
              <a:rPr lang="en-US" altLang="en-US" sz="2000" kern="1200" dirty="0">
                <a:solidFill>
                  <a:srgbClr val="0091ED"/>
                </a:solidFill>
                <a:latin typeface="Times New Roman" pitchFamily="18" charset="0"/>
              </a:rPr>
              <a:t>  </a:t>
            </a:r>
            <a:r>
              <a:rPr lang="en-US" altLang="en-US" sz="2000" kern="1200" dirty="0">
                <a:solidFill>
                  <a:srgbClr val="0091ED"/>
                </a:solidFill>
                <a:latin typeface="Times New Roman" pitchFamily="18" charset="0"/>
                <a:hlinkClick r:id="rId4" tooltip="Document Library"/>
              </a:rPr>
              <a:t>Document Library</a:t>
            </a:r>
            <a:r>
              <a:rPr lang="en-US" altLang="en-US" sz="2000" kern="1200" dirty="0">
                <a:solidFill>
                  <a:srgbClr val="0091ED"/>
                </a:solidFill>
                <a:latin typeface="Times New Roman" pitchFamily="18" charset="0"/>
              </a:rPr>
              <a:t> </a:t>
            </a:r>
            <a:r>
              <a:rPr lang="en-US" altLang="en-US" sz="2000" kern="1200" dirty="0">
                <a:solidFill>
                  <a:srgbClr val="0091ED"/>
                </a:solidFill>
                <a:latin typeface="Times New Roman" pitchFamily="18" charset="0"/>
                <a:hlinkClick r:id="rId5" tooltip="Frequently Asked Questions"/>
              </a:rPr>
              <a:t>FAQ</a:t>
            </a:r>
            <a:r>
              <a:rPr lang="en-US" altLang="en-US" sz="2000" kern="1200" dirty="0">
                <a:solidFill>
                  <a:srgbClr val="0091ED"/>
                </a:solidFill>
                <a:latin typeface="Times New Roman" pitchFamily="18" charset="0"/>
              </a:rPr>
              <a:t> </a:t>
            </a:r>
            <a:r>
              <a:rPr lang="en-US" altLang="en-US" sz="2000" kern="1200" dirty="0">
                <a:solidFill>
                  <a:srgbClr val="0091ED"/>
                </a:solidFill>
                <a:latin typeface="Times New Roman" pitchFamily="18" charset="0"/>
                <a:hlinkClick r:id="rId6" tooltip="For Educators"/>
              </a:rPr>
              <a:t>For Educators</a:t>
            </a:r>
            <a:r>
              <a:rPr lang="en-US" altLang="en-US" sz="2000" kern="1200" dirty="0">
                <a:solidFill>
                  <a:srgbClr val="0091ED"/>
                </a:solidFill>
                <a:latin typeface="Times New Roman" pitchFamily="18" charset="0"/>
              </a:rPr>
              <a:t> </a:t>
            </a:r>
            <a:r>
              <a:rPr lang="en-US" altLang="en-US" sz="2000" kern="1200" dirty="0">
                <a:solidFill>
                  <a:srgbClr val="0091ED"/>
                </a:solidFill>
                <a:latin typeface="Times New Roman" pitchFamily="18" charset="0"/>
                <a:hlinkClick r:id="rId7" tooltip="About Ag Lease 101"/>
              </a:rPr>
              <a:t>About Ag Lease 101</a:t>
            </a:r>
            <a:r>
              <a:rPr lang="en-US" altLang="en-US" sz="2000" kern="1200" dirty="0">
                <a:solidFill>
                  <a:srgbClr val="0091ED"/>
                </a:solidFill>
                <a:latin typeface="Times New Roman" pitchFamily="18" charset="0"/>
              </a:rPr>
              <a:t> </a:t>
            </a:r>
            <a:r>
              <a:rPr lang="en-US" altLang="en-US" sz="2000" kern="1200" dirty="0">
                <a:solidFill>
                  <a:srgbClr val="0091ED"/>
                </a:solidFill>
                <a:latin typeface="Times New Roman" pitchFamily="18" charset="0"/>
                <a:hlinkClick r:id="rId8" tooltip="Contact"/>
              </a:rPr>
              <a:t>Contact</a:t>
            </a:r>
            <a:endParaRPr lang="en-US" altLang="en-US" sz="2000" kern="1200" dirty="0">
              <a:solidFill>
                <a:srgbClr val="000000"/>
              </a:solidFill>
              <a:latin typeface="Times New Roman" pitchFamily="18" charset="0"/>
            </a:endParaRPr>
          </a:p>
          <a:p>
            <a:pPr marL="0" indent="0">
              <a:spcBef>
                <a:spcPct val="0"/>
              </a:spcBef>
              <a:buClrTx/>
              <a:buNone/>
            </a:pPr>
            <a:endParaRPr lang="en-US" altLang="en-US" sz="1100" b="1" kern="1200" dirty="0">
              <a:solidFill>
                <a:srgbClr val="000000"/>
              </a:solidFill>
              <a:latin typeface="Times New Roman" pitchFamily="18" charset="0"/>
            </a:endParaRPr>
          </a:p>
          <a:p>
            <a:pPr marL="0" indent="0">
              <a:spcBef>
                <a:spcPct val="0"/>
              </a:spcBef>
              <a:buClrTx/>
              <a:buNone/>
            </a:pPr>
            <a:r>
              <a:rPr lang="en-US" altLang="en-US" sz="2000" b="1" kern="1200" dirty="0">
                <a:solidFill>
                  <a:srgbClr val="000000"/>
                </a:solidFill>
                <a:latin typeface="Times New Roman" pitchFamily="18" charset="0"/>
              </a:rPr>
              <a:t>Ag Lease 101</a:t>
            </a:r>
            <a:r>
              <a:rPr lang="en-US" altLang="en-US" sz="2000" kern="1200" dirty="0">
                <a:solidFill>
                  <a:srgbClr val="000000"/>
                </a:solidFill>
                <a:latin typeface="Times New Roman" pitchFamily="18" charset="0"/>
              </a:rPr>
              <a:t> helps both land owners and land operators learn about alternative lease arrangements and includes sample written lease agreements for several alternatives. Ag Lease 101 was created by and is maintained by the North Central Farm Management Extension Committee</a:t>
            </a:r>
            <a:r>
              <a:rPr lang="en-US" altLang="en-US" sz="1600" kern="1200" dirty="0">
                <a:solidFill>
                  <a:srgbClr val="000000"/>
                </a:solidFill>
                <a:latin typeface="Times New Roman" pitchFamily="18" charset="0"/>
              </a:rPr>
              <a:t>. </a:t>
            </a:r>
            <a:endParaRPr lang="en-US" dirty="0"/>
          </a:p>
        </p:txBody>
      </p:sp>
      <p:pic>
        <p:nvPicPr>
          <p:cNvPr id="1229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87776" y="2971801"/>
            <a:ext cx="4614863"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22567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33400"/>
            <a:ext cx="8229600" cy="715962"/>
          </a:xfrm>
        </p:spPr>
        <p:txBody>
          <a:bodyPr>
            <a:normAutofit fontScale="90000"/>
          </a:bodyPr>
          <a:lstStyle/>
          <a:p>
            <a:r>
              <a:rPr lang="en-US" dirty="0"/>
              <a:t>Making Difficult Rent Decisions</a:t>
            </a:r>
            <a:br>
              <a:rPr lang="en-US" sz="1500" dirty="0"/>
            </a:br>
            <a:br>
              <a:rPr lang="en-US" sz="1500" dirty="0"/>
            </a:br>
            <a:r>
              <a:rPr lang="en-US" sz="3800" i="1" dirty="0">
                <a:effectLst>
                  <a:outerShdw blurRad="38100" dist="38100" dir="2700000" algn="tl">
                    <a:srgbClr val="000000">
                      <a:alpha val="43137"/>
                    </a:srgbClr>
                  </a:outerShdw>
                </a:effectLst>
              </a:rPr>
              <a:t>The Farmer’s Perspective</a:t>
            </a:r>
          </a:p>
        </p:txBody>
      </p:sp>
      <p:sp>
        <p:nvSpPr>
          <p:cNvPr id="3" name="Content Placeholder 2"/>
          <p:cNvSpPr>
            <a:spLocks noGrp="1"/>
          </p:cNvSpPr>
          <p:nvPr>
            <p:ph idx="1"/>
          </p:nvPr>
        </p:nvSpPr>
        <p:spPr>
          <a:xfrm>
            <a:off x="2362200" y="2057401"/>
            <a:ext cx="7772400" cy="2905411"/>
          </a:xfrm>
        </p:spPr>
        <p:txBody>
          <a:bodyPr/>
          <a:lstStyle/>
          <a:p>
            <a:pPr marL="0" indent="0" algn="ctr">
              <a:buNone/>
            </a:pPr>
            <a:r>
              <a:rPr lang="en-US" b="1" dirty="0"/>
              <a:t>Deciding to Take More or Give Up Rented Acres:</a:t>
            </a:r>
          </a:p>
          <a:p>
            <a:pPr marL="514350" indent="-514350">
              <a:buFont typeface="+mj-lt"/>
              <a:buAutoNum type="arabicPeriod"/>
            </a:pPr>
            <a:endParaRPr lang="en-US" sz="1500" dirty="0"/>
          </a:p>
          <a:p>
            <a:pPr marL="514350" indent="-514350">
              <a:buFont typeface="+mj-lt"/>
              <a:buAutoNum type="arabicPeriod"/>
            </a:pPr>
            <a:r>
              <a:rPr lang="en-US" dirty="0"/>
              <a:t>Ability to Cover Direct Expenses.</a:t>
            </a:r>
          </a:p>
          <a:p>
            <a:pPr marL="514350" indent="-514350">
              <a:buFont typeface="+mj-lt"/>
              <a:buAutoNum type="arabicPeriod"/>
            </a:pPr>
            <a:endParaRPr lang="en-US" sz="2000" dirty="0"/>
          </a:p>
          <a:p>
            <a:pPr marL="514350" indent="-514350">
              <a:buFont typeface="+mj-lt"/>
              <a:buAutoNum type="arabicPeriod"/>
            </a:pPr>
            <a:r>
              <a:rPr lang="en-US" dirty="0"/>
              <a:t>Land Quality vs. Rental Rate.</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22437"/>
          <a:stretch/>
        </p:blipFill>
        <p:spPr>
          <a:xfrm>
            <a:off x="5202349" y="4977602"/>
            <a:ext cx="1787302" cy="188039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3536871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33400"/>
            <a:ext cx="8229600" cy="715962"/>
          </a:xfrm>
        </p:spPr>
        <p:txBody>
          <a:bodyPr>
            <a:normAutofit fontScale="90000"/>
          </a:bodyPr>
          <a:lstStyle/>
          <a:p>
            <a:r>
              <a:rPr lang="en-US" dirty="0"/>
              <a:t>Making Difficult Rent Decisions</a:t>
            </a:r>
            <a:br>
              <a:rPr lang="en-US" sz="1500" dirty="0"/>
            </a:br>
            <a:br>
              <a:rPr lang="en-US" sz="1500" dirty="0"/>
            </a:br>
            <a:r>
              <a:rPr lang="en-US" sz="3800" i="1" dirty="0">
                <a:effectLst>
                  <a:outerShdw blurRad="38100" dist="38100" dir="2700000" algn="tl">
                    <a:srgbClr val="000000">
                      <a:alpha val="43137"/>
                    </a:srgbClr>
                  </a:outerShdw>
                </a:effectLst>
              </a:rPr>
              <a:t>The Farmer’s Perspective</a:t>
            </a:r>
          </a:p>
        </p:txBody>
      </p:sp>
      <p:sp>
        <p:nvSpPr>
          <p:cNvPr id="3" name="Content Placeholder 2"/>
          <p:cNvSpPr>
            <a:spLocks noGrp="1"/>
          </p:cNvSpPr>
          <p:nvPr>
            <p:ph idx="1"/>
          </p:nvPr>
        </p:nvSpPr>
        <p:spPr>
          <a:xfrm>
            <a:off x="2362200" y="2057401"/>
            <a:ext cx="7772400" cy="2905411"/>
          </a:xfrm>
        </p:spPr>
        <p:txBody>
          <a:bodyPr/>
          <a:lstStyle/>
          <a:p>
            <a:pPr marL="0" indent="0" algn="ctr">
              <a:buNone/>
            </a:pPr>
            <a:r>
              <a:rPr lang="en-US" b="1" dirty="0"/>
              <a:t>Deciding to Take More or Give Up Rented Acres:</a:t>
            </a:r>
          </a:p>
          <a:p>
            <a:pPr marL="514350" indent="-514350">
              <a:buFont typeface="+mj-lt"/>
              <a:buAutoNum type="arabicPeriod"/>
            </a:pPr>
            <a:endParaRPr lang="en-US" sz="1500" dirty="0"/>
          </a:p>
          <a:p>
            <a:pPr marL="514350" indent="-514350">
              <a:buFont typeface="+mj-lt"/>
              <a:buAutoNum type="arabicPeriod" startAt="3"/>
            </a:pPr>
            <a:r>
              <a:rPr lang="en-US" dirty="0"/>
              <a:t>Financial Position of the Operation.</a:t>
            </a:r>
          </a:p>
          <a:p>
            <a:pPr marL="514350" indent="-514350">
              <a:buFont typeface="+mj-lt"/>
              <a:buAutoNum type="arabicPeriod" startAt="3"/>
            </a:pPr>
            <a:endParaRPr lang="en-US" sz="2000" dirty="0"/>
          </a:p>
          <a:p>
            <a:pPr marL="514350" indent="-514350">
              <a:buFont typeface="+mj-lt"/>
              <a:buAutoNum type="arabicPeriod" startAt="3"/>
            </a:pPr>
            <a:r>
              <a:rPr lang="en-US" dirty="0"/>
              <a:t>Other Income Generating Possibilities.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22437"/>
          <a:stretch/>
        </p:blipFill>
        <p:spPr>
          <a:xfrm>
            <a:off x="5029200" y="4977602"/>
            <a:ext cx="1787302" cy="188039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291442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33400"/>
            <a:ext cx="8229600" cy="715962"/>
          </a:xfrm>
        </p:spPr>
        <p:txBody>
          <a:bodyPr>
            <a:normAutofit fontScale="90000"/>
          </a:bodyPr>
          <a:lstStyle/>
          <a:p>
            <a:r>
              <a:rPr lang="en-US" dirty="0"/>
              <a:t>Making Difficult Rent Decisions</a:t>
            </a:r>
            <a:br>
              <a:rPr lang="en-US" sz="1500" dirty="0"/>
            </a:br>
            <a:br>
              <a:rPr lang="en-US" sz="1500" dirty="0"/>
            </a:br>
            <a:r>
              <a:rPr lang="en-US" sz="3800" i="1" dirty="0">
                <a:effectLst>
                  <a:outerShdw blurRad="38100" dist="38100" dir="2700000" algn="tl">
                    <a:srgbClr val="000000">
                      <a:alpha val="43137"/>
                    </a:srgbClr>
                  </a:outerShdw>
                </a:effectLst>
              </a:rPr>
              <a:t>The Landowner’s Perspective</a:t>
            </a:r>
          </a:p>
        </p:txBody>
      </p:sp>
      <p:sp>
        <p:nvSpPr>
          <p:cNvPr id="3" name="Content Placeholder 2"/>
          <p:cNvSpPr>
            <a:spLocks noGrp="1"/>
          </p:cNvSpPr>
          <p:nvPr>
            <p:ph idx="1"/>
          </p:nvPr>
        </p:nvSpPr>
        <p:spPr>
          <a:xfrm>
            <a:off x="2362200" y="2057400"/>
            <a:ext cx="8153400" cy="2412968"/>
          </a:xfrm>
        </p:spPr>
        <p:txBody>
          <a:bodyPr/>
          <a:lstStyle/>
          <a:p>
            <a:pPr marL="0" indent="0">
              <a:buNone/>
            </a:pPr>
            <a:r>
              <a:rPr lang="en-US" b="1" dirty="0"/>
              <a:t>Deciding on Rental Rates:</a:t>
            </a:r>
          </a:p>
          <a:p>
            <a:pPr marL="514350" indent="-514350">
              <a:buFont typeface="+mj-lt"/>
              <a:buAutoNum type="arabicPeriod"/>
            </a:pPr>
            <a:endParaRPr lang="en-US" sz="1500" dirty="0"/>
          </a:p>
          <a:p>
            <a:pPr marL="514350" indent="-514350">
              <a:buFont typeface="+mj-lt"/>
              <a:buAutoNum type="arabicPeriod"/>
            </a:pPr>
            <a:r>
              <a:rPr lang="en-US" dirty="0"/>
              <a:t>Ability to Cover Costs &amp; Financial Needs.</a:t>
            </a:r>
          </a:p>
          <a:p>
            <a:pPr marL="514350" indent="-514350">
              <a:buFont typeface="+mj-lt"/>
              <a:buAutoNum type="arabicPeriod"/>
            </a:pPr>
            <a:endParaRPr lang="en-US" sz="2000" dirty="0"/>
          </a:p>
          <a:p>
            <a:pPr marL="514350" indent="-514350">
              <a:buFont typeface="+mj-lt"/>
              <a:buAutoNum type="arabicPeriod"/>
            </a:pPr>
            <a:r>
              <a:rPr lang="en-US" dirty="0"/>
              <a:t>Strength of Tenant Relationship.</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6320" y="4673600"/>
            <a:ext cx="2346960" cy="1955800"/>
          </a:xfrm>
          <a:prstGeom prst="rect">
            <a:avLst/>
          </a:prstGeom>
        </p:spPr>
      </p:pic>
    </p:spTree>
    <p:extLst>
      <p:ext uri="{BB962C8B-B14F-4D97-AF65-F5344CB8AC3E}">
        <p14:creationId xmlns:p14="http://schemas.microsoft.com/office/powerpoint/2010/main" val="32173072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33400"/>
            <a:ext cx="8229600" cy="715962"/>
          </a:xfrm>
        </p:spPr>
        <p:txBody>
          <a:bodyPr>
            <a:normAutofit fontScale="90000"/>
          </a:bodyPr>
          <a:lstStyle/>
          <a:p>
            <a:r>
              <a:rPr lang="en-US" dirty="0"/>
              <a:t>Making Difficult Rent Decisions</a:t>
            </a:r>
            <a:br>
              <a:rPr lang="en-US" sz="1500" dirty="0"/>
            </a:br>
            <a:br>
              <a:rPr lang="en-US" sz="1500" dirty="0"/>
            </a:br>
            <a:r>
              <a:rPr lang="en-US" sz="3800" i="1" dirty="0">
                <a:effectLst>
                  <a:outerShdw blurRad="38100" dist="38100" dir="2700000" algn="tl">
                    <a:srgbClr val="000000">
                      <a:alpha val="43137"/>
                    </a:srgbClr>
                  </a:outerShdw>
                </a:effectLst>
              </a:rPr>
              <a:t>The Landowner’s Perspective</a:t>
            </a:r>
          </a:p>
        </p:txBody>
      </p:sp>
      <p:sp>
        <p:nvSpPr>
          <p:cNvPr id="3" name="Content Placeholder 2"/>
          <p:cNvSpPr>
            <a:spLocks noGrp="1"/>
          </p:cNvSpPr>
          <p:nvPr>
            <p:ph idx="1"/>
          </p:nvPr>
        </p:nvSpPr>
        <p:spPr>
          <a:xfrm>
            <a:off x="2362200" y="2057400"/>
            <a:ext cx="8153400" cy="2412968"/>
          </a:xfrm>
        </p:spPr>
        <p:txBody>
          <a:bodyPr/>
          <a:lstStyle/>
          <a:p>
            <a:pPr marL="0" indent="0">
              <a:buNone/>
            </a:pPr>
            <a:r>
              <a:rPr lang="en-US" b="1" dirty="0"/>
              <a:t>Deciding on Rental Rates:</a:t>
            </a:r>
          </a:p>
          <a:p>
            <a:pPr marL="514350" indent="-514350">
              <a:buFont typeface="+mj-lt"/>
              <a:buAutoNum type="arabicPeriod"/>
            </a:pPr>
            <a:endParaRPr lang="en-US" sz="1500" dirty="0"/>
          </a:p>
          <a:p>
            <a:pPr marL="514350" indent="-514350">
              <a:buFont typeface="+mj-lt"/>
              <a:buAutoNum type="arabicPeriod" startAt="3"/>
            </a:pPr>
            <a:r>
              <a:rPr lang="en-US" dirty="0"/>
              <a:t>Quality of Agronomic Care.</a:t>
            </a:r>
          </a:p>
          <a:p>
            <a:pPr marL="514350" indent="-514350">
              <a:buFont typeface="+mj-lt"/>
              <a:buAutoNum type="arabicPeriod" startAt="3"/>
            </a:pPr>
            <a:endParaRPr lang="en-US" sz="2000" dirty="0"/>
          </a:p>
          <a:p>
            <a:pPr marL="514350" indent="-514350">
              <a:buFont typeface="+mj-lt"/>
              <a:buAutoNum type="arabicPeriod" startAt="3"/>
            </a:pPr>
            <a:r>
              <a:rPr lang="en-US" dirty="0"/>
              <a:t>Flexible Lease Option.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6320" y="4673600"/>
            <a:ext cx="2346960" cy="1955800"/>
          </a:xfrm>
          <a:prstGeom prst="rect">
            <a:avLst/>
          </a:prstGeom>
        </p:spPr>
      </p:pic>
    </p:spTree>
    <p:extLst>
      <p:ext uri="{BB962C8B-B14F-4D97-AF65-F5344CB8AC3E}">
        <p14:creationId xmlns:p14="http://schemas.microsoft.com/office/powerpoint/2010/main" val="7630421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ln w="0"/>
                <a:solidFill>
                  <a:schemeClr val="accent1"/>
                </a:solidFill>
                <a:effectLst>
                  <a:outerShdw blurRad="38100" dist="25400" dir="5400000" algn="ctr" rotWithShape="0">
                    <a:srgbClr val="6E747A">
                      <a:alpha val="43000"/>
                    </a:srgbClr>
                  </a:outerShdw>
                </a:effectLst>
              </a:rPr>
              <a:t>Negotiating Skills are Important</a:t>
            </a:r>
          </a:p>
        </p:txBody>
      </p:sp>
      <p:sp>
        <p:nvSpPr>
          <p:cNvPr id="3" name="Subtitle 2"/>
          <p:cNvSpPr>
            <a:spLocks noGrp="1"/>
          </p:cNvSpPr>
          <p:nvPr>
            <p:ph idx="1"/>
          </p:nvPr>
        </p:nvSpPr>
        <p:spPr>
          <a:xfrm>
            <a:off x="1981200" y="1600200"/>
            <a:ext cx="8229600" cy="663708"/>
          </a:xfrm>
        </p:spPr>
        <p:txBody>
          <a:bodyPr/>
          <a:lstStyle/>
          <a:p>
            <a:r>
              <a:rPr lang="en-US" sz="3713" dirty="0"/>
              <a:t>Win/Win is the ideal outcome</a:t>
            </a:r>
          </a:p>
        </p:txBody>
      </p:sp>
      <p:pic>
        <p:nvPicPr>
          <p:cNvPr id="4" name="Picture 3" descr="Mastering the Global Transition on Our Way to Society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5716" y="2516128"/>
            <a:ext cx="6610350" cy="2619375"/>
          </a:xfrm>
          <a:prstGeom prst="rect">
            <a:avLst/>
          </a:prstGeom>
        </p:spPr>
      </p:pic>
    </p:spTree>
    <p:extLst>
      <p:ext uri="{BB962C8B-B14F-4D97-AF65-F5344CB8AC3E}">
        <p14:creationId xmlns:p14="http://schemas.microsoft.com/office/powerpoint/2010/main" val="39784009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728" y="533401"/>
            <a:ext cx="8229600" cy="835291"/>
          </a:xfrm>
        </p:spPr>
        <p:txBody>
          <a:bodyPr/>
          <a:lstStyle/>
          <a:p>
            <a:r>
              <a:rPr lang="en-US" b="0" cap="none" dirty="0">
                <a:ln w="0"/>
                <a:solidFill>
                  <a:schemeClr val="accent1"/>
                </a:solidFill>
                <a:effectLst>
                  <a:outerShdw blurRad="38100" dist="25400" dir="5400000" algn="ctr" rotWithShape="0">
                    <a:srgbClr val="6E747A">
                      <a:alpha val="43000"/>
                    </a:srgbClr>
                  </a:outerShdw>
                </a:effectLst>
              </a:rPr>
              <a:t>Invent options for mutual gain</a:t>
            </a:r>
          </a:p>
        </p:txBody>
      </p:sp>
      <p:sp>
        <p:nvSpPr>
          <p:cNvPr id="9" name="Freeform 8"/>
          <p:cNvSpPr/>
          <p:nvPr/>
        </p:nvSpPr>
        <p:spPr>
          <a:xfrm>
            <a:off x="2075450" y="2351747"/>
            <a:ext cx="1816264" cy="1089758"/>
          </a:xfrm>
          <a:custGeom>
            <a:avLst/>
            <a:gdLst>
              <a:gd name="connsiteX0" fmla="*/ 0 w 1816264"/>
              <a:gd name="connsiteY0" fmla="*/ 0 h 1089758"/>
              <a:gd name="connsiteX1" fmla="*/ 1816264 w 1816264"/>
              <a:gd name="connsiteY1" fmla="*/ 0 h 1089758"/>
              <a:gd name="connsiteX2" fmla="*/ 1816264 w 1816264"/>
              <a:gd name="connsiteY2" fmla="*/ 1089758 h 1089758"/>
              <a:gd name="connsiteX3" fmla="*/ 0 w 1816264"/>
              <a:gd name="connsiteY3" fmla="*/ 1089758 h 1089758"/>
              <a:gd name="connsiteX4" fmla="*/ 0 w 1816264"/>
              <a:gd name="connsiteY4" fmla="*/ 0 h 1089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6264" h="1089758">
                <a:moveTo>
                  <a:pt x="0" y="0"/>
                </a:moveTo>
                <a:lnTo>
                  <a:pt x="1816264" y="0"/>
                </a:lnTo>
                <a:lnTo>
                  <a:pt x="1816264" y="1089758"/>
                </a:lnTo>
                <a:lnTo>
                  <a:pt x="0" y="1089758"/>
                </a:lnTo>
                <a:lnTo>
                  <a:pt x="0" y="0"/>
                </a:lnTo>
                <a:close/>
              </a:path>
            </a:pathLst>
          </a:cu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fontAlgn="auto">
              <a:lnSpc>
                <a:spcPct val="90000"/>
              </a:lnSpc>
              <a:spcAft>
                <a:spcPct val="35000"/>
              </a:spcAft>
            </a:pPr>
            <a:r>
              <a:rPr lang="en-US" sz="2300" dirty="0">
                <a:solidFill>
                  <a:schemeClr val="tx1">
                    <a:lumMod val="50000"/>
                  </a:schemeClr>
                </a:solidFill>
              </a:rPr>
              <a:t>Utilize flexible rent agreements</a:t>
            </a:r>
          </a:p>
        </p:txBody>
      </p:sp>
      <p:sp>
        <p:nvSpPr>
          <p:cNvPr id="10" name="Freeform 9"/>
          <p:cNvSpPr/>
          <p:nvPr/>
        </p:nvSpPr>
        <p:spPr>
          <a:xfrm>
            <a:off x="4073341" y="2351747"/>
            <a:ext cx="1816264" cy="1089758"/>
          </a:xfrm>
          <a:custGeom>
            <a:avLst/>
            <a:gdLst>
              <a:gd name="connsiteX0" fmla="*/ 0 w 1816264"/>
              <a:gd name="connsiteY0" fmla="*/ 0 h 1089758"/>
              <a:gd name="connsiteX1" fmla="*/ 1816264 w 1816264"/>
              <a:gd name="connsiteY1" fmla="*/ 0 h 1089758"/>
              <a:gd name="connsiteX2" fmla="*/ 1816264 w 1816264"/>
              <a:gd name="connsiteY2" fmla="*/ 1089758 h 1089758"/>
              <a:gd name="connsiteX3" fmla="*/ 0 w 1816264"/>
              <a:gd name="connsiteY3" fmla="*/ 1089758 h 1089758"/>
              <a:gd name="connsiteX4" fmla="*/ 0 w 1816264"/>
              <a:gd name="connsiteY4" fmla="*/ 0 h 1089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6264" h="1089758">
                <a:moveTo>
                  <a:pt x="0" y="0"/>
                </a:moveTo>
                <a:lnTo>
                  <a:pt x="1816264" y="0"/>
                </a:lnTo>
                <a:lnTo>
                  <a:pt x="1816264" y="1089758"/>
                </a:lnTo>
                <a:lnTo>
                  <a:pt x="0" y="1089758"/>
                </a:lnTo>
                <a:lnTo>
                  <a:pt x="0" y="0"/>
                </a:lnTo>
                <a:close/>
              </a:path>
            </a:pathLst>
          </a:cu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fontAlgn="auto">
              <a:lnSpc>
                <a:spcPct val="90000"/>
              </a:lnSpc>
              <a:spcAft>
                <a:spcPct val="35000"/>
              </a:spcAft>
            </a:pPr>
            <a:r>
              <a:rPr lang="en-US" sz="2300" dirty="0">
                <a:solidFill>
                  <a:schemeClr val="tx1">
                    <a:lumMod val="50000"/>
                  </a:schemeClr>
                </a:solidFill>
              </a:rPr>
              <a:t>Add clauses to agreements </a:t>
            </a:r>
          </a:p>
        </p:txBody>
      </p:sp>
      <p:sp>
        <p:nvSpPr>
          <p:cNvPr id="11" name="Freeform 10"/>
          <p:cNvSpPr/>
          <p:nvPr/>
        </p:nvSpPr>
        <p:spPr>
          <a:xfrm>
            <a:off x="2075450" y="3623132"/>
            <a:ext cx="1816264" cy="1089758"/>
          </a:xfrm>
          <a:custGeom>
            <a:avLst/>
            <a:gdLst>
              <a:gd name="connsiteX0" fmla="*/ 0 w 1816264"/>
              <a:gd name="connsiteY0" fmla="*/ 0 h 1089758"/>
              <a:gd name="connsiteX1" fmla="*/ 1816264 w 1816264"/>
              <a:gd name="connsiteY1" fmla="*/ 0 h 1089758"/>
              <a:gd name="connsiteX2" fmla="*/ 1816264 w 1816264"/>
              <a:gd name="connsiteY2" fmla="*/ 1089758 h 1089758"/>
              <a:gd name="connsiteX3" fmla="*/ 0 w 1816264"/>
              <a:gd name="connsiteY3" fmla="*/ 1089758 h 1089758"/>
              <a:gd name="connsiteX4" fmla="*/ 0 w 1816264"/>
              <a:gd name="connsiteY4" fmla="*/ 0 h 1089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6264" h="1089758">
                <a:moveTo>
                  <a:pt x="0" y="0"/>
                </a:moveTo>
                <a:lnTo>
                  <a:pt x="1816264" y="0"/>
                </a:lnTo>
                <a:lnTo>
                  <a:pt x="1816264" y="1089758"/>
                </a:lnTo>
                <a:lnTo>
                  <a:pt x="0" y="1089758"/>
                </a:lnTo>
                <a:lnTo>
                  <a:pt x="0" y="0"/>
                </a:lnTo>
                <a:close/>
              </a:path>
            </a:pathLst>
          </a:cu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fontAlgn="auto">
              <a:lnSpc>
                <a:spcPct val="90000"/>
              </a:lnSpc>
              <a:spcAft>
                <a:spcPct val="35000"/>
              </a:spcAft>
            </a:pPr>
            <a:r>
              <a:rPr lang="en-US" sz="2300" dirty="0">
                <a:solidFill>
                  <a:schemeClr val="tx1">
                    <a:lumMod val="50000"/>
                  </a:schemeClr>
                </a:solidFill>
              </a:rPr>
              <a:t>Use a margin model</a:t>
            </a:r>
          </a:p>
        </p:txBody>
      </p:sp>
      <p:sp>
        <p:nvSpPr>
          <p:cNvPr id="12" name="Freeform 11"/>
          <p:cNvSpPr/>
          <p:nvPr/>
        </p:nvSpPr>
        <p:spPr>
          <a:xfrm>
            <a:off x="4073341" y="3623132"/>
            <a:ext cx="1816264" cy="1089758"/>
          </a:xfrm>
          <a:custGeom>
            <a:avLst/>
            <a:gdLst>
              <a:gd name="connsiteX0" fmla="*/ 0 w 1816264"/>
              <a:gd name="connsiteY0" fmla="*/ 0 h 1089758"/>
              <a:gd name="connsiteX1" fmla="*/ 1816264 w 1816264"/>
              <a:gd name="connsiteY1" fmla="*/ 0 h 1089758"/>
              <a:gd name="connsiteX2" fmla="*/ 1816264 w 1816264"/>
              <a:gd name="connsiteY2" fmla="*/ 1089758 h 1089758"/>
              <a:gd name="connsiteX3" fmla="*/ 0 w 1816264"/>
              <a:gd name="connsiteY3" fmla="*/ 1089758 h 1089758"/>
              <a:gd name="connsiteX4" fmla="*/ 0 w 1816264"/>
              <a:gd name="connsiteY4" fmla="*/ 0 h 1089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6264" h="1089758">
                <a:moveTo>
                  <a:pt x="0" y="0"/>
                </a:moveTo>
                <a:lnTo>
                  <a:pt x="1816264" y="0"/>
                </a:lnTo>
                <a:lnTo>
                  <a:pt x="1816264" y="1089758"/>
                </a:lnTo>
                <a:lnTo>
                  <a:pt x="0" y="1089758"/>
                </a:lnTo>
                <a:lnTo>
                  <a:pt x="0" y="0"/>
                </a:lnTo>
                <a:close/>
              </a:path>
            </a:pathLst>
          </a:cu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fontAlgn="auto">
              <a:lnSpc>
                <a:spcPct val="90000"/>
              </a:lnSpc>
              <a:spcAft>
                <a:spcPct val="35000"/>
              </a:spcAft>
            </a:pPr>
            <a:r>
              <a:rPr lang="en-US" sz="2300" dirty="0">
                <a:solidFill>
                  <a:schemeClr val="tx1">
                    <a:lumMod val="50000"/>
                  </a:schemeClr>
                </a:solidFill>
              </a:rPr>
              <a:t>Set up a long-term agreement</a:t>
            </a:r>
          </a:p>
        </p:txBody>
      </p:sp>
      <p:sp>
        <p:nvSpPr>
          <p:cNvPr id="13" name="Freeform 12"/>
          <p:cNvSpPr/>
          <p:nvPr/>
        </p:nvSpPr>
        <p:spPr>
          <a:xfrm>
            <a:off x="3074396" y="4894517"/>
            <a:ext cx="1816264" cy="1089758"/>
          </a:xfrm>
          <a:custGeom>
            <a:avLst/>
            <a:gdLst>
              <a:gd name="connsiteX0" fmla="*/ 0 w 1816264"/>
              <a:gd name="connsiteY0" fmla="*/ 0 h 1089758"/>
              <a:gd name="connsiteX1" fmla="*/ 1816264 w 1816264"/>
              <a:gd name="connsiteY1" fmla="*/ 0 h 1089758"/>
              <a:gd name="connsiteX2" fmla="*/ 1816264 w 1816264"/>
              <a:gd name="connsiteY2" fmla="*/ 1089758 h 1089758"/>
              <a:gd name="connsiteX3" fmla="*/ 0 w 1816264"/>
              <a:gd name="connsiteY3" fmla="*/ 1089758 h 1089758"/>
              <a:gd name="connsiteX4" fmla="*/ 0 w 1816264"/>
              <a:gd name="connsiteY4" fmla="*/ 0 h 1089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6264" h="1089758">
                <a:moveTo>
                  <a:pt x="0" y="0"/>
                </a:moveTo>
                <a:lnTo>
                  <a:pt x="1816264" y="0"/>
                </a:lnTo>
                <a:lnTo>
                  <a:pt x="1816264" y="1089758"/>
                </a:lnTo>
                <a:lnTo>
                  <a:pt x="0" y="1089758"/>
                </a:lnTo>
                <a:lnTo>
                  <a:pt x="0" y="0"/>
                </a:lnTo>
                <a:close/>
              </a:path>
            </a:pathLst>
          </a:cu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fontAlgn="auto">
              <a:lnSpc>
                <a:spcPct val="90000"/>
              </a:lnSpc>
              <a:spcAft>
                <a:spcPct val="35000"/>
              </a:spcAft>
            </a:pPr>
            <a:r>
              <a:rPr lang="en-US" sz="2300" dirty="0">
                <a:solidFill>
                  <a:schemeClr val="tx1">
                    <a:lumMod val="50000"/>
                  </a:schemeClr>
                </a:solidFill>
              </a:rPr>
              <a:t>???</a:t>
            </a:r>
          </a:p>
        </p:txBody>
      </p:sp>
      <p:pic>
        <p:nvPicPr>
          <p:cNvPr id="5" name="Picture 4" descr="어떤 일하세요? 질문에 대한 답으로 파악하는 심리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7926" y="2350699"/>
            <a:ext cx="3807403" cy="3032185"/>
          </a:xfrm>
          <a:prstGeom prst="rect">
            <a:avLst/>
          </a:prstGeom>
        </p:spPr>
      </p:pic>
      <p:sp>
        <p:nvSpPr>
          <p:cNvPr id="7" name="TextBox 6"/>
          <p:cNvSpPr txBox="1"/>
          <p:nvPr/>
        </p:nvSpPr>
        <p:spPr>
          <a:xfrm>
            <a:off x="2093344" y="1600200"/>
            <a:ext cx="3933646" cy="707886"/>
          </a:xfrm>
          <a:prstGeom prst="rect">
            <a:avLst/>
          </a:prstGeom>
          <a:noFill/>
        </p:spPr>
        <p:txBody>
          <a:bodyPr wrap="square" rtlCol="0">
            <a:spAutoFit/>
          </a:bodyPr>
          <a:lstStyle/>
          <a:p>
            <a:pPr algn="ctr" fontAlgn="auto">
              <a:spcBef>
                <a:spcPts val="0"/>
              </a:spcBef>
              <a:spcAft>
                <a:spcPts val="0"/>
              </a:spcAft>
            </a:pPr>
            <a:r>
              <a:rPr lang="en-US" sz="2000" dirty="0">
                <a:solidFill>
                  <a:srgbClr val="5C5A5A"/>
                </a:solidFill>
                <a:latin typeface="Arial"/>
              </a:rPr>
              <a:t>Create a solution that meets both parties interests:</a:t>
            </a:r>
          </a:p>
        </p:txBody>
      </p:sp>
    </p:spTree>
    <p:extLst>
      <p:ext uri="{BB962C8B-B14F-4D97-AF65-F5344CB8AC3E}">
        <p14:creationId xmlns:p14="http://schemas.microsoft.com/office/powerpoint/2010/main" val="54112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cap="none" dirty="0">
                <a:ln w="0"/>
                <a:solidFill>
                  <a:schemeClr val="accent1"/>
                </a:solidFill>
                <a:effectLst>
                  <a:outerShdw blurRad="38100" dist="25400" dir="5400000" algn="ctr" rotWithShape="0">
                    <a:srgbClr val="6E747A">
                      <a:alpha val="43000"/>
                    </a:srgbClr>
                  </a:outerShdw>
                </a:effectLst>
              </a:rPr>
              <a:t>Insist on using objective criteria</a:t>
            </a:r>
          </a:p>
        </p:txBody>
      </p:sp>
      <p:pic>
        <p:nvPicPr>
          <p:cNvPr id="1026" name="Picture 2" descr="FINB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344" y="3919561"/>
            <a:ext cx="4599859" cy="15380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982" y="1986339"/>
            <a:ext cx="7363236" cy="6834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llustration coffee by Lain444 on deviantAR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4314" y="2446537"/>
            <a:ext cx="2438198" cy="1926177"/>
          </a:xfrm>
          <a:prstGeom prst="rect">
            <a:avLst/>
          </a:prstGeom>
        </p:spPr>
      </p:pic>
      <p:pic>
        <p:nvPicPr>
          <p:cNvPr id="7" name="Picture 6" descr="File:No sign Right.sv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7257" y="2393437"/>
            <a:ext cx="2057400" cy="2057400"/>
          </a:xfrm>
          <a:prstGeom prst="rect">
            <a:avLst/>
          </a:prstGeom>
        </p:spPr>
      </p:pic>
    </p:spTree>
    <p:extLst>
      <p:ext uri="{BB962C8B-B14F-4D97-AF65-F5344CB8AC3E}">
        <p14:creationId xmlns:p14="http://schemas.microsoft.com/office/powerpoint/2010/main" val="227370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2021 Net Farm Income</a:t>
            </a:r>
          </a:p>
        </p:txBody>
      </p:sp>
      <p:sp>
        <p:nvSpPr>
          <p:cNvPr id="4" name="Subtitle 2"/>
          <p:cNvSpPr txBox="1">
            <a:spLocks noGrp="1"/>
          </p:cNvSpPr>
          <p:nvPr>
            <p:ph type="subTitle" idx="1"/>
          </p:nvPr>
        </p:nvSpPr>
        <p:spPr>
          <a:xfrm>
            <a:off x="914400" y="3221948"/>
            <a:ext cx="8534400" cy="2170934"/>
          </a:xfrm>
          <a:prstGeom prst="rect">
            <a:avLst/>
          </a:prstGeom>
        </p:spPr>
        <p:txBody>
          <a:bodyPr/>
          <a:lstStyle>
            <a:lvl1pPr marL="0" indent="0" algn="l" rtl="0" eaLnBrk="1" fontAlgn="base" hangingPunct="1">
              <a:spcBef>
                <a:spcPct val="20000"/>
              </a:spcBef>
              <a:spcAft>
                <a:spcPct val="0"/>
              </a:spcAft>
              <a:buClr>
                <a:schemeClr val="accent2"/>
              </a:buClr>
              <a:buFont typeface="Wingdings" pitchFamily="2" charset="2"/>
              <a:buNone/>
              <a:defRPr sz="2800" b="1" i="0" cap="all">
                <a:solidFill>
                  <a:schemeClr val="hlink"/>
                </a:solidFill>
                <a:latin typeface="Calibri"/>
                <a:ea typeface="Geneva" charset="-128"/>
                <a:cs typeface="Calibri"/>
              </a:defRPr>
            </a:lvl1pPr>
            <a:lvl2pPr marL="742950" indent="-285750" algn="l" rtl="0" eaLnBrk="1" fontAlgn="base" hangingPunct="1">
              <a:spcBef>
                <a:spcPct val="20000"/>
              </a:spcBef>
              <a:spcAft>
                <a:spcPct val="0"/>
              </a:spcAft>
              <a:buClr>
                <a:schemeClr val="accent1"/>
              </a:buClr>
              <a:buFont typeface="Arial" charset="0"/>
              <a:buChar char="–"/>
              <a:defRPr sz="2400">
                <a:solidFill>
                  <a:schemeClr val="bg1"/>
                </a:solidFill>
                <a:latin typeface="+mn-lt"/>
                <a:ea typeface="Geneva" charset="-128"/>
              </a:defRPr>
            </a:lvl2pPr>
            <a:lvl3pPr marL="1143000" indent="-228600" algn="l" rtl="0" eaLnBrk="1" fontAlgn="base" hangingPunct="1">
              <a:spcBef>
                <a:spcPct val="20000"/>
              </a:spcBef>
              <a:spcAft>
                <a:spcPct val="0"/>
              </a:spcAft>
              <a:buClr>
                <a:schemeClr val="hlink"/>
              </a:buClr>
              <a:buFont typeface="Wingdings" charset="0"/>
              <a:buChar char="§"/>
              <a:defRPr sz="2000">
                <a:solidFill>
                  <a:schemeClr val="bg1"/>
                </a:solidFill>
                <a:latin typeface="+mn-lt"/>
                <a:ea typeface="Geneva" charset="-128"/>
              </a:defRPr>
            </a:lvl3pPr>
            <a:lvl4pPr marL="1600200" indent="-228600" algn="l" rtl="0" eaLnBrk="1" fontAlgn="base" hangingPunct="1">
              <a:spcBef>
                <a:spcPct val="20000"/>
              </a:spcBef>
              <a:spcAft>
                <a:spcPct val="0"/>
              </a:spcAft>
              <a:buClr>
                <a:schemeClr val="bg2"/>
              </a:buClr>
              <a:buFont typeface="Arial" charset="0"/>
              <a:buChar char="–"/>
              <a:defRPr>
                <a:solidFill>
                  <a:schemeClr val="bg1"/>
                </a:solidFill>
                <a:latin typeface="+mn-lt"/>
                <a:ea typeface="Geneva" charset="-128"/>
              </a:defRPr>
            </a:lvl4pPr>
            <a:lvl5pPr marL="2057400" indent="-228600" algn="l" rtl="0" eaLnBrk="1" fontAlgn="base" hangingPunct="1">
              <a:spcBef>
                <a:spcPct val="20000"/>
              </a:spcBef>
              <a:spcAft>
                <a:spcPct val="0"/>
              </a:spcAft>
              <a:buClr>
                <a:schemeClr val="bg2"/>
              </a:buClr>
              <a:buFont typeface="Arial" charset="0"/>
              <a:buChar char="»"/>
              <a:defRPr sz="1600">
                <a:solidFill>
                  <a:schemeClr val="bg1"/>
                </a:solidFill>
                <a:latin typeface="+mn-lt"/>
                <a:ea typeface="Geneva" charset="-128"/>
              </a:defRPr>
            </a:lvl5pPr>
            <a:lvl6pPr marL="2514600" indent="-228600" algn="l" rtl="0" eaLnBrk="1" fontAlgn="base" hangingPunct="1">
              <a:spcBef>
                <a:spcPct val="20000"/>
              </a:spcBef>
              <a:spcAft>
                <a:spcPct val="0"/>
              </a:spcAft>
              <a:buClr>
                <a:schemeClr val="bg2"/>
              </a:buClr>
              <a:buFont typeface="Arial" charset="0"/>
              <a:buChar char="»"/>
              <a:defRPr sz="1600">
                <a:solidFill>
                  <a:schemeClr val="bg1"/>
                </a:solidFill>
                <a:latin typeface="+mn-lt"/>
                <a:ea typeface="Geneva" charset="-128"/>
              </a:defRPr>
            </a:lvl6pPr>
            <a:lvl7pPr marL="2971800" indent="-228600" algn="l" rtl="0" eaLnBrk="1" fontAlgn="base" hangingPunct="1">
              <a:spcBef>
                <a:spcPct val="20000"/>
              </a:spcBef>
              <a:spcAft>
                <a:spcPct val="0"/>
              </a:spcAft>
              <a:buClr>
                <a:schemeClr val="bg2"/>
              </a:buClr>
              <a:buFont typeface="Arial" charset="0"/>
              <a:buChar char="»"/>
              <a:defRPr sz="1600">
                <a:solidFill>
                  <a:schemeClr val="bg1"/>
                </a:solidFill>
                <a:latin typeface="+mn-lt"/>
                <a:ea typeface="Geneva" charset="-128"/>
              </a:defRPr>
            </a:lvl7pPr>
            <a:lvl8pPr marL="3429000" indent="-228600" algn="l" rtl="0" eaLnBrk="1" fontAlgn="base" hangingPunct="1">
              <a:spcBef>
                <a:spcPct val="20000"/>
              </a:spcBef>
              <a:spcAft>
                <a:spcPct val="0"/>
              </a:spcAft>
              <a:buClr>
                <a:schemeClr val="bg2"/>
              </a:buClr>
              <a:buFont typeface="Arial" charset="0"/>
              <a:buChar char="»"/>
              <a:defRPr sz="1600">
                <a:solidFill>
                  <a:schemeClr val="bg1"/>
                </a:solidFill>
                <a:latin typeface="+mn-lt"/>
                <a:ea typeface="Geneva" charset="-128"/>
              </a:defRPr>
            </a:lvl8pPr>
            <a:lvl9pPr marL="3886200" indent="-228600" algn="l" rtl="0" eaLnBrk="1" fontAlgn="base" hangingPunct="1">
              <a:spcBef>
                <a:spcPct val="20000"/>
              </a:spcBef>
              <a:spcAft>
                <a:spcPct val="0"/>
              </a:spcAft>
              <a:buClr>
                <a:schemeClr val="bg2"/>
              </a:buClr>
              <a:buFont typeface="Arial" charset="0"/>
              <a:buChar char="»"/>
              <a:defRPr sz="1600">
                <a:solidFill>
                  <a:schemeClr val="bg1"/>
                </a:solidFill>
                <a:latin typeface="+mn-lt"/>
                <a:ea typeface="Geneva" charset="-128"/>
              </a:defRPr>
            </a:lvl9pPr>
          </a:lstStyle>
          <a:p>
            <a:r>
              <a:rPr lang="en-US" sz="2000" cap="none" dirty="0"/>
              <a:t>Minnesota Farm Business Management Education, Minnesota State</a:t>
            </a:r>
          </a:p>
          <a:p>
            <a:r>
              <a:rPr lang="en-US" sz="2000" cap="none" dirty="0"/>
              <a:t>Southwestern Minnesota Farm Business Management Association</a:t>
            </a:r>
          </a:p>
          <a:p>
            <a:r>
              <a:rPr lang="en-US" sz="2000" cap="none" dirty="0"/>
              <a:t>FINBIN Center For Farm Financial Management, University Of Minnesota </a:t>
            </a:r>
          </a:p>
          <a:p>
            <a:r>
              <a:rPr lang="en-US" sz="2000" cap="none" dirty="0">
                <a:hlinkClick r:id="rId2" action="ppaction://hlinkfile"/>
              </a:rPr>
              <a:t> </a:t>
            </a:r>
            <a:r>
              <a:rPr lang="en-US" sz="2000" cap="none" dirty="0">
                <a:hlinkClick r:id="rId3"/>
              </a:rPr>
              <a:t>www.finbin.umn.edu</a:t>
            </a:r>
            <a:endParaRPr lang="en-US" sz="2000" cap="none" dirty="0"/>
          </a:p>
          <a:p>
            <a:endParaRPr lang="en-US" sz="2000" cap="none"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9927" y="2817725"/>
            <a:ext cx="3422073" cy="3319223"/>
          </a:xfrm>
          <a:prstGeom prst="rect">
            <a:avLst/>
          </a:prstGeom>
        </p:spPr>
      </p:pic>
    </p:spTree>
    <p:extLst>
      <p:ext uri="{BB962C8B-B14F-4D97-AF65-F5344CB8AC3E}">
        <p14:creationId xmlns:p14="http://schemas.microsoft.com/office/powerpoint/2010/main" val="19462104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1E61956E-A4D7-4298-9F39-EB6266726638}"/>
              </a:ext>
            </a:extLst>
          </p:cNvPr>
          <p:cNvPicPr>
            <a:picLocks noChangeAspect="1"/>
          </p:cNvPicPr>
          <p:nvPr/>
        </p:nvPicPr>
        <p:blipFill>
          <a:blip r:embed="rId3"/>
          <a:stretch>
            <a:fillRect/>
          </a:stretch>
        </p:blipFill>
        <p:spPr>
          <a:xfrm>
            <a:off x="968446" y="283779"/>
            <a:ext cx="9180441" cy="5631246"/>
          </a:xfrm>
          <a:prstGeom prst="rect">
            <a:avLst/>
          </a:prstGeom>
        </p:spPr>
      </p:pic>
    </p:spTree>
    <p:extLst>
      <p:ext uri="{BB962C8B-B14F-4D97-AF65-F5344CB8AC3E}">
        <p14:creationId xmlns:p14="http://schemas.microsoft.com/office/powerpoint/2010/main" val="1757509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304801"/>
            <a:ext cx="8686800" cy="5070619"/>
          </a:xfrm>
          <a:prstGeom prst="rect">
            <a:avLst/>
          </a:prstGeom>
        </p:spPr>
        <p:txBody>
          <a:bodyPr wrap="square">
            <a:spAutoFit/>
          </a:bodyPr>
          <a:lstStyle/>
          <a:p>
            <a:pPr algn="ctr">
              <a:spcBef>
                <a:spcPts val="0"/>
              </a:spcBef>
              <a:spcAft>
                <a:spcPts val="0"/>
              </a:spcAft>
            </a:pPr>
            <a:r>
              <a:rPr lang="en-US" sz="2800" b="1" dirty="0">
                <a:solidFill>
                  <a:srgbClr val="000000"/>
                </a:solidFill>
                <a:latin typeface="Arial"/>
                <a:ea typeface="Times New Roman"/>
              </a:rPr>
              <a:t>Cropland Rental Rates for Minnesota Counties</a:t>
            </a:r>
            <a:endParaRPr lang="en-US" sz="2800" dirty="0">
              <a:solidFill>
                <a:srgbClr val="000000"/>
              </a:solidFill>
              <a:latin typeface="Times New Roman"/>
              <a:ea typeface="Times New Roman"/>
            </a:endParaRPr>
          </a:p>
          <a:p>
            <a:pPr algn="ctr">
              <a:spcBef>
                <a:spcPts val="0"/>
              </a:spcBef>
              <a:spcAft>
                <a:spcPts val="0"/>
              </a:spcAft>
            </a:pPr>
            <a:r>
              <a:rPr lang="en-US" sz="1050" b="1" dirty="0">
                <a:solidFill>
                  <a:srgbClr val="000000"/>
                </a:solidFill>
                <a:latin typeface="Arial"/>
                <a:ea typeface="Times New Roman"/>
              </a:rPr>
              <a:t> </a:t>
            </a:r>
            <a:endParaRPr lang="en-US" sz="1050" dirty="0">
              <a:solidFill>
                <a:srgbClr val="000000"/>
              </a:solidFill>
              <a:latin typeface="Times New Roman"/>
              <a:ea typeface="Times New Roman"/>
            </a:endParaRPr>
          </a:p>
          <a:p>
            <a:pPr algn="ctr">
              <a:spcBef>
                <a:spcPts val="0"/>
              </a:spcBef>
              <a:spcAft>
                <a:spcPts val="0"/>
              </a:spcAft>
            </a:pPr>
            <a:r>
              <a:rPr lang="en-US" sz="1800" b="1" dirty="0">
                <a:solidFill>
                  <a:schemeClr val="tx1">
                    <a:lumMod val="50000"/>
                  </a:schemeClr>
                </a:solidFill>
                <a:latin typeface="Arial" panose="020B0604020202020204" pitchFamily="34" charset="0"/>
                <a:ea typeface="Times New Roman" panose="02020603050405020304" pitchFamily="18" charset="0"/>
              </a:rPr>
              <a:t>Prepared by:</a:t>
            </a:r>
            <a:endParaRPr lang="en-US" sz="3200" dirty="0">
              <a:solidFill>
                <a:schemeClr val="tx1">
                  <a:lumMod val="50000"/>
                </a:schemeClr>
              </a:solidFill>
              <a:ea typeface="Times New Roman" panose="02020603050405020304" pitchFamily="18" charset="0"/>
            </a:endParaRPr>
          </a:p>
          <a:p>
            <a:pPr algn="ctr">
              <a:spcBef>
                <a:spcPts val="0"/>
              </a:spcBef>
              <a:spcAft>
                <a:spcPts val="0"/>
              </a:spcAft>
            </a:pPr>
            <a:r>
              <a:rPr lang="en-US" sz="1800" b="1" dirty="0">
                <a:solidFill>
                  <a:schemeClr val="tx1">
                    <a:lumMod val="50000"/>
                  </a:schemeClr>
                </a:solidFill>
                <a:latin typeface="Arial" panose="020B0604020202020204" pitchFamily="34" charset="0"/>
                <a:ea typeface="Times New Roman" panose="02020603050405020304" pitchFamily="18" charset="0"/>
              </a:rPr>
              <a:t>David Bau, Extension Educator, Extension Regional Office, Worthington</a:t>
            </a:r>
            <a:endParaRPr lang="en-US" sz="3200" dirty="0">
              <a:solidFill>
                <a:schemeClr val="tx1">
                  <a:lumMod val="50000"/>
                </a:schemeClr>
              </a:solidFill>
              <a:ea typeface="Times New Roman" panose="02020603050405020304" pitchFamily="18" charset="0"/>
            </a:endParaRPr>
          </a:p>
          <a:p>
            <a:pPr algn="ctr">
              <a:spcBef>
                <a:spcPts val="0"/>
              </a:spcBef>
              <a:spcAft>
                <a:spcPts val="0"/>
              </a:spcAft>
            </a:pPr>
            <a:r>
              <a:rPr lang="en-US" sz="1800" b="1" dirty="0">
                <a:solidFill>
                  <a:schemeClr val="tx1">
                    <a:lumMod val="50000"/>
                  </a:schemeClr>
                </a:solidFill>
                <a:latin typeface="Arial" panose="020B0604020202020204" pitchFamily="34" charset="0"/>
                <a:ea typeface="Times New Roman" panose="02020603050405020304" pitchFamily="18" charset="0"/>
              </a:rPr>
              <a:t>Dale </a:t>
            </a:r>
            <a:r>
              <a:rPr lang="en-US" sz="1800" b="1" dirty="0" err="1">
                <a:solidFill>
                  <a:schemeClr val="tx1">
                    <a:lumMod val="50000"/>
                  </a:schemeClr>
                </a:solidFill>
                <a:latin typeface="Arial" panose="020B0604020202020204" pitchFamily="34" charset="0"/>
                <a:ea typeface="Times New Roman" panose="02020603050405020304" pitchFamily="18" charset="0"/>
              </a:rPr>
              <a:t>Nordquist</a:t>
            </a:r>
            <a:r>
              <a:rPr lang="en-US" sz="1800" b="1" dirty="0">
                <a:solidFill>
                  <a:schemeClr val="tx1">
                    <a:lumMod val="50000"/>
                  </a:schemeClr>
                </a:solidFill>
                <a:latin typeface="Arial" panose="020B0604020202020204" pitchFamily="34" charset="0"/>
                <a:ea typeface="Times New Roman" panose="02020603050405020304" pitchFamily="18" charset="0"/>
              </a:rPr>
              <a:t>, </a:t>
            </a:r>
            <a:r>
              <a:rPr lang="en-US" sz="1800" b="1" dirty="0" err="1">
                <a:solidFill>
                  <a:schemeClr val="tx1">
                    <a:lumMod val="50000"/>
                  </a:schemeClr>
                </a:solidFill>
                <a:latin typeface="Arial" panose="020B0604020202020204" pitchFamily="34" charset="0"/>
                <a:ea typeface="Times New Roman" panose="02020603050405020304" pitchFamily="18" charset="0"/>
              </a:rPr>
              <a:t>Rann</a:t>
            </a:r>
            <a:r>
              <a:rPr lang="en-US" sz="1800" b="1" dirty="0">
                <a:solidFill>
                  <a:schemeClr val="tx1">
                    <a:lumMod val="50000"/>
                  </a:schemeClr>
                </a:solidFill>
                <a:latin typeface="Arial" panose="020B0604020202020204" pitchFamily="34" charset="0"/>
                <a:ea typeface="Times New Roman" panose="02020603050405020304" pitchFamily="18" charset="0"/>
              </a:rPr>
              <a:t> </a:t>
            </a:r>
            <a:r>
              <a:rPr lang="en-US" sz="1800" b="1" dirty="0" err="1">
                <a:solidFill>
                  <a:schemeClr val="tx1">
                    <a:lumMod val="50000"/>
                  </a:schemeClr>
                </a:solidFill>
                <a:latin typeface="Arial" panose="020B0604020202020204" pitchFamily="34" charset="0"/>
                <a:ea typeface="Times New Roman" panose="02020603050405020304" pitchFamily="18" charset="0"/>
              </a:rPr>
              <a:t>Loppnow</a:t>
            </a:r>
            <a:r>
              <a:rPr lang="en-US" sz="1800" b="1" dirty="0">
                <a:solidFill>
                  <a:schemeClr val="tx1">
                    <a:lumMod val="50000"/>
                  </a:schemeClr>
                </a:solidFill>
                <a:latin typeface="Arial" panose="020B0604020202020204" pitchFamily="34" charset="0"/>
                <a:ea typeface="Times New Roman" panose="02020603050405020304" pitchFamily="18" charset="0"/>
              </a:rPr>
              <a:t> and Pauline Van </a:t>
            </a:r>
            <a:r>
              <a:rPr lang="en-US" sz="1800" b="1" dirty="0" err="1">
                <a:solidFill>
                  <a:schemeClr val="tx1">
                    <a:lumMod val="50000"/>
                  </a:schemeClr>
                </a:solidFill>
                <a:latin typeface="Arial" panose="020B0604020202020204" pitchFamily="34" charset="0"/>
                <a:ea typeface="Times New Roman" panose="02020603050405020304" pitchFamily="18" charset="0"/>
              </a:rPr>
              <a:t>Nurden</a:t>
            </a:r>
            <a:r>
              <a:rPr lang="en-US" sz="1800" b="1" dirty="0">
                <a:solidFill>
                  <a:schemeClr val="tx1">
                    <a:lumMod val="50000"/>
                  </a:schemeClr>
                </a:solidFill>
                <a:latin typeface="Arial" panose="020B0604020202020204" pitchFamily="34" charset="0"/>
                <a:ea typeface="Times New Roman" panose="02020603050405020304" pitchFamily="18" charset="0"/>
              </a:rPr>
              <a:t> - Center for Farm Financial Management, U of MN</a:t>
            </a:r>
            <a:endParaRPr lang="en-US" sz="3200" dirty="0">
              <a:solidFill>
                <a:schemeClr val="tx1">
                  <a:lumMod val="50000"/>
                </a:schemeClr>
              </a:solidFill>
              <a:ea typeface="Times New Roman" panose="02020603050405020304" pitchFamily="18" charset="0"/>
            </a:endParaRPr>
          </a:p>
          <a:p>
            <a:pPr algn="ctr">
              <a:spcBef>
                <a:spcPts val="0"/>
              </a:spcBef>
              <a:spcAft>
                <a:spcPts val="0"/>
              </a:spcAft>
            </a:pPr>
            <a:endParaRPr lang="en-US" sz="1050" dirty="0">
              <a:solidFill>
                <a:srgbClr val="000000"/>
              </a:solidFill>
              <a:latin typeface="Times New Roman"/>
              <a:ea typeface="Times New Roman"/>
            </a:endParaRPr>
          </a:p>
          <a:p>
            <a:pPr algn="ctr">
              <a:spcBef>
                <a:spcPts val="0"/>
              </a:spcBef>
              <a:spcAft>
                <a:spcPts val="0"/>
              </a:spcAft>
            </a:pPr>
            <a:r>
              <a:rPr lang="en-US" sz="1800" b="1" dirty="0">
                <a:solidFill>
                  <a:srgbClr val="000000"/>
                </a:solidFill>
                <a:latin typeface="Arial"/>
                <a:ea typeface="Times New Roman"/>
              </a:rPr>
              <a:t>8/2021</a:t>
            </a:r>
            <a:endParaRPr lang="en-US" sz="1800" dirty="0">
              <a:solidFill>
                <a:srgbClr val="000000"/>
              </a:solidFill>
              <a:latin typeface="Times New Roman"/>
              <a:ea typeface="Times New Roman"/>
            </a:endParaRPr>
          </a:p>
          <a:p>
            <a:pPr lvl="0"/>
            <a:endParaRPr lang="en-US" altLang="en-US" sz="1050" b="1" dirty="0">
              <a:solidFill>
                <a:srgbClr val="000000"/>
              </a:solidFill>
              <a:cs typeface="Times New Roman" pitchFamily="18" charset="0"/>
            </a:endParaRPr>
          </a:p>
          <a:p>
            <a:pPr lvl="0" algn="ctr"/>
            <a:r>
              <a:rPr lang="en-US" altLang="en-US" b="1" dirty="0">
                <a:solidFill>
                  <a:srgbClr val="000000"/>
                </a:solidFill>
                <a:cs typeface="Times New Roman" pitchFamily="18" charset="0"/>
              </a:rPr>
              <a:t>Center for Farm Financial Management: </a:t>
            </a:r>
            <a:r>
              <a:rPr lang="en-US" altLang="en-US" b="1" u="sng" dirty="0">
                <a:solidFill>
                  <a:srgbClr val="0000FF"/>
                </a:solidFill>
                <a:cs typeface="Times New Roman" pitchFamily="18" charset="0"/>
                <a:hlinkClick r:id="rId3"/>
              </a:rPr>
              <a:t>http://www.cffm.umn.edu/</a:t>
            </a:r>
            <a:endParaRPr lang="en-US" altLang="en-US" b="1" u="sng" dirty="0">
              <a:solidFill>
                <a:srgbClr val="0000FF"/>
              </a:solidFill>
              <a:cs typeface="Times New Roman" pitchFamily="18" charset="0"/>
            </a:endParaRPr>
          </a:p>
          <a:p>
            <a:pPr lvl="0"/>
            <a:r>
              <a:rPr lang="en-US" altLang="en-US" sz="1400" b="1" dirty="0">
                <a:solidFill>
                  <a:srgbClr val="000000"/>
                </a:solidFill>
                <a:cs typeface="Times New Roman" pitchFamily="18" charset="0"/>
              </a:rPr>
              <a:t> </a:t>
            </a:r>
            <a:endParaRPr lang="en-US" altLang="en-US" sz="700" b="1" dirty="0">
              <a:solidFill>
                <a:srgbClr val="000000"/>
              </a:solidFill>
              <a:cs typeface="Times New Roman" pitchFamily="18" charset="0"/>
            </a:endParaRPr>
          </a:p>
          <a:p>
            <a:pPr lvl="0"/>
            <a:r>
              <a:rPr lang="en-US" altLang="en-US" sz="2800" b="1" dirty="0">
                <a:solidFill>
                  <a:srgbClr val="000000"/>
                </a:solidFill>
                <a:cs typeface="Times New Roman" pitchFamily="18" charset="0"/>
              </a:rPr>
              <a:t>Here you will find county farmland rental information under   </a:t>
            </a:r>
            <a:r>
              <a:rPr lang="en-US" altLang="en-US" sz="2800" b="1" u="sng" dirty="0">
                <a:solidFill>
                  <a:srgbClr val="000000"/>
                </a:solidFill>
                <a:cs typeface="Times New Roman" pitchFamily="18" charset="0"/>
              </a:rPr>
              <a:t>Publications</a:t>
            </a:r>
            <a:r>
              <a:rPr lang="en-US" altLang="en-US" sz="2800" b="1" dirty="0">
                <a:solidFill>
                  <a:srgbClr val="000000"/>
                </a:solidFill>
                <a:cs typeface="Times New Roman" pitchFamily="18" charset="0"/>
              </a:rPr>
              <a:t>, </a:t>
            </a:r>
          </a:p>
          <a:p>
            <a:pPr lvl="0"/>
            <a:r>
              <a:rPr lang="en-US" altLang="en-US" sz="2800" b="1" dirty="0">
                <a:solidFill>
                  <a:srgbClr val="000000"/>
                </a:solidFill>
                <a:cs typeface="Times New Roman" pitchFamily="18" charset="0"/>
              </a:rPr>
              <a:t>                       </a:t>
            </a:r>
            <a:r>
              <a:rPr lang="en-US" altLang="en-US" sz="2800" b="1" u="sng" dirty="0">
                <a:solidFill>
                  <a:srgbClr val="000000"/>
                </a:solidFill>
                <a:cs typeface="Times New Roman" pitchFamily="18" charset="0"/>
              </a:rPr>
              <a:t> Farm Management</a:t>
            </a:r>
            <a:r>
              <a:rPr lang="en-US" altLang="en-US" sz="2800" b="1" dirty="0">
                <a:solidFill>
                  <a:srgbClr val="000000"/>
                </a:solidFill>
                <a:cs typeface="Times New Roman" pitchFamily="18" charset="0"/>
              </a:rPr>
              <a:t>, </a:t>
            </a:r>
          </a:p>
          <a:p>
            <a:pPr lvl="0"/>
            <a:r>
              <a:rPr lang="en-US" altLang="en-US" sz="2800" b="1" dirty="0">
                <a:solidFill>
                  <a:srgbClr val="000000"/>
                </a:solidFill>
                <a:cs typeface="Times New Roman" pitchFamily="18" charset="0"/>
              </a:rPr>
              <a:t>                                         </a:t>
            </a:r>
            <a:r>
              <a:rPr lang="en-US" altLang="en-US" sz="2800" b="1" u="sng" dirty="0">
                <a:solidFill>
                  <a:srgbClr val="000000"/>
                </a:solidFill>
                <a:cs typeface="Times New Roman" pitchFamily="18" charset="0"/>
              </a:rPr>
              <a:t>County Rental</a:t>
            </a:r>
            <a:r>
              <a:rPr lang="en-US" altLang="en-US" sz="2800" b="1" dirty="0">
                <a:solidFill>
                  <a:srgbClr val="000000"/>
                </a:solidFill>
                <a:cs typeface="Times New Roman" pitchFamily="18" charset="0"/>
              </a:rPr>
              <a:t>.</a:t>
            </a:r>
            <a:endParaRPr lang="en-US" altLang="en-US" sz="1800" b="1" dirty="0">
              <a:solidFill>
                <a:srgbClr val="000000"/>
              </a:solidFill>
              <a:cs typeface="Times New Roman" pitchFamily="18" charset="0"/>
            </a:endParaRPr>
          </a:p>
        </p:txBody>
      </p:sp>
    </p:spTree>
    <p:extLst>
      <p:ext uri="{BB962C8B-B14F-4D97-AF65-F5344CB8AC3E}">
        <p14:creationId xmlns:p14="http://schemas.microsoft.com/office/powerpoint/2010/main" val="39522172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939" y="1258278"/>
            <a:ext cx="10363200" cy="1350432"/>
          </a:xfrm>
        </p:spPr>
        <p:txBody>
          <a:bodyPr/>
          <a:lstStyle/>
          <a:p>
            <a:r>
              <a:rPr lang="en-US" dirty="0"/>
              <a:t>Liquidity</a:t>
            </a:r>
          </a:p>
        </p:txBody>
      </p:sp>
      <p:sp>
        <p:nvSpPr>
          <p:cNvPr id="3" name="Subtitle 2"/>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3075494F-7F3D-45CA-966B-A436A09D0888}"/>
              </a:ext>
            </a:extLst>
          </p:cNvPr>
          <p:cNvPicPr>
            <a:picLocks noChangeAspect="1"/>
          </p:cNvPicPr>
          <p:nvPr/>
        </p:nvPicPr>
        <p:blipFill rotWithShape="1">
          <a:blip r:embed="rId3"/>
          <a:srcRect b="765"/>
          <a:stretch/>
        </p:blipFill>
        <p:spPr>
          <a:xfrm>
            <a:off x="2368241" y="1"/>
            <a:ext cx="9823760" cy="6117020"/>
          </a:xfrm>
          <a:prstGeom prst="rect">
            <a:avLst/>
          </a:prstGeom>
        </p:spPr>
      </p:pic>
    </p:spTree>
    <p:extLst>
      <p:ext uri="{BB962C8B-B14F-4D97-AF65-F5344CB8AC3E}">
        <p14:creationId xmlns:p14="http://schemas.microsoft.com/office/powerpoint/2010/main" val="5510379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357" y="836074"/>
            <a:ext cx="10363200" cy="1350432"/>
          </a:xfrm>
        </p:spPr>
        <p:txBody>
          <a:bodyPr/>
          <a:lstStyle/>
          <a:p>
            <a:r>
              <a:rPr lang="en-US" dirty="0"/>
              <a:t>Solvency</a:t>
            </a:r>
          </a:p>
        </p:txBody>
      </p:sp>
      <p:sp>
        <p:nvSpPr>
          <p:cNvPr id="3" name="Subtitle 2"/>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613EF859-427A-4339-88E8-5716046905F7}"/>
              </a:ext>
            </a:extLst>
          </p:cNvPr>
          <p:cNvPicPr>
            <a:picLocks noChangeAspect="1"/>
          </p:cNvPicPr>
          <p:nvPr/>
        </p:nvPicPr>
        <p:blipFill>
          <a:blip r:embed="rId3"/>
          <a:stretch>
            <a:fillRect/>
          </a:stretch>
        </p:blipFill>
        <p:spPr>
          <a:xfrm>
            <a:off x="2582043" y="115614"/>
            <a:ext cx="9535891" cy="5975090"/>
          </a:xfrm>
          <a:prstGeom prst="rect">
            <a:avLst/>
          </a:prstGeom>
        </p:spPr>
      </p:pic>
    </p:spTree>
    <p:extLst>
      <p:ext uri="{BB962C8B-B14F-4D97-AF65-F5344CB8AC3E}">
        <p14:creationId xmlns:p14="http://schemas.microsoft.com/office/powerpoint/2010/main" val="30236146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225" y="1194953"/>
            <a:ext cx="2743200" cy="4883727"/>
          </a:xfrm>
        </p:spPr>
        <p:txBody>
          <a:bodyPr/>
          <a:lstStyle/>
          <a:p>
            <a:r>
              <a:rPr lang="en-US" dirty="0"/>
              <a:t>Term Debt Coverage</a:t>
            </a:r>
          </a:p>
        </p:txBody>
      </p:sp>
      <p:sp>
        <p:nvSpPr>
          <p:cNvPr id="3" name="Subtitle 2"/>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FC62D4A0-57EA-4613-A786-1FA877635A25}"/>
              </a:ext>
            </a:extLst>
          </p:cNvPr>
          <p:cNvPicPr>
            <a:picLocks noChangeAspect="1"/>
          </p:cNvPicPr>
          <p:nvPr/>
        </p:nvPicPr>
        <p:blipFill>
          <a:blip r:embed="rId3"/>
          <a:stretch>
            <a:fillRect/>
          </a:stretch>
        </p:blipFill>
        <p:spPr>
          <a:xfrm>
            <a:off x="2882141" y="336331"/>
            <a:ext cx="9209026" cy="5742349"/>
          </a:xfrm>
          <a:prstGeom prst="rect">
            <a:avLst/>
          </a:prstGeom>
        </p:spPr>
      </p:pic>
    </p:spTree>
    <p:extLst>
      <p:ext uri="{BB962C8B-B14F-4D97-AF65-F5344CB8AC3E}">
        <p14:creationId xmlns:p14="http://schemas.microsoft.com/office/powerpoint/2010/main" val="98613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C6127-097B-4C76-83BE-CF7712A5B4DF}"/>
              </a:ext>
            </a:extLst>
          </p:cNvPr>
          <p:cNvSpPr>
            <a:spLocks noGrp="1"/>
          </p:cNvSpPr>
          <p:nvPr>
            <p:ph type="ctrTitle"/>
          </p:nvPr>
        </p:nvSpPr>
        <p:spPr>
          <a:xfrm>
            <a:off x="609600" y="1862523"/>
            <a:ext cx="10363200" cy="1350432"/>
          </a:xfrm>
        </p:spPr>
        <p:txBody>
          <a:bodyPr>
            <a:normAutofit fontScale="90000"/>
          </a:bodyPr>
          <a:lstStyle/>
          <a:p>
            <a:r>
              <a:rPr lang="en-US" dirty="0"/>
              <a:t>Balance </a:t>
            </a:r>
            <a:br>
              <a:rPr lang="en-US" dirty="0"/>
            </a:br>
            <a:r>
              <a:rPr lang="en-US" dirty="0"/>
              <a:t>Sheet</a:t>
            </a:r>
          </a:p>
        </p:txBody>
      </p:sp>
      <p:sp>
        <p:nvSpPr>
          <p:cNvPr id="3" name="Subtitle 2">
            <a:extLst>
              <a:ext uri="{FF2B5EF4-FFF2-40B4-BE49-F238E27FC236}">
                <a16:creationId xmlns:a16="http://schemas.microsoft.com/office/drawing/2014/main" id="{595C5B80-4752-43F7-9435-C1558ED2853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17979F6-94BE-4B9D-B1F2-646C47288F28}"/>
              </a:ext>
            </a:extLst>
          </p:cNvPr>
          <p:cNvPicPr>
            <a:picLocks noChangeAspect="1"/>
          </p:cNvPicPr>
          <p:nvPr/>
        </p:nvPicPr>
        <p:blipFill>
          <a:blip r:embed="rId2"/>
          <a:stretch>
            <a:fillRect/>
          </a:stretch>
        </p:blipFill>
        <p:spPr>
          <a:xfrm>
            <a:off x="2737569" y="231228"/>
            <a:ext cx="9328800" cy="5837256"/>
          </a:xfrm>
          <a:prstGeom prst="rect">
            <a:avLst/>
          </a:prstGeom>
        </p:spPr>
      </p:pic>
    </p:spTree>
    <p:extLst>
      <p:ext uri="{BB962C8B-B14F-4D97-AF65-F5344CB8AC3E}">
        <p14:creationId xmlns:p14="http://schemas.microsoft.com/office/powerpoint/2010/main" val="8150600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54B9C2F5-D76C-40C3-A7C3-48CACC4022B9}"/>
              </a:ext>
            </a:extLst>
          </p:cNvPr>
          <p:cNvPicPr>
            <a:picLocks noChangeAspect="1"/>
          </p:cNvPicPr>
          <p:nvPr/>
        </p:nvPicPr>
        <p:blipFill>
          <a:blip r:embed="rId3"/>
          <a:stretch>
            <a:fillRect/>
          </a:stretch>
        </p:blipFill>
        <p:spPr>
          <a:xfrm>
            <a:off x="2946838" y="0"/>
            <a:ext cx="6781800" cy="6762750"/>
          </a:xfrm>
          <a:prstGeom prst="rect">
            <a:avLst/>
          </a:prstGeom>
        </p:spPr>
      </p:pic>
    </p:spTree>
    <p:extLst>
      <p:ext uri="{BB962C8B-B14F-4D97-AF65-F5344CB8AC3E}">
        <p14:creationId xmlns:p14="http://schemas.microsoft.com/office/powerpoint/2010/main" val="11087766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0363200" cy="1350432"/>
          </a:xfrm>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CB24D412-9E50-4393-95C1-1DCFCC14169E}"/>
              </a:ext>
            </a:extLst>
          </p:cNvPr>
          <p:cNvPicPr>
            <a:picLocks noChangeAspect="1"/>
          </p:cNvPicPr>
          <p:nvPr/>
        </p:nvPicPr>
        <p:blipFill>
          <a:blip r:embed="rId3"/>
          <a:stretch>
            <a:fillRect/>
          </a:stretch>
        </p:blipFill>
        <p:spPr>
          <a:xfrm>
            <a:off x="1339084" y="0"/>
            <a:ext cx="9927227" cy="6127531"/>
          </a:xfrm>
          <a:prstGeom prst="rect">
            <a:avLst/>
          </a:prstGeom>
        </p:spPr>
      </p:pic>
    </p:spTree>
    <p:extLst>
      <p:ext uri="{BB962C8B-B14F-4D97-AF65-F5344CB8AC3E}">
        <p14:creationId xmlns:p14="http://schemas.microsoft.com/office/powerpoint/2010/main" val="41827605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2118" y="1703146"/>
            <a:ext cx="3616037" cy="3612566"/>
          </a:xfrm>
        </p:spPr>
        <p:txBody>
          <a:bodyPr/>
          <a:lstStyle/>
          <a:p>
            <a:r>
              <a:rPr lang="en-US" dirty="0"/>
              <a:t>Minnesota Crop Yields</a:t>
            </a:r>
          </a:p>
        </p:txBody>
      </p:sp>
      <p:sp>
        <p:nvSpPr>
          <p:cNvPr id="3" name="Subtitle 2"/>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15052E66-026E-447C-BFF2-683B8E795EB5}"/>
              </a:ext>
            </a:extLst>
          </p:cNvPr>
          <p:cNvPicPr>
            <a:picLocks noChangeAspect="1"/>
          </p:cNvPicPr>
          <p:nvPr/>
        </p:nvPicPr>
        <p:blipFill>
          <a:blip r:embed="rId3"/>
          <a:stretch>
            <a:fillRect/>
          </a:stretch>
        </p:blipFill>
        <p:spPr>
          <a:xfrm>
            <a:off x="3938155" y="0"/>
            <a:ext cx="7434038" cy="6055874"/>
          </a:xfrm>
          <a:prstGeom prst="rect">
            <a:avLst/>
          </a:prstGeom>
        </p:spPr>
      </p:pic>
    </p:spTree>
    <p:extLst>
      <p:ext uri="{BB962C8B-B14F-4D97-AF65-F5344CB8AC3E}">
        <p14:creationId xmlns:p14="http://schemas.microsoft.com/office/powerpoint/2010/main" val="4488754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CA0E6984-23FB-4D7B-838A-3A6FA62E7CA2}"/>
              </a:ext>
            </a:extLst>
          </p:cNvPr>
          <p:cNvPicPr>
            <a:picLocks noChangeAspect="1"/>
          </p:cNvPicPr>
          <p:nvPr/>
        </p:nvPicPr>
        <p:blipFill>
          <a:blip r:embed="rId3"/>
          <a:stretch>
            <a:fillRect/>
          </a:stretch>
        </p:blipFill>
        <p:spPr>
          <a:xfrm>
            <a:off x="1020324" y="180482"/>
            <a:ext cx="9616145" cy="5915294"/>
          </a:xfrm>
          <a:prstGeom prst="rect">
            <a:avLst/>
          </a:prstGeom>
        </p:spPr>
      </p:pic>
    </p:spTree>
    <p:extLst>
      <p:ext uri="{BB962C8B-B14F-4D97-AF65-F5344CB8AC3E}">
        <p14:creationId xmlns:p14="http://schemas.microsoft.com/office/powerpoint/2010/main" val="31697948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679" y="1644199"/>
            <a:ext cx="3495194" cy="3894155"/>
          </a:xfrm>
        </p:spPr>
        <p:txBody>
          <a:bodyPr/>
          <a:lstStyle/>
          <a:p>
            <a:r>
              <a:rPr lang="en-US" dirty="0"/>
              <a:t>Minnesota Dairy Farms</a:t>
            </a:r>
          </a:p>
        </p:txBody>
      </p:sp>
      <p:sp>
        <p:nvSpPr>
          <p:cNvPr id="3" name="Subtitle 2"/>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53426EBA-139D-4B87-AB85-4A74F23F75D5}"/>
              </a:ext>
            </a:extLst>
          </p:cNvPr>
          <p:cNvPicPr>
            <a:picLocks noChangeAspect="1"/>
          </p:cNvPicPr>
          <p:nvPr/>
        </p:nvPicPr>
        <p:blipFill>
          <a:blip r:embed="rId3"/>
          <a:stretch>
            <a:fillRect/>
          </a:stretch>
        </p:blipFill>
        <p:spPr>
          <a:xfrm>
            <a:off x="4155856" y="231053"/>
            <a:ext cx="6962775" cy="2752725"/>
          </a:xfrm>
          <a:prstGeom prst="rect">
            <a:avLst/>
          </a:prstGeom>
        </p:spPr>
      </p:pic>
      <p:pic>
        <p:nvPicPr>
          <p:cNvPr id="9" name="Picture 8">
            <a:extLst>
              <a:ext uri="{FF2B5EF4-FFF2-40B4-BE49-F238E27FC236}">
                <a16:creationId xmlns:a16="http://schemas.microsoft.com/office/drawing/2014/main" id="{8ADB4D0A-5493-47F4-8F1A-E9E3E2A9BE73}"/>
              </a:ext>
            </a:extLst>
          </p:cNvPr>
          <p:cNvPicPr>
            <a:picLocks noChangeAspect="1"/>
          </p:cNvPicPr>
          <p:nvPr/>
        </p:nvPicPr>
        <p:blipFill>
          <a:blip r:embed="rId4"/>
          <a:stretch>
            <a:fillRect/>
          </a:stretch>
        </p:blipFill>
        <p:spPr>
          <a:xfrm>
            <a:off x="4155856" y="3018275"/>
            <a:ext cx="6991350" cy="3133725"/>
          </a:xfrm>
          <a:prstGeom prst="rect">
            <a:avLst/>
          </a:prstGeom>
        </p:spPr>
      </p:pic>
    </p:spTree>
    <p:extLst>
      <p:ext uri="{BB962C8B-B14F-4D97-AF65-F5344CB8AC3E}">
        <p14:creationId xmlns:p14="http://schemas.microsoft.com/office/powerpoint/2010/main" val="30872434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54AD0F5E-D65C-4126-9DD3-4523457089FC}"/>
              </a:ext>
            </a:extLst>
          </p:cNvPr>
          <p:cNvPicPr>
            <a:picLocks noChangeAspect="1"/>
          </p:cNvPicPr>
          <p:nvPr/>
        </p:nvPicPr>
        <p:blipFill rotWithShape="1">
          <a:blip r:embed="rId3"/>
          <a:srcRect b="1108"/>
          <a:stretch/>
        </p:blipFill>
        <p:spPr>
          <a:xfrm>
            <a:off x="1736998" y="205443"/>
            <a:ext cx="9096375" cy="5585757"/>
          </a:xfrm>
          <a:prstGeom prst="rect">
            <a:avLst/>
          </a:prstGeom>
        </p:spPr>
      </p:pic>
    </p:spTree>
    <p:extLst>
      <p:ext uri="{BB962C8B-B14F-4D97-AF65-F5344CB8AC3E}">
        <p14:creationId xmlns:p14="http://schemas.microsoft.com/office/powerpoint/2010/main" val="2882005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B2A1E-7F7B-4F89-91E4-38EA94B4BB00}"/>
              </a:ext>
            </a:extLst>
          </p:cNvPr>
          <p:cNvSpPr>
            <a:spLocks noGrp="1"/>
          </p:cNvSpPr>
          <p:nvPr>
            <p:ph type="ctrTitle"/>
          </p:nvPr>
        </p:nvSpPr>
        <p:spPr>
          <a:xfrm>
            <a:off x="931333" y="166328"/>
            <a:ext cx="10363200" cy="1350432"/>
          </a:xfrm>
        </p:spPr>
        <p:txBody>
          <a:bodyPr>
            <a:normAutofit/>
          </a:bodyPr>
          <a:lstStyle/>
          <a:p>
            <a:r>
              <a:rPr lang="en-US" dirty="0"/>
              <a:t>Cropland Rental Rates – FINBIN</a:t>
            </a:r>
          </a:p>
        </p:txBody>
      </p:sp>
      <p:graphicFrame>
        <p:nvGraphicFramePr>
          <p:cNvPr id="4" name="Table 3">
            <a:extLst>
              <a:ext uri="{FF2B5EF4-FFF2-40B4-BE49-F238E27FC236}">
                <a16:creationId xmlns:a16="http://schemas.microsoft.com/office/drawing/2014/main" id="{081F503E-2529-4D6D-A71C-74B6CEAAA7FB}"/>
              </a:ext>
            </a:extLst>
          </p:cNvPr>
          <p:cNvGraphicFramePr>
            <a:graphicFrameLocks noGrp="1"/>
          </p:cNvGraphicFramePr>
          <p:nvPr/>
        </p:nvGraphicFramePr>
        <p:xfrm>
          <a:off x="825623" y="1127463"/>
          <a:ext cx="9792069" cy="4492107"/>
        </p:xfrm>
        <a:graphic>
          <a:graphicData uri="http://schemas.openxmlformats.org/drawingml/2006/table">
            <a:tbl>
              <a:tblPr/>
              <a:tblGrid>
                <a:gridCol w="1590290">
                  <a:extLst>
                    <a:ext uri="{9D8B030D-6E8A-4147-A177-3AD203B41FA5}">
                      <a16:colId xmlns:a16="http://schemas.microsoft.com/office/drawing/2014/main" val="20000"/>
                    </a:ext>
                  </a:extLst>
                </a:gridCol>
                <a:gridCol w="706796">
                  <a:extLst>
                    <a:ext uri="{9D8B030D-6E8A-4147-A177-3AD203B41FA5}">
                      <a16:colId xmlns:a16="http://schemas.microsoft.com/office/drawing/2014/main" val="20001"/>
                    </a:ext>
                  </a:extLst>
                </a:gridCol>
                <a:gridCol w="706796">
                  <a:extLst>
                    <a:ext uri="{9D8B030D-6E8A-4147-A177-3AD203B41FA5}">
                      <a16:colId xmlns:a16="http://schemas.microsoft.com/office/drawing/2014/main" val="20002"/>
                    </a:ext>
                  </a:extLst>
                </a:gridCol>
                <a:gridCol w="706796">
                  <a:extLst>
                    <a:ext uri="{9D8B030D-6E8A-4147-A177-3AD203B41FA5}">
                      <a16:colId xmlns:a16="http://schemas.microsoft.com/office/drawing/2014/main" val="20003"/>
                    </a:ext>
                  </a:extLst>
                </a:gridCol>
                <a:gridCol w="819686">
                  <a:extLst>
                    <a:ext uri="{9D8B030D-6E8A-4147-A177-3AD203B41FA5}">
                      <a16:colId xmlns:a16="http://schemas.microsoft.com/office/drawing/2014/main" val="20004"/>
                    </a:ext>
                  </a:extLst>
                </a:gridCol>
                <a:gridCol w="948286">
                  <a:extLst>
                    <a:ext uri="{9D8B030D-6E8A-4147-A177-3AD203B41FA5}">
                      <a16:colId xmlns:a16="http://schemas.microsoft.com/office/drawing/2014/main" val="20005"/>
                    </a:ext>
                  </a:extLst>
                </a:gridCol>
                <a:gridCol w="956137">
                  <a:extLst>
                    <a:ext uri="{9D8B030D-6E8A-4147-A177-3AD203B41FA5}">
                      <a16:colId xmlns:a16="http://schemas.microsoft.com/office/drawing/2014/main" val="20006"/>
                    </a:ext>
                  </a:extLst>
                </a:gridCol>
                <a:gridCol w="956137">
                  <a:extLst>
                    <a:ext uri="{9D8B030D-6E8A-4147-A177-3AD203B41FA5}">
                      <a16:colId xmlns:a16="http://schemas.microsoft.com/office/drawing/2014/main" val="20007"/>
                    </a:ext>
                  </a:extLst>
                </a:gridCol>
                <a:gridCol w="883495">
                  <a:extLst>
                    <a:ext uri="{9D8B030D-6E8A-4147-A177-3AD203B41FA5}">
                      <a16:colId xmlns:a16="http://schemas.microsoft.com/office/drawing/2014/main" val="20008"/>
                    </a:ext>
                  </a:extLst>
                </a:gridCol>
                <a:gridCol w="758825">
                  <a:extLst>
                    <a:ext uri="{9D8B030D-6E8A-4147-A177-3AD203B41FA5}">
                      <a16:colId xmlns:a16="http://schemas.microsoft.com/office/drawing/2014/main" val="20009"/>
                    </a:ext>
                  </a:extLst>
                </a:gridCol>
                <a:gridCol w="758825">
                  <a:extLst>
                    <a:ext uri="{9D8B030D-6E8A-4147-A177-3AD203B41FA5}">
                      <a16:colId xmlns:a16="http://schemas.microsoft.com/office/drawing/2014/main" val="20010"/>
                    </a:ext>
                  </a:extLst>
                </a:gridCol>
              </a:tblGrid>
              <a:tr h="240864">
                <a:tc rowSpan="2">
                  <a:txBody>
                    <a:bodyPr/>
                    <a:lstStyle/>
                    <a:p>
                      <a:pPr marL="0" marR="0">
                        <a:spcBef>
                          <a:spcPts val="0"/>
                        </a:spcBef>
                        <a:spcAft>
                          <a:spcPts val="0"/>
                        </a:spcAft>
                      </a:pPr>
                      <a:r>
                        <a:rPr lang="en-US" sz="1000" dirty="0">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marL="0" marR="0" algn="ctr">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Average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2021</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81726">
                <a:tc vMerge="1">
                  <a:txBody>
                    <a:bodyPr/>
                    <a:lstStyle/>
                    <a:p>
                      <a:endParaRPr lang="en-US"/>
                    </a:p>
                  </a:txBody>
                  <a:tcPr/>
                </a:tc>
                <a:tc>
                  <a:txBody>
                    <a:bodyPr/>
                    <a:lstStyle/>
                    <a:p>
                      <a:pPr marL="0" marR="0" algn="ctr">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Avg</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Median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r>
                        <a:rPr lang="en-US" sz="14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Pctile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90</a:t>
                      </a:r>
                      <a:r>
                        <a:rPr lang="en-US" sz="14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Pctile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NASS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Data</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75273">
                <a:tc>
                  <a:txBody>
                    <a:bodyPr/>
                    <a:lstStyle/>
                    <a:p>
                      <a:pPr marL="0" marR="0">
                        <a:spcBef>
                          <a:spcPts val="0"/>
                        </a:spcBef>
                        <a:spcAft>
                          <a:spcPts val="0"/>
                        </a:spcAft>
                      </a:pPr>
                      <a:r>
                        <a:rPr lang="en-US" sz="16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West Central</a:t>
                      </a:r>
                      <a:endParaRPr lang="en-US" sz="24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en-US" sz="16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en-US" sz="16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en-US" sz="16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en-US" sz="16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en-US" sz="16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r">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2"/>
                  </a:ext>
                </a:extLst>
              </a:tr>
              <a:tr h="291187">
                <a:tc>
                  <a:txBody>
                    <a:bodyPr/>
                    <a:lstStyle/>
                    <a:p>
                      <a:pPr marL="0" marR="0">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Big Stone</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158</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_____</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91187">
                <a:tc>
                  <a:txBody>
                    <a:bodyPr/>
                    <a:lstStyle/>
                    <a:p>
                      <a:pPr marL="0" marR="0">
                        <a:lnSpc>
                          <a:spcPct val="115000"/>
                        </a:lnSpc>
                        <a:spcBef>
                          <a:spcPts val="0"/>
                        </a:spcBef>
                        <a:spcAft>
                          <a:spcPts val="0"/>
                        </a:spcAft>
                      </a:pPr>
                      <a:r>
                        <a:rPr lang="en-US" sz="16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Chippewa</a:t>
                      </a:r>
                      <a:endParaRPr lang="en-US" sz="20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206</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200</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6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_____</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91187">
                <a:tc>
                  <a:txBody>
                    <a:bodyPr/>
                    <a:lstStyle/>
                    <a:p>
                      <a:pPr marL="0" marR="0">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Douglas</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107</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119</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122</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122</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131</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108</a:t>
                      </a:r>
                      <a:endParaRPr lang="en-US" sz="20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175</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_____</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91187">
                <a:tc>
                  <a:txBody>
                    <a:bodyPr/>
                    <a:lstStyle/>
                    <a:p>
                      <a:pPr marL="0" marR="0">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Grant</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178</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193</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182</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187</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181</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144</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63</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204</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176</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_____</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91187">
                <a:tc>
                  <a:txBody>
                    <a:bodyPr/>
                    <a:lstStyle/>
                    <a:p>
                      <a:pPr marL="0" marR="0">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Lac qui Parle</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164</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_____</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91187">
                <a:tc>
                  <a:txBody>
                    <a:bodyPr/>
                    <a:lstStyle/>
                    <a:p>
                      <a:pPr marL="0" marR="0">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Otter Tail</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120</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112</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115</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117</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156</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86</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_____</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91187">
                <a:tc>
                  <a:txBody>
                    <a:bodyPr/>
                    <a:lstStyle/>
                    <a:p>
                      <a:pPr marL="0" marR="0">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Pope</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134</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141</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140</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143</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_____</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291187">
                <a:tc>
                  <a:txBody>
                    <a:bodyPr/>
                    <a:lstStyle/>
                    <a:p>
                      <a:pPr marL="0" marR="0">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Stevens</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163</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_____</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291187">
                <a:tc>
                  <a:txBody>
                    <a:bodyPr/>
                    <a:lstStyle/>
                    <a:p>
                      <a:pPr marL="0" marR="0">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Swift</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120</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148</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150</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108</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219</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188</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_____</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291187">
                <a:tc>
                  <a:txBody>
                    <a:bodyPr/>
                    <a:lstStyle/>
                    <a:p>
                      <a:pPr marL="0" marR="0">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Traverse</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182</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_____</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291187">
                <a:tc>
                  <a:txBody>
                    <a:bodyPr/>
                    <a:lstStyle/>
                    <a:p>
                      <a:pPr marL="0" marR="0">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Wilkin</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133</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134</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132</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129</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139</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127</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87</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165</a:t>
                      </a:r>
                      <a:endParaRPr lang="en-US" sz="20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133</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6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_____</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291187">
                <a:tc>
                  <a:txBody>
                    <a:bodyPr/>
                    <a:lstStyle/>
                    <a:p>
                      <a:pPr marL="0" marR="0">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Yellow Med.</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196</a:t>
                      </a:r>
                      <a:endParaRPr lang="en-US" sz="20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6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_____</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1306839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039460"/>
            <a:ext cx="3418610" cy="2033778"/>
          </a:xfrm>
        </p:spPr>
        <p:txBody>
          <a:bodyPr/>
          <a:lstStyle/>
          <a:p>
            <a:r>
              <a:rPr lang="en-US" dirty="0"/>
              <a:t>Minnesota Hog Farms</a:t>
            </a:r>
          </a:p>
        </p:txBody>
      </p:sp>
      <p:pic>
        <p:nvPicPr>
          <p:cNvPr id="4" name="Picture 3">
            <a:extLst>
              <a:ext uri="{FF2B5EF4-FFF2-40B4-BE49-F238E27FC236}">
                <a16:creationId xmlns:a16="http://schemas.microsoft.com/office/drawing/2014/main" id="{9B415B0B-B7A5-42B2-8442-8A4C996497F6}"/>
              </a:ext>
            </a:extLst>
          </p:cNvPr>
          <p:cNvPicPr>
            <a:picLocks noChangeAspect="1"/>
          </p:cNvPicPr>
          <p:nvPr/>
        </p:nvPicPr>
        <p:blipFill>
          <a:blip r:embed="rId3"/>
          <a:stretch>
            <a:fillRect/>
          </a:stretch>
        </p:blipFill>
        <p:spPr>
          <a:xfrm>
            <a:off x="3904594" y="0"/>
            <a:ext cx="7010400" cy="2867025"/>
          </a:xfrm>
          <a:prstGeom prst="rect">
            <a:avLst/>
          </a:prstGeom>
        </p:spPr>
      </p:pic>
      <p:pic>
        <p:nvPicPr>
          <p:cNvPr id="8" name="Picture 7">
            <a:extLst>
              <a:ext uri="{FF2B5EF4-FFF2-40B4-BE49-F238E27FC236}">
                <a16:creationId xmlns:a16="http://schemas.microsoft.com/office/drawing/2014/main" id="{0EA82A06-D701-4024-80F5-9511DA3343B8}"/>
              </a:ext>
            </a:extLst>
          </p:cNvPr>
          <p:cNvPicPr>
            <a:picLocks noChangeAspect="1"/>
          </p:cNvPicPr>
          <p:nvPr/>
        </p:nvPicPr>
        <p:blipFill>
          <a:blip r:embed="rId4"/>
          <a:stretch>
            <a:fillRect/>
          </a:stretch>
        </p:blipFill>
        <p:spPr>
          <a:xfrm>
            <a:off x="3944664" y="2867025"/>
            <a:ext cx="6972300" cy="3533775"/>
          </a:xfrm>
          <a:prstGeom prst="rect">
            <a:avLst/>
          </a:prstGeom>
        </p:spPr>
      </p:pic>
    </p:spTree>
    <p:extLst>
      <p:ext uri="{BB962C8B-B14F-4D97-AF65-F5344CB8AC3E}">
        <p14:creationId xmlns:p14="http://schemas.microsoft.com/office/powerpoint/2010/main" val="40258252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9237A5-DCBE-46E2-B644-D598328462D0}"/>
              </a:ext>
            </a:extLst>
          </p:cNvPr>
          <p:cNvPicPr>
            <a:picLocks noChangeAspect="1"/>
          </p:cNvPicPr>
          <p:nvPr/>
        </p:nvPicPr>
        <p:blipFill>
          <a:blip r:embed="rId3"/>
          <a:stretch>
            <a:fillRect/>
          </a:stretch>
        </p:blipFill>
        <p:spPr>
          <a:xfrm>
            <a:off x="1566862" y="390689"/>
            <a:ext cx="9058275" cy="5572125"/>
          </a:xfrm>
          <a:prstGeom prst="rect">
            <a:avLst/>
          </a:prstGeom>
        </p:spPr>
      </p:pic>
    </p:spTree>
    <p:extLst>
      <p:ext uri="{BB962C8B-B14F-4D97-AF65-F5344CB8AC3E}">
        <p14:creationId xmlns:p14="http://schemas.microsoft.com/office/powerpoint/2010/main" val="611445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150" y="998713"/>
            <a:ext cx="3014814" cy="3656413"/>
          </a:xfrm>
        </p:spPr>
        <p:txBody>
          <a:bodyPr/>
          <a:lstStyle/>
          <a:p>
            <a:r>
              <a:rPr lang="en-US" dirty="0"/>
              <a:t>Minnesota Beef Farms</a:t>
            </a:r>
          </a:p>
        </p:txBody>
      </p:sp>
      <p:sp>
        <p:nvSpPr>
          <p:cNvPr id="7" name="Subtitle 6"/>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EA25D746-9D3C-4AE3-9DF4-DE809C5F4836}"/>
              </a:ext>
            </a:extLst>
          </p:cNvPr>
          <p:cNvPicPr>
            <a:picLocks noChangeAspect="1"/>
          </p:cNvPicPr>
          <p:nvPr/>
        </p:nvPicPr>
        <p:blipFill rotWithShape="1">
          <a:blip r:embed="rId3"/>
          <a:srcRect b="1682"/>
          <a:stretch/>
        </p:blipFill>
        <p:spPr>
          <a:xfrm>
            <a:off x="4919237" y="-1"/>
            <a:ext cx="6481777" cy="2781153"/>
          </a:xfrm>
          <a:prstGeom prst="rect">
            <a:avLst/>
          </a:prstGeom>
        </p:spPr>
      </p:pic>
      <p:pic>
        <p:nvPicPr>
          <p:cNvPr id="6" name="Picture 5">
            <a:extLst>
              <a:ext uri="{FF2B5EF4-FFF2-40B4-BE49-F238E27FC236}">
                <a16:creationId xmlns:a16="http://schemas.microsoft.com/office/drawing/2014/main" id="{74F26CE9-7E17-4238-AAC6-DAB3B2C537E5}"/>
              </a:ext>
            </a:extLst>
          </p:cNvPr>
          <p:cNvPicPr>
            <a:picLocks noChangeAspect="1"/>
          </p:cNvPicPr>
          <p:nvPr/>
        </p:nvPicPr>
        <p:blipFill>
          <a:blip r:embed="rId4"/>
          <a:stretch>
            <a:fillRect/>
          </a:stretch>
        </p:blipFill>
        <p:spPr>
          <a:xfrm>
            <a:off x="4919237" y="2816359"/>
            <a:ext cx="6481777" cy="4002227"/>
          </a:xfrm>
          <a:prstGeom prst="rect">
            <a:avLst/>
          </a:prstGeom>
        </p:spPr>
      </p:pic>
    </p:spTree>
    <p:extLst>
      <p:ext uri="{BB962C8B-B14F-4D97-AF65-F5344CB8AC3E}">
        <p14:creationId xmlns:p14="http://schemas.microsoft.com/office/powerpoint/2010/main" val="27415007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B8627144-88A3-4F05-AC7E-5114E803D838}"/>
              </a:ext>
            </a:extLst>
          </p:cNvPr>
          <p:cNvPicPr>
            <a:picLocks noChangeAspect="1"/>
          </p:cNvPicPr>
          <p:nvPr/>
        </p:nvPicPr>
        <p:blipFill>
          <a:blip r:embed="rId3"/>
          <a:stretch>
            <a:fillRect/>
          </a:stretch>
        </p:blipFill>
        <p:spPr>
          <a:xfrm>
            <a:off x="1210495" y="133842"/>
            <a:ext cx="9531077" cy="5970675"/>
          </a:xfrm>
          <a:prstGeom prst="rect">
            <a:avLst/>
          </a:prstGeom>
        </p:spPr>
      </p:pic>
    </p:spTree>
    <p:extLst>
      <p:ext uri="{BB962C8B-B14F-4D97-AF65-F5344CB8AC3E}">
        <p14:creationId xmlns:p14="http://schemas.microsoft.com/office/powerpoint/2010/main" val="8052054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Current Topics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347080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B9DEF-971C-4C46-B067-B57D1103066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34A508F-A0E8-47D6-B9F9-FD45EEB426E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E5A692B-85E1-461F-B893-69CDDEE5DC8E}"/>
              </a:ext>
            </a:extLst>
          </p:cNvPr>
          <p:cNvPicPr>
            <a:picLocks noChangeAspect="1"/>
          </p:cNvPicPr>
          <p:nvPr/>
        </p:nvPicPr>
        <p:blipFill>
          <a:blip r:embed="rId3"/>
          <a:stretch>
            <a:fillRect/>
          </a:stretch>
        </p:blipFill>
        <p:spPr>
          <a:xfrm>
            <a:off x="528637" y="1304925"/>
            <a:ext cx="11134725" cy="4248150"/>
          </a:xfrm>
          <a:prstGeom prst="rect">
            <a:avLst/>
          </a:prstGeom>
        </p:spPr>
      </p:pic>
    </p:spTree>
    <p:extLst>
      <p:ext uri="{BB962C8B-B14F-4D97-AF65-F5344CB8AC3E}">
        <p14:creationId xmlns:p14="http://schemas.microsoft.com/office/powerpoint/2010/main" val="5988290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5BF70-2AB0-4A01-8C0A-B0C14803AB2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AF0E4E1-E517-4CF1-AFB8-B4C219D907A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C69EAD2-8B4C-4989-9640-F0AD93A1B5C5}"/>
              </a:ext>
            </a:extLst>
          </p:cNvPr>
          <p:cNvPicPr>
            <a:picLocks noChangeAspect="1"/>
          </p:cNvPicPr>
          <p:nvPr/>
        </p:nvPicPr>
        <p:blipFill>
          <a:blip r:embed="rId3"/>
          <a:stretch>
            <a:fillRect/>
          </a:stretch>
        </p:blipFill>
        <p:spPr>
          <a:xfrm>
            <a:off x="523875" y="1366837"/>
            <a:ext cx="11144250" cy="4124325"/>
          </a:xfrm>
          <a:prstGeom prst="rect">
            <a:avLst/>
          </a:prstGeom>
        </p:spPr>
      </p:pic>
    </p:spTree>
    <p:extLst>
      <p:ext uri="{BB962C8B-B14F-4D97-AF65-F5344CB8AC3E}">
        <p14:creationId xmlns:p14="http://schemas.microsoft.com/office/powerpoint/2010/main" val="31907832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0FCBC-37CD-4865-A736-0FB11695F5D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7744500-5311-4664-8897-9AAA670A79AC}"/>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6568F178-8F7A-43DD-89CB-5AC1ADA608EE}"/>
              </a:ext>
            </a:extLst>
          </p:cNvPr>
          <p:cNvPicPr>
            <a:picLocks noChangeAspect="1"/>
          </p:cNvPicPr>
          <p:nvPr/>
        </p:nvPicPr>
        <p:blipFill>
          <a:blip r:embed="rId3"/>
          <a:stretch>
            <a:fillRect/>
          </a:stretch>
        </p:blipFill>
        <p:spPr>
          <a:xfrm>
            <a:off x="1996965" y="202571"/>
            <a:ext cx="8040414" cy="5841863"/>
          </a:xfrm>
          <a:prstGeom prst="rect">
            <a:avLst/>
          </a:prstGeom>
        </p:spPr>
      </p:pic>
    </p:spTree>
    <p:extLst>
      <p:ext uri="{BB962C8B-B14F-4D97-AF65-F5344CB8AC3E}">
        <p14:creationId xmlns:p14="http://schemas.microsoft.com/office/powerpoint/2010/main" val="22529160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BD6E1-74EC-4A93-959A-69E4B5F18C2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FC7903F-DC85-4715-8615-2BBA07E22105}"/>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CE3E0B3E-757E-4C2B-BFA9-74DA7EC39BB7}"/>
              </a:ext>
            </a:extLst>
          </p:cNvPr>
          <p:cNvPicPr>
            <a:picLocks noChangeAspect="1"/>
          </p:cNvPicPr>
          <p:nvPr/>
        </p:nvPicPr>
        <p:blipFill>
          <a:blip r:embed="rId3"/>
          <a:stretch>
            <a:fillRect/>
          </a:stretch>
        </p:blipFill>
        <p:spPr>
          <a:xfrm>
            <a:off x="1524000" y="857250"/>
            <a:ext cx="9144000" cy="5143500"/>
          </a:xfrm>
          <a:prstGeom prst="rect">
            <a:avLst/>
          </a:prstGeom>
        </p:spPr>
      </p:pic>
    </p:spTree>
    <p:extLst>
      <p:ext uri="{BB962C8B-B14F-4D97-AF65-F5344CB8AC3E}">
        <p14:creationId xmlns:p14="http://schemas.microsoft.com/office/powerpoint/2010/main" val="10971092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60482-2CD7-44EB-981B-A446645BACA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25D68BB-4811-4B01-B02C-EB40F173324D}"/>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306C5FD-E9B2-4BBE-8C04-CD34059E5E24}"/>
              </a:ext>
            </a:extLst>
          </p:cNvPr>
          <p:cNvPicPr>
            <a:picLocks noChangeAspect="1"/>
          </p:cNvPicPr>
          <p:nvPr/>
        </p:nvPicPr>
        <p:blipFill>
          <a:blip r:embed="rId3"/>
          <a:stretch>
            <a:fillRect/>
          </a:stretch>
        </p:blipFill>
        <p:spPr>
          <a:xfrm>
            <a:off x="1699481" y="0"/>
            <a:ext cx="8793037" cy="6858000"/>
          </a:xfrm>
          <a:prstGeom prst="rect">
            <a:avLst/>
          </a:prstGeom>
        </p:spPr>
      </p:pic>
    </p:spTree>
    <p:extLst>
      <p:ext uri="{BB962C8B-B14F-4D97-AF65-F5344CB8AC3E}">
        <p14:creationId xmlns:p14="http://schemas.microsoft.com/office/powerpoint/2010/main" val="3121042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B2A1E-7F7B-4F89-91E4-38EA94B4BB00}"/>
              </a:ext>
            </a:extLst>
          </p:cNvPr>
          <p:cNvSpPr>
            <a:spLocks noGrp="1"/>
          </p:cNvSpPr>
          <p:nvPr>
            <p:ph type="ctrTitle"/>
          </p:nvPr>
        </p:nvSpPr>
        <p:spPr>
          <a:xfrm>
            <a:off x="931333" y="166328"/>
            <a:ext cx="10363200" cy="1350432"/>
          </a:xfrm>
        </p:spPr>
        <p:txBody>
          <a:bodyPr>
            <a:normAutofit/>
          </a:bodyPr>
          <a:lstStyle/>
          <a:p>
            <a:r>
              <a:rPr lang="en-US" dirty="0"/>
              <a:t>Cropland Rental Rates – FINBIN</a:t>
            </a:r>
          </a:p>
        </p:txBody>
      </p:sp>
      <p:graphicFrame>
        <p:nvGraphicFramePr>
          <p:cNvPr id="5" name="Table 4">
            <a:extLst>
              <a:ext uri="{FF2B5EF4-FFF2-40B4-BE49-F238E27FC236}">
                <a16:creationId xmlns:a16="http://schemas.microsoft.com/office/drawing/2014/main" id="{9534A1A2-79B5-444F-85B0-65FA4773EC74}"/>
              </a:ext>
            </a:extLst>
          </p:cNvPr>
          <p:cNvGraphicFramePr>
            <a:graphicFrameLocks noGrp="1"/>
          </p:cNvGraphicFramePr>
          <p:nvPr/>
        </p:nvGraphicFramePr>
        <p:xfrm>
          <a:off x="800469" y="861134"/>
          <a:ext cx="9346707" cy="5007001"/>
        </p:xfrm>
        <a:graphic>
          <a:graphicData uri="http://schemas.openxmlformats.org/drawingml/2006/table">
            <a:tbl>
              <a:tblPr/>
              <a:tblGrid>
                <a:gridCol w="1517962">
                  <a:extLst>
                    <a:ext uri="{9D8B030D-6E8A-4147-A177-3AD203B41FA5}">
                      <a16:colId xmlns:a16="http://schemas.microsoft.com/office/drawing/2014/main" val="20000"/>
                    </a:ext>
                  </a:extLst>
                </a:gridCol>
                <a:gridCol w="674649">
                  <a:extLst>
                    <a:ext uri="{9D8B030D-6E8A-4147-A177-3AD203B41FA5}">
                      <a16:colId xmlns:a16="http://schemas.microsoft.com/office/drawing/2014/main" val="20001"/>
                    </a:ext>
                  </a:extLst>
                </a:gridCol>
                <a:gridCol w="674649">
                  <a:extLst>
                    <a:ext uri="{9D8B030D-6E8A-4147-A177-3AD203B41FA5}">
                      <a16:colId xmlns:a16="http://schemas.microsoft.com/office/drawing/2014/main" val="20002"/>
                    </a:ext>
                  </a:extLst>
                </a:gridCol>
                <a:gridCol w="674649">
                  <a:extLst>
                    <a:ext uri="{9D8B030D-6E8A-4147-A177-3AD203B41FA5}">
                      <a16:colId xmlns:a16="http://schemas.microsoft.com/office/drawing/2014/main" val="20003"/>
                    </a:ext>
                  </a:extLst>
                </a:gridCol>
                <a:gridCol w="782406">
                  <a:extLst>
                    <a:ext uri="{9D8B030D-6E8A-4147-A177-3AD203B41FA5}">
                      <a16:colId xmlns:a16="http://schemas.microsoft.com/office/drawing/2014/main" val="20004"/>
                    </a:ext>
                  </a:extLst>
                </a:gridCol>
                <a:gridCol w="905155">
                  <a:extLst>
                    <a:ext uri="{9D8B030D-6E8A-4147-A177-3AD203B41FA5}">
                      <a16:colId xmlns:a16="http://schemas.microsoft.com/office/drawing/2014/main" val="20005"/>
                    </a:ext>
                  </a:extLst>
                </a:gridCol>
                <a:gridCol w="912650">
                  <a:extLst>
                    <a:ext uri="{9D8B030D-6E8A-4147-A177-3AD203B41FA5}">
                      <a16:colId xmlns:a16="http://schemas.microsoft.com/office/drawing/2014/main" val="20006"/>
                    </a:ext>
                  </a:extLst>
                </a:gridCol>
                <a:gridCol w="912650">
                  <a:extLst>
                    <a:ext uri="{9D8B030D-6E8A-4147-A177-3AD203B41FA5}">
                      <a16:colId xmlns:a16="http://schemas.microsoft.com/office/drawing/2014/main" val="20007"/>
                    </a:ext>
                  </a:extLst>
                </a:gridCol>
                <a:gridCol w="843313">
                  <a:extLst>
                    <a:ext uri="{9D8B030D-6E8A-4147-A177-3AD203B41FA5}">
                      <a16:colId xmlns:a16="http://schemas.microsoft.com/office/drawing/2014/main" val="20008"/>
                    </a:ext>
                  </a:extLst>
                </a:gridCol>
                <a:gridCol w="724312">
                  <a:extLst>
                    <a:ext uri="{9D8B030D-6E8A-4147-A177-3AD203B41FA5}">
                      <a16:colId xmlns:a16="http://schemas.microsoft.com/office/drawing/2014/main" val="20009"/>
                    </a:ext>
                  </a:extLst>
                </a:gridCol>
                <a:gridCol w="724312">
                  <a:extLst>
                    <a:ext uri="{9D8B030D-6E8A-4147-A177-3AD203B41FA5}">
                      <a16:colId xmlns:a16="http://schemas.microsoft.com/office/drawing/2014/main" val="20010"/>
                    </a:ext>
                  </a:extLst>
                </a:gridCol>
              </a:tblGrid>
              <a:tr h="228820">
                <a:tc rowSpan="2">
                  <a:txBody>
                    <a:bodyPr/>
                    <a:lstStyle/>
                    <a:p>
                      <a:pPr marL="0" marR="0">
                        <a:spcBef>
                          <a:spcPts val="0"/>
                        </a:spcBef>
                        <a:spcAft>
                          <a:spcPts val="0"/>
                        </a:spcAft>
                      </a:pPr>
                      <a:r>
                        <a:rPr lang="en-US" sz="1000" dirty="0">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marL="0" marR="0" algn="ctr">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Average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2021</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57640">
                <a:tc vMerge="1">
                  <a:txBody>
                    <a:bodyPr/>
                    <a:lstStyle/>
                    <a:p>
                      <a:endParaRPr lang="en-US"/>
                    </a:p>
                  </a:txBody>
                  <a:tcPr/>
                </a:tc>
                <a:tc>
                  <a:txBody>
                    <a:bodyPr/>
                    <a:lstStyle/>
                    <a:p>
                      <a:pPr marL="0" marR="0" algn="ctr">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Avg</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Median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r>
                        <a:rPr lang="en-US" sz="14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Pctile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90</a:t>
                      </a:r>
                      <a:r>
                        <a:rPr lang="en-US" sz="14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Pctile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NASS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Data</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94197">
                <a:tc>
                  <a:txBody>
                    <a:bodyPr/>
                    <a:lstStyle/>
                    <a:p>
                      <a:pPr marL="0" marR="0">
                        <a:spcBef>
                          <a:spcPts val="0"/>
                        </a:spcBef>
                        <a:spcAft>
                          <a:spcPts val="0"/>
                        </a:spcAft>
                      </a:pPr>
                      <a:r>
                        <a:rPr lang="en-US" sz="14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Central</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en-US" sz="18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en-US" sz="18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en-US" sz="18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en-US" sz="18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en-US" sz="18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en-US" sz="18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en-US" sz="18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en-US" sz="18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r">
                        <a:spcBef>
                          <a:spcPts val="0"/>
                        </a:spcBef>
                        <a:spcAft>
                          <a:spcPts val="0"/>
                        </a:spcAft>
                      </a:pPr>
                      <a:r>
                        <a:rPr lang="en-US" sz="18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en-US" sz="14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2"/>
                  </a:ext>
                </a:extLst>
              </a:tr>
              <a:tr h="287596">
                <a:tc>
                  <a:txBody>
                    <a:bodyPr/>
                    <a:lstStyle/>
                    <a:p>
                      <a:pPr marL="0" marR="0">
                        <a:lnSpc>
                          <a:spcPct val="115000"/>
                        </a:lnSpc>
                        <a:spcBef>
                          <a:spcPts val="0"/>
                        </a:spcBef>
                        <a:spcAft>
                          <a:spcPts val="0"/>
                        </a:spcAft>
                      </a:pPr>
                      <a:r>
                        <a:rPr lang="en-US" sz="16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Benton</a:t>
                      </a:r>
                      <a:endParaRPr lang="en-US" sz="20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113</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103</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109</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103</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117</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89</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53</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149</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95</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4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_____</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87596">
                <a:tc>
                  <a:txBody>
                    <a:bodyPr/>
                    <a:lstStyle/>
                    <a:p>
                      <a:pPr marL="0" marR="0">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Carver</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202</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197</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174</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172</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200</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130</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254</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209</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4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_____</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87596">
                <a:tc>
                  <a:txBody>
                    <a:bodyPr/>
                    <a:lstStyle/>
                    <a:p>
                      <a:pPr marL="0" marR="0">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Kandiyohi</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220</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229</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212</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211</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215</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205</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160</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251</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213</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4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_____</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87596">
                <a:tc>
                  <a:txBody>
                    <a:bodyPr/>
                    <a:lstStyle/>
                    <a:p>
                      <a:pPr marL="0" marR="0">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McLeod</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188</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209</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211</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201</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199</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99</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236</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219</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4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_____</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87596">
                <a:tc>
                  <a:txBody>
                    <a:bodyPr/>
                    <a:lstStyle/>
                    <a:p>
                      <a:pPr marL="0" marR="0">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Meeker</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176</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179</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181</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178</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187</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193</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128</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226</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190</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4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_____</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87596">
                <a:tc>
                  <a:txBody>
                    <a:bodyPr/>
                    <a:lstStyle/>
                    <a:p>
                      <a:pPr marL="0" marR="0">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Morrison</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97</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82</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82</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112</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94</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85</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37</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151</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88</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4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_____</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87596">
                <a:tc>
                  <a:txBody>
                    <a:bodyPr/>
                    <a:lstStyle/>
                    <a:p>
                      <a:pPr marL="0" marR="0">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Renville</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222</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217</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215</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190</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214</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219</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175</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259</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220</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4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_____</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287596">
                <a:tc>
                  <a:txBody>
                    <a:bodyPr/>
                    <a:lstStyle/>
                    <a:p>
                      <a:pPr marL="0" marR="0">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Scott</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206</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191</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183</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190</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188</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175</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113</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234</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199</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4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_____</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287596">
                <a:tc>
                  <a:txBody>
                    <a:bodyPr/>
                    <a:lstStyle/>
                    <a:p>
                      <a:pPr marL="0" marR="0">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Sherburne</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54</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4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_____</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287596">
                <a:tc>
                  <a:txBody>
                    <a:bodyPr/>
                    <a:lstStyle/>
                    <a:p>
                      <a:pPr marL="0" marR="0">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Sibley</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252</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237</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232</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219</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220</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216</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169</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259</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250</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4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_____</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287596">
                <a:tc>
                  <a:txBody>
                    <a:bodyPr/>
                    <a:lstStyle/>
                    <a:p>
                      <a:pPr marL="0" marR="0">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Stearns</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183</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169</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162</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150</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170</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160</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79</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245</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152</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4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_____</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287596">
                <a:tc>
                  <a:txBody>
                    <a:bodyPr/>
                    <a:lstStyle/>
                    <a:p>
                      <a:pPr marL="0" marR="0">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Todd</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67</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66</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74</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76</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75</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64</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107</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4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_____</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287596">
                <a:tc>
                  <a:txBody>
                    <a:bodyPr/>
                    <a:lstStyle/>
                    <a:p>
                      <a:pPr marL="0" marR="0">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Wadena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4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_____</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287596">
                <a:tc>
                  <a:txBody>
                    <a:bodyPr/>
                    <a:lstStyle/>
                    <a:p>
                      <a:pPr marL="0" marR="0">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Wright</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154</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146</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172</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161</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161</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167</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83</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200</a:t>
                      </a:r>
                      <a:endParaRPr lang="en-US" sz="2000" b="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177</a:t>
                      </a:r>
                      <a:endParaRPr lang="en-US" sz="20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_____</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3682820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1B1B9-6E82-42EF-A11F-5913D672672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FFDEC6D-1077-4F52-B013-ECA6E0E2D336}"/>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74327E55-F097-4D49-8DA9-56C4F8E28E40}"/>
              </a:ext>
            </a:extLst>
          </p:cNvPr>
          <p:cNvPicPr>
            <a:picLocks noChangeAspect="1"/>
          </p:cNvPicPr>
          <p:nvPr/>
        </p:nvPicPr>
        <p:blipFill>
          <a:blip r:embed="rId3"/>
          <a:stretch>
            <a:fillRect/>
          </a:stretch>
        </p:blipFill>
        <p:spPr>
          <a:xfrm>
            <a:off x="2657475" y="371475"/>
            <a:ext cx="6877050" cy="6115050"/>
          </a:xfrm>
          <a:prstGeom prst="rect">
            <a:avLst/>
          </a:prstGeom>
        </p:spPr>
      </p:pic>
    </p:spTree>
    <p:extLst>
      <p:ext uri="{BB962C8B-B14F-4D97-AF65-F5344CB8AC3E}">
        <p14:creationId xmlns:p14="http://schemas.microsoft.com/office/powerpoint/2010/main" val="38557259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B14A7-351D-4345-8D47-29295728588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C514AE1-6D99-471D-9CA8-63271101F7DA}"/>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5C4BE0C2-BF14-46A2-A256-736C1A6ACBE7}"/>
              </a:ext>
            </a:extLst>
          </p:cNvPr>
          <p:cNvPicPr>
            <a:picLocks noChangeAspect="1"/>
          </p:cNvPicPr>
          <p:nvPr/>
        </p:nvPicPr>
        <p:blipFill>
          <a:blip r:embed="rId3"/>
          <a:stretch>
            <a:fillRect/>
          </a:stretch>
        </p:blipFill>
        <p:spPr>
          <a:xfrm>
            <a:off x="1524000" y="857250"/>
            <a:ext cx="9144000" cy="5143500"/>
          </a:xfrm>
          <a:prstGeom prst="rect">
            <a:avLst/>
          </a:prstGeom>
        </p:spPr>
      </p:pic>
    </p:spTree>
    <p:extLst>
      <p:ext uri="{BB962C8B-B14F-4D97-AF65-F5344CB8AC3E}">
        <p14:creationId xmlns:p14="http://schemas.microsoft.com/office/powerpoint/2010/main" val="19915947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9D04D-15C8-4920-9591-B77E12FC216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36B24CF-DB82-442A-AAC7-60BA4B59FDC2}"/>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7EFE4B3B-93B3-41A1-9449-91ACDBA6A779}"/>
              </a:ext>
            </a:extLst>
          </p:cNvPr>
          <p:cNvPicPr>
            <a:picLocks noChangeAspect="1"/>
          </p:cNvPicPr>
          <p:nvPr/>
        </p:nvPicPr>
        <p:blipFill>
          <a:blip r:embed="rId3"/>
          <a:stretch>
            <a:fillRect/>
          </a:stretch>
        </p:blipFill>
        <p:spPr>
          <a:xfrm>
            <a:off x="1078790" y="346841"/>
            <a:ext cx="10215743" cy="5584606"/>
          </a:xfrm>
          <a:prstGeom prst="rect">
            <a:avLst/>
          </a:prstGeom>
        </p:spPr>
      </p:pic>
    </p:spTree>
    <p:extLst>
      <p:ext uri="{BB962C8B-B14F-4D97-AF65-F5344CB8AC3E}">
        <p14:creationId xmlns:p14="http://schemas.microsoft.com/office/powerpoint/2010/main" val="35559678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08E98-6EB0-45D2-A5E8-0797D3E352C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2863763-E5F9-4BC2-92E4-C0AA1CB212C4}"/>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2C80A809-5431-4ADE-A36F-3D55F32EAE0A}"/>
              </a:ext>
            </a:extLst>
          </p:cNvPr>
          <p:cNvPicPr>
            <a:picLocks noChangeAspect="1"/>
          </p:cNvPicPr>
          <p:nvPr/>
        </p:nvPicPr>
        <p:blipFill>
          <a:blip r:embed="rId3"/>
          <a:stretch>
            <a:fillRect/>
          </a:stretch>
        </p:blipFill>
        <p:spPr>
          <a:xfrm>
            <a:off x="1518161" y="662152"/>
            <a:ext cx="9155678" cy="5150069"/>
          </a:xfrm>
          <a:prstGeom prst="rect">
            <a:avLst/>
          </a:prstGeom>
        </p:spPr>
      </p:pic>
    </p:spTree>
    <p:extLst>
      <p:ext uri="{BB962C8B-B14F-4D97-AF65-F5344CB8AC3E}">
        <p14:creationId xmlns:p14="http://schemas.microsoft.com/office/powerpoint/2010/main" val="10002149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ED9AD-091B-41FA-AE8D-67806006C3E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6F8C8EA-CA78-47CA-8E79-F24F9E3B8577}"/>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E1EBE9DD-8F3E-40E9-A3FB-8A8829E881DB}"/>
              </a:ext>
            </a:extLst>
          </p:cNvPr>
          <p:cNvPicPr>
            <a:picLocks noChangeAspect="1"/>
          </p:cNvPicPr>
          <p:nvPr/>
        </p:nvPicPr>
        <p:blipFill>
          <a:blip r:embed="rId3"/>
          <a:stretch>
            <a:fillRect/>
          </a:stretch>
        </p:blipFill>
        <p:spPr>
          <a:xfrm>
            <a:off x="542925" y="876300"/>
            <a:ext cx="11106150" cy="5105400"/>
          </a:xfrm>
          <a:prstGeom prst="rect">
            <a:avLst/>
          </a:prstGeom>
        </p:spPr>
      </p:pic>
    </p:spTree>
    <p:extLst>
      <p:ext uri="{BB962C8B-B14F-4D97-AF65-F5344CB8AC3E}">
        <p14:creationId xmlns:p14="http://schemas.microsoft.com/office/powerpoint/2010/main" val="38149934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CAA5B-1D3B-45B7-A4F8-58312C8F9B4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4B3F882-8D1B-4327-8B49-B60ACBD558E1}"/>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345B781F-0FA1-42FE-A5B5-DEE3E9F00DC2}"/>
              </a:ext>
            </a:extLst>
          </p:cNvPr>
          <p:cNvPicPr>
            <a:picLocks noChangeAspect="1"/>
          </p:cNvPicPr>
          <p:nvPr/>
        </p:nvPicPr>
        <p:blipFill>
          <a:blip r:embed="rId3"/>
          <a:stretch>
            <a:fillRect/>
          </a:stretch>
        </p:blipFill>
        <p:spPr>
          <a:xfrm>
            <a:off x="1639614" y="84247"/>
            <a:ext cx="8628993" cy="6033553"/>
          </a:xfrm>
          <a:prstGeom prst="rect">
            <a:avLst/>
          </a:prstGeom>
        </p:spPr>
      </p:pic>
    </p:spTree>
    <p:extLst>
      <p:ext uri="{BB962C8B-B14F-4D97-AF65-F5344CB8AC3E}">
        <p14:creationId xmlns:p14="http://schemas.microsoft.com/office/powerpoint/2010/main" val="15593880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DB0D9-5C42-4F60-9B68-76471EB0148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615AA5A-18FE-408B-9102-D69D5F583F32}"/>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04DBA1C6-417A-4566-9541-9CFFED8B07DB}"/>
              </a:ext>
            </a:extLst>
          </p:cNvPr>
          <p:cNvPicPr>
            <a:picLocks noChangeAspect="1"/>
          </p:cNvPicPr>
          <p:nvPr/>
        </p:nvPicPr>
        <p:blipFill>
          <a:blip r:embed="rId3"/>
          <a:stretch>
            <a:fillRect/>
          </a:stretch>
        </p:blipFill>
        <p:spPr>
          <a:xfrm>
            <a:off x="1429407" y="111343"/>
            <a:ext cx="8975834" cy="5820267"/>
          </a:xfrm>
          <a:prstGeom prst="rect">
            <a:avLst/>
          </a:prstGeom>
        </p:spPr>
      </p:pic>
    </p:spTree>
    <p:extLst>
      <p:ext uri="{BB962C8B-B14F-4D97-AF65-F5344CB8AC3E}">
        <p14:creationId xmlns:p14="http://schemas.microsoft.com/office/powerpoint/2010/main" val="34180708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8080-EB8B-4079-929A-E9780BBC306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2E9803C-4524-4454-9D59-6A2FD4CE1FB9}"/>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89AF448A-FC9A-4EA8-A271-EE8DC8DA2FB7}"/>
              </a:ext>
            </a:extLst>
          </p:cNvPr>
          <p:cNvPicPr>
            <a:picLocks noChangeAspect="1"/>
          </p:cNvPicPr>
          <p:nvPr/>
        </p:nvPicPr>
        <p:blipFill>
          <a:blip r:embed="rId3"/>
          <a:stretch>
            <a:fillRect/>
          </a:stretch>
        </p:blipFill>
        <p:spPr>
          <a:xfrm>
            <a:off x="1692166" y="345018"/>
            <a:ext cx="8555420" cy="5792732"/>
          </a:xfrm>
          <a:prstGeom prst="rect">
            <a:avLst/>
          </a:prstGeom>
        </p:spPr>
      </p:pic>
    </p:spTree>
    <p:extLst>
      <p:ext uri="{BB962C8B-B14F-4D97-AF65-F5344CB8AC3E}">
        <p14:creationId xmlns:p14="http://schemas.microsoft.com/office/powerpoint/2010/main" val="40368863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ED3EE-1297-4D8C-9A3C-34715BEDB7B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2F3D4E1-80FF-42C3-A0BE-8086DFD3F86B}"/>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07B62A0E-95D9-49B9-AA00-CDC020983720}"/>
              </a:ext>
            </a:extLst>
          </p:cNvPr>
          <p:cNvPicPr>
            <a:picLocks noChangeAspect="1"/>
          </p:cNvPicPr>
          <p:nvPr/>
        </p:nvPicPr>
        <p:blipFill>
          <a:blip r:embed="rId3"/>
          <a:stretch>
            <a:fillRect/>
          </a:stretch>
        </p:blipFill>
        <p:spPr>
          <a:xfrm>
            <a:off x="5814851" y="2606566"/>
            <a:ext cx="6377149" cy="4251433"/>
          </a:xfrm>
          <a:prstGeom prst="rect">
            <a:avLst/>
          </a:prstGeom>
        </p:spPr>
      </p:pic>
      <p:pic>
        <p:nvPicPr>
          <p:cNvPr id="5" name="Picture 4">
            <a:extLst>
              <a:ext uri="{FF2B5EF4-FFF2-40B4-BE49-F238E27FC236}">
                <a16:creationId xmlns:a16="http://schemas.microsoft.com/office/drawing/2014/main" id="{124E9033-CEBE-4EAC-8D14-8F37AE11947B}"/>
              </a:ext>
            </a:extLst>
          </p:cNvPr>
          <p:cNvPicPr>
            <a:picLocks noChangeAspect="1"/>
          </p:cNvPicPr>
          <p:nvPr/>
        </p:nvPicPr>
        <p:blipFill>
          <a:blip r:embed="rId4"/>
          <a:stretch>
            <a:fillRect/>
          </a:stretch>
        </p:blipFill>
        <p:spPr>
          <a:xfrm>
            <a:off x="0" y="1"/>
            <a:ext cx="5812221" cy="3874814"/>
          </a:xfrm>
          <a:prstGeom prst="rect">
            <a:avLst/>
          </a:prstGeom>
        </p:spPr>
      </p:pic>
    </p:spTree>
    <p:extLst>
      <p:ext uri="{BB962C8B-B14F-4D97-AF65-F5344CB8AC3E}">
        <p14:creationId xmlns:p14="http://schemas.microsoft.com/office/powerpoint/2010/main" val="41122525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8733-B4B7-4AD2-A3EF-BF2256E0E47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D2BD5E2-A761-455A-ABE5-1BBFE558C7C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B88AB45A-035E-4D5D-BA55-CBAF8EC0841A}"/>
              </a:ext>
            </a:extLst>
          </p:cNvPr>
          <p:cNvPicPr>
            <a:picLocks noChangeAspect="1"/>
          </p:cNvPicPr>
          <p:nvPr/>
        </p:nvPicPr>
        <p:blipFill>
          <a:blip r:embed="rId3"/>
          <a:stretch>
            <a:fillRect/>
          </a:stretch>
        </p:blipFill>
        <p:spPr>
          <a:xfrm>
            <a:off x="830390" y="0"/>
            <a:ext cx="10559441" cy="6858000"/>
          </a:xfrm>
          <a:prstGeom prst="rect">
            <a:avLst/>
          </a:prstGeom>
        </p:spPr>
      </p:pic>
    </p:spTree>
    <p:extLst>
      <p:ext uri="{BB962C8B-B14F-4D97-AF65-F5344CB8AC3E}">
        <p14:creationId xmlns:p14="http://schemas.microsoft.com/office/powerpoint/2010/main" val="3646172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7AA1F-5B6F-49AF-AE56-6F6740CAE56D}"/>
              </a:ext>
            </a:extLst>
          </p:cNvPr>
          <p:cNvSpPr>
            <a:spLocks noGrp="1"/>
          </p:cNvSpPr>
          <p:nvPr>
            <p:ph type="ctrTitle"/>
          </p:nvPr>
        </p:nvSpPr>
        <p:spPr>
          <a:xfrm>
            <a:off x="1003177" y="379957"/>
            <a:ext cx="10363200" cy="1350432"/>
          </a:xfrm>
        </p:spPr>
        <p:txBody>
          <a:bodyPr/>
          <a:lstStyle/>
          <a:p>
            <a:r>
              <a:rPr lang="en-US" dirty="0"/>
              <a:t>Cropland Rental Rates Trends</a:t>
            </a:r>
          </a:p>
        </p:txBody>
      </p:sp>
      <p:graphicFrame>
        <p:nvGraphicFramePr>
          <p:cNvPr id="4" name="Table 3">
            <a:extLst>
              <a:ext uri="{FF2B5EF4-FFF2-40B4-BE49-F238E27FC236}">
                <a16:creationId xmlns:a16="http://schemas.microsoft.com/office/drawing/2014/main" id="{36A6AE47-1C2C-4078-BEAD-EFE126A88B9F}"/>
              </a:ext>
            </a:extLst>
          </p:cNvPr>
          <p:cNvGraphicFramePr>
            <a:graphicFrameLocks noGrp="1"/>
          </p:cNvGraphicFramePr>
          <p:nvPr/>
        </p:nvGraphicFramePr>
        <p:xfrm>
          <a:off x="825623" y="1197850"/>
          <a:ext cx="8905042" cy="4462300"/>
        </p:xfrm>
        <a:graphic>
          <a:graphicData uri="http://schemas.openxmlformats.org/drawingml/2006/table">
            <a:tbl>
              <a:tblPr/>
              <a:tblGrid>
                <a:gridCol w="4493825">
                  <a:extLst>
                    <a:ext uri="{9D8B030D-6E8A-4147-A177-3AD203B41FA5}">
                      <a16:colId xmlns:a16="http://schemas.microsoft.com/office/drawing/2014/main" val="20000"/>
                    </a:ext>
                  </a:extLst>
                </a:gridCol>
                <a:gridCol w="2197347">
                  <a:extLst>
                    <a:ext uri="{9D8B030D-6E8A-4147-A177-3AD203B41FA5}">
                      <a16:colId xmlns:a16="http://schemas.microsoft.com/office/drawing/2014/main" val="20001"/>
                    </a:ext>
                  </a:extLst>
                </a:gridCol>
                <a:gridCol w="2213870">
                  <a:extLst>
                    <a:ext uri="{9D8B030D-6E8A-4147-A177-3AD203B41FA5}">
                      <a16:colId xmlns:a16="http://schemas.microsoft.com/office/drawing/2014/main" val="20002"/>
                    </a:ext>
                  </a:extLst>
                </a:gridCol>
              </a:tblGrid>
              <a:tr h="892460">
                <a:tc>
                  <a:txBody>
                    <a:bodyPr/>
                    <a:lstStyle/>
                    <a:p>
                      <a:pPr marL="0" marR="0">
                        <a:spcBef>
                          <a:spcPts val="0"/>
                        </a:spcBef>
                        <a:spcAft>
                          <a:spcPts val="0"/>
                        </a:spcAft>
                      </a:pPr>
                      <a:r>
                        <a:rPr lang="en-US" sz="28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Percent Change in </a:t>
                      </a:r>
                    </a:p>
                    <a:p>
                      <a:pPr marL="0" marR="0">
                        <a:spcBef>
                          <a:spcPts val="0"/>
                        </a:spcBef>
                        <a:spcAft>
                          <a:spcPts val="0"/>
                        </a:spcAft>
                      </a:pPr>
                      <a:r>
                        <a:rPr lang="en-US" sz="28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Land Rental Rates </a:t>
                      </a:r>
                    </a:p>
                  </a:txBody>
                  <a:tcPr marL="73025" marR="7302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8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28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2016-2020</a:t>
                      </a:r>
                    </a:p>
                  </a:txBody>
                  <a:tcPr marL="73025" marR="7302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8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2019-2020</a:t>
                      </a:r>
                    </a:p>
                  </a:txBody>
                  <a:tcPr marL="73025" marR="7302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46230">
                <a:tc>
                  <a:txBody>
                    <a:bodyPr/>
                    <a:lstStyle/>
                    <a:p>
                      <a:pPr marL="0" marR="0">
                        <a:spcBef>
                          <a:spcPts val="0"/>
                        </a:spcBef>
                        <a:spcAft>
                          <a:spcPts val="0"/>
                        </a:spcAft>
                      </a:pPr>
                      <a:r>
                        <a:rPr lang="en-US" sz="28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Northwest</a:t>
                      </a:r>
                    </a:p>
                  </a:txBody>
                  <a:tcPr marL="73025" marR="7302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3.2%</a:t>
                      </a:r>
                    </a:p>
                  </a:txBody>
                  <a:tcPr marL="73025" marR="7302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3.5%</a:t>
                      </a:r>
                    </a:p>
                  </a:txBody>
                  <a:tcPr marL="73025" marR="7302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6230">
                <a:tc>
                  <a:txBody>
                    <a:bodyPr/>
                    <a:lstStyle/>
                    <a:p>
                      <a:pPr marL="0" marR="0">
                        <a:spcBef>
                          <a:spcPts val="0"/>
                        </a:spcBef>
                        <a:spcAft>
                          <a:spcPts val="0"/>
                        </a:spcAft>
                      </a:pPr>
                      <a:r>
                        <a:rPr lang="en-US" sz="28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North Central</a:t>
                      </a:r>
                    </a:p>
                  </a:txBody>
                  <a:tcPr marL="73025" marR="7302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73025" marR="7302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73025" marR="7302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6230">
                <a:tc>
                  <a:txBody>
                    <a:bodyPr/>
                    <a:lstStyle/>
                    <a:p>
                      <a:pPr marL="0" marR="0">
                        <a:spcBef>
                          <a:spcPts val="0"/>
                        </a:spcBef>
                        <a:spcAft>
                          <a:spcPts val="0"/>
                        </a:spcAft>
                      </a:pPr>
                      <a:r>
                        <a:rPr lang="en-US" sz="28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West Central</a:t>
                      </a:r>
                    </a:p>
                  </a:txBody>
                  <a:tcPr marL="73025" marR="7302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6.2%</a:t>
                      </a:r>
                    </a:p>
                  </a:txBody>
                  <a:tcPr marL="73025" marR="7302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4.6%</a:t>
                      </a:r>
                    </a:p>
                  </a:txBody>
                  <a:tcPr marL="73025" marR="7302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6230">
                <a:tc>
                  <a:txBody>
                    <a:bodyPr/>
                    <a:lstStyle/>
                    <a:p>
                      <a:pPr marL="0" marR="0">
                        <a:spcBef>
                          <a:spcPts val="0"/>
                        </a:spcBef>
                        <a:spcAft>
                          <a:spcPts val="0"/>
                        </a:spcAft>
                      </a:pPr>
                      <a:r>
                        <a:rPr lang="en-US" sz="28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Central</a:t>
                      </a:r>
                    </a:p>
                  </a:txBody>
                  <a:tcPr marL="73025" marR="7302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-3.6%</a:t>
                      </a:r>
                    </a:p>
                  </a:txBody>
                  <a:tcPr marL="73025" marR="7302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2.6%</a:t>
                      </a:r>
                    </a:p>
                  </a:txBody>
                  <a:tcPr marL="73025" marR="7302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46230">
                <a:tc>
                  <a:txBody>
                    <a:bodyPr/>
                    <a:lstStyle/>
                    <a:p>
                      <a:pPr marL="0" marR="0">
                        <a:spcBef>
                          <a:spcPts val="0"/>
                        </a:spcBef>
                        <a:spcAft>
                          <a:spcPts val="0"/>
                        </a:spcAft>
                      </a:pPr>
                      <a:r>
                        <a:rPr lang="en-US" sz="28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East Central</a:t>
                      </a:r>
                    </a:p>
                  </a:txBody>
                  <a:tcPr marL="73025" marR="7302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27.6%</a:t>
                      </a:r>
                    </a:p>
                  </a:txBody>
                  <a:tcPr marL="73025" marR="7302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2.1%</a:t>
                      </a:r>
                    </a:p>
                  </a:txBody>
                  <a:tcPr marL="73025" marR="7302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46230">
                <a:tc>
                  <a:txBody>
                    <a:bodyPr/>
                    <a:lstStyle/>
                    <a:p>
                      <a:pPr marL="0" marR="0">
                        <a:spcBef>
                          <a:spcPts val="0"/>
                        </a:spcBef>
                        <a:spcAft>
                          <a:spcPts val="0"/>
                        </a:spcAft>
                      </a:pPr>
                      <a:r>
                        <a:rPr lang="en-US" sz="28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Southwest</a:t>
                      </a:r>
                    </a:p>
                  </a:txBody>
                  <a:tcPr marL="73025" marR="7302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-4.1%</a:t>
                      </a:r>
                    </a:p>
                  </a:txBody>
                  <a:tcPr marL="73025" marR="7302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1.3%</a:t>
                      </a:r>
                    </a:p>
                  </a:txBody>
                  <a:tcPr marL="73025" marR="7302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46230">
                <a:tc>
                  <a:txBody>
                    <a:bodyPr/>
                    <a:lstStyle/>
                    <a:p>
                      <a:pPr marL="0" marR="0">
                        <a:spcBef>
                          <a:spcPts val="0"/>
                        </a:spcBef>
                        <a:spcAft>
                          <a:spcPts val="0"/>
                        </a:spcAft>
                      </a:pPr>
                      <a:r>
                        <a:rPr lang="en-US" sz="28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South Central</a:t>
                      </a:r>
                    </a:p>
                  </a:txBody>
                  <a:tcPr marL="73025" marR="7302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-5.2%</a:t>
                      </a:r>
                    </a:p>
                  </a:txBody>
                  <a:tcPr marL="73025" marR="7302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1.3%</a:t>
                      </a:r>
                    </a:p>
                  </a:txBody>
                  <a:tcPr marL="73025" marR="7302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46230">
                <a:tc>
                  <a:txBody>
                    <a:bodyPr/>
                    <a:lstStyle/>
                    <a:p>
                      <a:pPr marL="0" marR="0">
                        <a:spcBef>
                          <a:spcPts val="0"/>
                        </a:spcBef>
                        <a:spcAft>
                          <a:spcPts val="0"/>
                        </a:spcAft>
                      </a:pPr>
                      <a:r>
                        <a:rPr lang="en-US" sz="28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Southeast</a:t>
                      </a:r>
                    </a:p>
                  </a:txBody>
                  <a:tcPr marL="73025" marR="7302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b="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-7.5%</a:t>
                      </a:r>
                    </a:p>
                  </a:txBody>
                  <a:tcPr marL="73025" marR="7302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-0.7%</a:t>
                      </a:r>
                    </a:p>
                  </a:txBody>
                  <a:tcPr marL="73025" marR="7302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7329946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45773-ADF8-42C9-932A-EB0DE224D10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CC8BBC5-7C24-4C6B-8C26-23536770AB1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D257FC54-DDDF-4BE6-9DDF-C55EE92A9C2E}"/>
              </a:ext>
            </a:extLst>
          </p:cNvPr>
          <p:cNvPicPr>
            <a:picLocks noChangeAspect="1"/>
          </p:cNvPicPr>
          <p:nvPr/>
        </p:nvPicPr>
        <p:blipFill>
          <a:blip r:embed="rId3"/>
          <a:stretch>
            <a:fillRect/>
          </a:stretch>
        </p:blipFill>
        <p:spPr>
          <a:xfrm>
            <a:off x="3186112" y="204787"/>
            <a:ext cx="5819775" cy="6448425"/>
          </a:xfrm>
          <a:prstGeom prst="rect">
            <a:avLst/>
          </a:prstGeom>
        </p:spPr>
      </p:pic>
    </p:spTree>
    <p:extLst>
      <p:ext uri="{BB962C8B-B14F-4D97-AF65-F5344CB8AC3E}">
        <p14:creationId xmlns:p14="http://schemas.microsoft.com/office/powerpoint/2010/main" val="28698510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Questions?</a:t>
            </a:r>
          </a:p>
        </p:txBody>
      </p:sp>
      <p:sp>
        <p:nvSpPr>
          <p:cNvPr id="3" name="Subtitle 2"/>
          <p:cNvSpPr>
            <a:spLocks noGrp="1"/>
          </p:cNvSpPr>
          <p:nvPr>
            <p:ph type="subTitle" idx="1"/>
          </p:nvPr>
        </p:nvSpPr>
        <p:spPr/>
        <p:txBody>
          <a:bodyPr/>
          <a:lstStyle/>
          <a:p>
            <a:r>
              <a:rPr lang="en-US" dirty="0">
                <a:hlinkClick r:id="rId2"/>
              </a:rPr>
              <a:t>huli0013@umn.edu</a:t>
            </a:r>
            <a:endParaRPr lang="en-US" dirty="0"/>
          </a:p>
          <a:p>
            <a:endParaRPr lang="en-US" dirty="0"/>
          </a:p>
        </p:txBody>
      </p:sp>
    </p:spTree>
    <p:extLst>
      <p:ext uri="{BB962C8B-B14F-4D97-AF65-F5344CB8AC3E}">
        <p14:creationId xmlns:p14="http://schemas.microsoft.com/office/powerpoint/2010/main" val="7422446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5&quot;/&gt;&lt;/object&gt;&lt;object type=&quot;3&quot; unique_id=&quot;10007&quot;&gt;&lt;property id=&quot;20148&quot; value=&quot;5&quot;/&gt;&lt;property id=&quot;20300&quot; value=&quot;Slide 2&quot;/&gt;&lt;property id=&quot;20307&quot; value=&quot;268&quot;/&gt;&lt;/object&gt;&lt;object type=&quot;3&quot; unique_id=&quot;10013&quot;&gt;&lt;property id=&quot;20148&quot; value=&quot;5&quot;/&gt;&lt;property id=&quot;20300&quot; value=&quot;Slide 3&quot;/&gt;&lt;property id=&quot;20307&quot; value=&quot;274&quot;/&gt;&lt;/object&gt;&lt;/object&gt;&lt;/object&gt;&lt;/database&gt;"/>
  <p:tag name="SECTOMILLISECCONVERTED" val="1"/>
</p:tagLst>
</file>

<file path=ppt/theme/theme1.xml><?xml version="1.0" encoding="utf-8"?>
<a:theme xmlns:a="http://schemas.openxmlformats.org/drawingml/2006/main" name="HN_Template_Maroon">
  <a:themeElements>
    <a:clrScheme name="CV_PPT_Palette">
      <a:dk1>
        <a:srgbClr val="5C5A5A"/>
      </a:dk1>
      <a:lt1>
        <a:srgbClr val="7A0019"/>
      </a:lt1>
      <a:dk2>
        <a:srgbClr val="580005"/>
      </a:dk2>
      <a:lt2>
        <a:srgbClr val="FFCC33"/>
      </a:lt2>
      <a:accent1>
        <a:srgbClr val="7A0019"/>
      </a:accent1>
      <a:accent2>
        <a:srgbClr val="CE1B22"/>
      </a:accent2>
      <a:accent3>
        <a:srgbClr val="FFCC33"/>
      </a:accent3>
      <a:accent4>
        <a:srgbClr val="5C5A5A"/>
      </a:accent4>
      <a:accent5>
        <a:srgbClr val="ADAC1B"/>
      </a:accent5>
      <a:accent6>
        <a:srgbClr val="D2B682"/>
      </a:accent6>
      <a:hlink>
        <a:srgbClr val="D91D24"/>
      </a:hlink>
      <a:folHlink>
        <a:srgbClr val="A0754A"/>
      </a:folHlink>
    </a:clrScheme>
    <a:fontScheme name="Extension Them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0">
          <a:defRPr sz="900"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636466"/>
        </a:lt2>
        <a:accent1>
          <a:srgbClr val="71CBD2"/>
        </a:accent1>
        <a:accent2>
          <a:srgbClr val="B20838"/>
        </a:accent2>
        <a:accent3>
          <a:srgbClr val="FFFFFF"/>
        </a:accent3>
        <a:accent4>
          <a:srgbClr val="000000"/>
        </a:accent4>
        <a:accent5>
          <a:srgbClr val="BBE2E5"/>
        </a:accent5>
        <a:accent6>
          <a:srgbClr val="A10632"/>
        </a:accent6>
        <a:hlink>
          <a:srgbClr val="FFD200"/>
        </a:hlink>
        <a:folHlink>
          <a:srgbClr val="ED17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HN_Template_Maroon</Template>
  <TotalTime>1937</TotalTime>
  <Words>6973</Words>
  <Application>Microsoft Office PowerPoint</Application>
  <PresentationFormat>Widescreen</PresentationFormat>
  <Paragraphs>1407</Paragraphs>
  <Slides>91</Slides>
  <Notes>55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Calibri</vt:lpstr>
      <vt:lpstr>GothicCustom</vt:lpstr>
      <vt:lpstr>Proxima Nova Rg</vt:lpstr>
      <vt:lpstr>Times New Roman</vt:lpstr>
      <vt:lpstr>Wingdings</vt:lpstr>
      <vt:lpstr>HN_Template_Maroon</vt:lpstr>
      <vt:lpstr>FAIR FARM RENTAL AGREEMENT AND AG UPDATE</vt:lpstr>
      <vt:lpstr>agenda</vt:lpstr>
      <vt:lpstr>PowerPoint Presentation</vt:lpstr>
      <vt:lpstr>Agricultural Business Management Team Website:  http://www.extension.umn.edu/agriculture/business/ Go to University of Minnesota Extension website Select Agriculture Select Agricultural Business Management  You will  find useful information on: Rental rates, Crop budgets and Farm Bill  </vt:lpstr>
      <vt:lpstr>PowerPoint Presentation</vt:lpstr>
      <vt:lpstr>PowerPoint Presentation</vt:lpstr>
      <vt:lpstr>Cropland Rental Rates – FINBIN</vt:lpstr>
      <vt:lpstr>Cropland Rental Rates – FINBIN</vt:lpstr>
      <vt:lpstr>Cropland Rental Rates Trends</vt:lpstr>
      <vt:lpstr>Cropland Rental Rates – USDA</vt:lpstr>
      <vt:lpstr>Cropland Rental Rates – USDA</vt:lpstr>
      <vt:lpstr>Cropland Rental Rates – USDA</vt:lpstr>
      <vt:lpstr>CRP Rates</vt:lpstr>
      <vt:lpstr>2022 Crop Budgets</vt:lpstr>
      <vt:lpstr>Corn Budget</vt:lpstr>
      <vt:lpstr>PowerPoint Presentation</vt:lpstr>
      <vt:lpstr>Spring Wheat Budget</vt:lpstr>
      <vt:lpstr>Markets</vt:lpstr>
      <vt:lpstr>PowerPoint Presentation</vt:lpstr>
      <vt:lpstr>MGEX 4/22/2022</vt:lpstr>
      <vt:lpstr>Input Cost Trends</vt:lpstr>
      <vt:lpstr>PowerPoint Presentation</vt:lpstr>
      <vt:lpstr>PowerPoint Presentation</vt:lpstr>
      <vt:lpstr>PowerPoint Presentation</vt:lpstr>
      <vt:lpstr>Acceptable Price Worksheet</vt:lpstr>
      <vt:lpstr>PowerPoint Presentation</vt:lpstr>
      <vt:lpstr>PowerPoint Presentation</vt:lpstr>
      <vt:lpstr>PowerPoint Presentation</vt:lpstr>
      <vt:lpstr>PowerPoint Presentation</vt:lpstr>
      <vt:lpstr>PowerPoint Presentation</vt:lpstr>
      <vt:lpstr>Landlord Worksheet</vt:lpstr>
      <vt:lpstr>Landowner’s Cash Rent Worksheet </vt:lpstr>
      <vt:lpstr>Landowner’s Cash Rent Worksheet </vt:lpstr>
      <vt:lpstr>Land Values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Factors Affecting Rental Rates </vt:lpstr>
      <vt:lpstr>Factors Affecting Rental Rates </vt:lpstr>
      <vt:lpstr>Landlord &amp; Lease Considerations</vt:lpstr>
      <vt:lpstr>Landlord Considerations</vt:lpstr>
      <vt:lpstr>Landlord Considerations</vt:lpstr>
      <vt:lpstr>Why Put a Lease in Writing?</vt:lpstr>
      <vt:lpstr>Lease Items</vt:lpstr>
      <vt:lpstr>Lease Items</vt:lpstr>
      <vt:lpstr>PowerPoint Presentation</vt:lpstr>
      <vt:lpstr>Making Difficult Rent Decisions  The Farmer’s Perspective</vt:lpstr>
      <vt:lpstr>Making Difficult Rent Decisions  The Farmer’s Perspective</vt:lpstr>
      <vt:lpstr>Making Difficult Rent Decisions  The Landowner’s Perspective</vt:lpstr>
      <vt:lpstr>Making Difficult Rent Decisions  The Landowner’s Perspective</vt:lpstr>
      <vt:lpstr>Negotiating Skills are Important</vt:lpstr>
      <vt:lpstr>Invent options for mutual gain</vt:lpstr>
      <vt:lpstr>Insist on using objective criteria</vt:lpstr>
      <vt:lpstr>2021 Net Farm Income</vt:lpstr>
      <vt:lpstr>PowerPoint Presentation</vt:lpstr>
      <vt:lpstr>Liquidity</vt:lpstr>
      <vt:lpstr>Solvency</vt:lpstr>
      <vt:lpstr>Term Debt Coverage</vt:lpstr>
      <vt:lpstr>Balance  Sheet</vt:lpstr>
      <vt:lpstr>PowerPoint Presentation</vt:lpstr>
      <vt:lpstr>PowerPoint Presentation</vt:lpstr>
      <vt:lpstr>Minnesota Crop Yields</vt:lpstr>
      <vt:lpstr>PowerPoint Presentation</vt:lpstr>
      <vt:lpstr>Minnesota Dairy Farms</vt:lpstr>
      <vt:lpstr>PowerPoint Presentation</vt:lpstr>
      <vt:lpstr>Minnesota Hog Farms</vt:lpstr>
      <vt:lpstr>PowerPoint Presentation</vt:lpstr>
      <vt:lpstr>Minnesota Beef Farms</vt:lpstr>
      <vt:lpstr>PowerPoint Presentation</vt:lpstr>
      <vt:lpstr>Current Topics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extadmin</dc:creator>
  <cp:lastModifiedBy>Nathan J Hulinsky</cp:lastModifiedBy>
  <cp:revision>86</cp:revision>
  <cp:lastPrinted>2010-09-23T19:38:32Z</cp:lastPrinted>
  <dcterms:created xsi:type="dcterms:W3CDTF">2012-08-15T19:14:20Z</dcterms:created>
  <dcterms:modified xsi:type="dcterms:W3CDTF">2022-04-28T18:59:47Z</dcterms:modified>
</cp:coreProperties>
</file>