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4"/>
  </p:notesMasterIdLst>
  <p:sldIdLst>
    <p:sldId id="324" r:id="rId2"/>
    <p:sldId id="325" r:id="rId3"/>
    <p:sldId id="327" r:id="rId4"/>
    <p:sldId id="326" r:id="rId5"/>
    <p:sldId id="328" r:id="rId6"/>
    <p:sldId id="330" r:id="rId7"/>
    <p:sldId id="331" r:id="rId8"/>
    <p:sldId id="332" r:id="rId9"/>
    <p:sldId id="333" r:id="rId10"/>
    <p:sldId id="334" r:id="rId11"/>
    <p:sldId id="335" r:id="rId12"/>
    <p:sldId id="336" r:id="rId13"/>
    <p:sldId id="338" r:id="rId14"/>
    <p:sldId id="339" r:id="rId15"/>
    <p:sldId id="340" r:id="rId16"/>
    <p:sldId id="329" r:id="rId17"/>
    <p:sldId id="337" r:id="rId18"/>
    <p:sldId id="341" r:id="rId19"/>
    <p:sldId id="342" r:id="rId20"/>
    <p:sldId id="343" r:id="rId21"/>
    <p:sldId id="344" r:id="rId22"/>
    <p:sldId id="347" r:id="rId23"/>
    <p:sldId id="346" r:id="rId24"/>
    <p:sldId id="345" r:id="rId25"/>
    <p:sldId id="348" r:id="rId26"/>
    <p:sldId id="349" r:id="rId27"/>
    <p:sldId id="364" r:id="rId28"/>
    <p:sldId id="362" r:id="rId29"/>
    <p:sldId id="350" r:id="rId30"/>
    <p:sldId id="351" r:id="rId31"/>
    <p:sldId id="352" r:id="rId32"/>
    <p:sldId id="354" r:id="rId33"/>
    <p:sldId id="353" r:id="rId34"/>
    <p:sldId id="355" r:id="rId35"/>
    <p:sldId id="356" r:id="rId36"/>
    <p:sldId id="357" r:id="rId37"/>
    <p:sldId id="358" r:id="rId38"/>
    <p:sldId id="256" r:id="rId39"/>
    <p:sldId id="383" r:id="rId40"/>
    <p:sldId id="384" r:id="rId41"/>
    <p:sldId id="385" r:id="rId42"/>
    <p:sldId id="386" r:id="rId43"/>
    <p:sldId id="387" r:id="rId44"/>
    <p:sldId id="388" r:id="rId45"/>
    <p:sldId id="389" r:id="rId46"/>
    <p:sldId id="390" r:id="rId47"/>
    <p:sldId id="391" r:id="rId48"/>
    <p:sldId id="392" r:id="rId49"/>
    <p:sldId id="393" r:id="rId50"/>
    <p:sldId id="394" r:id="rId51"/>
    <p:sldId id="395" r:id="rId52"/>
    <p:sldId id="359" r:id="rId53"/>
    <p:sldId id="396" r:id="rId54"/>
    <p:sldId id="397" r:id="rId55"/>
    <p:sldId id="398" r:id="rId56"/>
    <p:sldId id="399" r:id="rId57"/>
    <p:sldId id="400" r:id="rId58"/>
    <p:sldId id="401" r:id="rId59"/>
    <p:sldId id="264" r:id="rId60"/>
    <p:sldId id="259" r:id="rId61"/>
    <p:sldId id="260" r:id="rId62"/>
    <p:sldId id="257" r:id="rId63"/>
    <p:sldId id="261" r:id="rId64"/>
    <p:sldId id="302" r:id="rId65"/>
    <p:sldId id="258" r:id="rId66"/>
    <p:sldId id="265" r:id="rId67"/>
    <p:sldId id="266" r:id="rId68"/>
    <p:sldId id="267" r:id="rId69"/>
    <p:sldId id="268" r:id="rId70"/>
    <p:sldId id="269" r:id="rId71"/>
    <p:sldId id="270" r:id="rId72"/>
    <p:sldId id="366" r:id="rId73"/>
    <p:sldId id="271" r:id="rId74"/>
    <p:sldId id="368" r:id="rId75"/>
    <p:sldId id="363" r:id="rId76"/>
    <p:sldId id="272" r:id="rId77"/>
    <p:sldId id="273" r:id="rId78"/>
    <p:sldId id="274" r:id="rId79"/>
    <p:sldId id="277" r:id="rId80"/>
    <p:sldId id="275" r:id="rId81"/>
    <p:sldId id="276" r:id="rId82"/>
    <p:sldId id="370" r:id="rId83"/>
    <p:sldId id="278" r:id="rId84"/>
    <p:sldId id="279" r:id="rId85"/>
    <p:sldId id="280" r:id="rId86"/>
    <p:sldId id="308" r:id="rId87"/>
    <p:sldId id="372" r:id="rId88"/>
    <p:sldId id="310" r:id="rId89"/>
    <p:sldId id="306" r:id="rId90"/>
    <p:sldId id="281" r:id="rId91"/>
    <p:sldId id="282" r:id="rId92"/>
    <p:sldId id="283" r:id="rId93"/>
    <p:sldId id="374" r:id="rId94"/>
    <p:sldId id="284" r:id="rId95"/>
    <p:sldId id="304" r:id="rId96"/>
    <p:sldId id="285" r:id="rId97"/>
    <p:sldId id="286" r:id="rId98"/>
    <p:sldId id="376" r:id="rId99"/>
    <p:sldId id="287" r:id="rId100"/>
    <p:sldId id="289" r:id="rId101"/>
    <p:sldId id="288" r:id="rId102"/>
    <p:sldId id="292" r:id="rId103"/>
    <p:sldId id="378" r:id="rId104"/>
    <p:sldId id="290" r:id="rId105"/>
    <p:sldId id="291" r:id="rId106"/>
    <p:sldId id="293" r:id="rId107"/>
    <p:sldId id="294" r:id="rId108"/>
    <p:sldId id="295" r:id="rId109"/>
    <p:sldId id="380" r:id="rId110"/>
    <p:sldId id="297" r:id="rId111"/>
    <p:sldId id="296" r:id="rId112"/>
    <p:sldId id="298" r:id="rId113"/>
    <p:sldId id="299" r:id="rId114"/>
    <p:sldId id="263" r:id="rId115"/>
    <p:sldId id="311" r:id="rId116"/>
    <p:sldId id="300" r:id="rId117"/>
    <p:sldId id="312" r:id="rId118"/>
    <p:sldId id="313" r:id="rId119"/>
    <p:sldId id="314" r:id="rId120"/>
    <p:sldId id="315" r:id="rId121"/>
    <p:sldId id="316" r:id="rId122"/>
    <p:sldId id="317" r:id="rId1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5" d="100"/>
          <a:sy n="85" d="100"/>
        </p:scale>
        <p:origin x="6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AA7F5A8-D3E4-4F90-ADBB-F96890B7EA45}" type="datetimeFigureOut">
              <a:rPr lang="en-US" smtClean="0"/>
              <a:t>5/24/2018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CD959F-0C10-49EB-A31A-98A0870447BF}" type="slidenum">
              <a:rPr lang="en-US" smtClean="0"/>
              <a:t>‹#›</a:t>
            </a:fld>
            <a:endParaRPr lang="en-US" dirty="0"/>
          </a:p>
        </p:txBody>
      </p:sp>
    </p:spTree>
    <p:extLst>
      <p:ext uri="{BB962C8B-B14F-4D97-AF65-F5344CB8AC3E}">
        <p14:creationId xmlns:p14="http://schemas.microsoft.com/office/powerpoint/2010/main" val="1553052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r>
              <a:rPr lang="en-US" altLang="en-US" smtClean="0">
                <a:latin typeface="Arial" panose="020B0604020202020204" pitchFamily="34" charset="0"/>
              </a:rPr>
              <a:t>Several types: Metes and Bounds (most farmland)</a:t>
            </a:r>
          </a:p>
          <a:p>
            <a:r>
              <a:rPr lang="en-US" altLang="en-US" smtClean="0">
                <a:latin typeface="Arial" panose="020B0604020202020204" pitchFamily="34" charset="0"/>
              </a:rPr>
              <a:t>Platted (Lot 1 Block 1)</a:t>
            </a:r>
          </a:p>
          <a:p>
            <a:r>
              <a:rPr lang="en-US" altLang="en-US" smtClean="0">
                <a:latin typeface="Arial" panose="020B0604020202020204" pitchFamily="34" charset="0"/>
              </a:rPr>
              <a:t>Government Lots (around lakes and rivers) </a:t>
            </a:r>
          </a:p>
          <a:p>
            <a:r>
              <a:rPr lang="en-US" altLang="en-US" smtClean="0">
                <a:latin typeface="Arial" panose="020B0604020202020204" pitchFamily="34" charset="0"/>
              </a:rPr>
              <a:t>Correctional 40’s on the north and west edges of a township.</a:t>
            </a:r>
          </a:p>
          <a:p>
            <a:r>
              <a:rPr lang="en-US" altLang="en-US" smtClean="0">
                <a:latin typeface="Arial" panose="020B0604020202020204" pitchFamily="34" charset="0"/>
              </a:rPr>
              <a:t>Since the world is round-think of it like putting postage stamps on an basketball-the correctional 40’s are on the north and west edge of a township to allow for the earths curvature. </a:t>
            </a:r>
          </a:p>
          <a:p>
            <a:endParaRPr lang="en-US" altLang="en-US" smtClean="0">
              <a:latin typeface="Arial" panose="020B0604020202020204" pitchFamily="34" charset="0"/>
            </a:endParaRPr>
          </a:p>
        </p:txBody>
      </p:sp>
      <p:sp>
        <p:nvSpPr>
          <p:cNvPr id="106500" name="Slide Number Placeholder 3"/>
          <p:cNvSpPr>
            <a:spLocks noGrp="1"/>
          </p:cNvSpPr>
          <p:nvPr>
            <p:ph type="sldNum" sz="quarter" idx="5"/>
          </p:nvPr>
        </p:nvSpPr>
        <p:spPr>
          <a:noFill/>
        </p:spPr>
        <p:txBody>
          <a:bodyPr/>
          <a:lstStyle>
            <a:lvl1pPr algn="ctr">
              <a:defRPr sz="4500">
                <a:solidFill>
                  <a:schemeClr val="tx1"/>
                </a:solidFill>
                <a:latin typeface="Arial" panose="020B0604020202020204" pitchFamily="34" charset="0"/>
              </a:defRPr>
            </a:lvl1pPr>
            <a:lvl2pPr marL="757066" indent="-291179" algn="ctr">
              <a:defRPr sz="4500">
                <a:solidFill>
                  <a:schemeClr val="tx1"/>
                </a:solidFill>
                <a:latin typeface="Arial" panose="020B0604020202020204" pitchFamily="34" charset="0"/>
              </a:defRPr>
            </a:lvl2pPr>
            <a:lvl3pPr marL="1164717" indent="-232943" algn="ctr">
              <a:defRPr sz="4500">
                <a:solidFill>
                  <a:schemeClr val="tx1"/>
                </a:solidFill>
                <a:latin typeface="Arial" panose="020B0604020202020204" pitchFamily="34" charset="0"/>
              </a:defRPr>
            </a:lvl3pPr>
            <a:lvl4pPr marL="1630604" indent="-232943" algn="ctr">
              <a:defRPr sz="4500">
                <a:solidFill>
                  <a:schemeClr val="tx1"/>
                </a:solidFill>
                <a:latin typeface="Arial" panose="020B0604020202020204" pitchFamily="34" charset="0"/>
              </a:defRPr>
            </a:lvl4pPr>
            <a:lvl5pPr marL="2096491" indent="-232943" algn="ctr">
              <a:defRPr sz="4500">
                <a:solidFill>
                  <a:schemeClr val="tx1"/>
                </a:solidFill>
                <a:latin typeface="Arial" panose="020B0604020202020204" pitchFamily="34" charset="0"/>
              </a:defRPr>
            </a:lvl5pPr>
            <a:lvl6pPr marL="2562377" indent="-232943" algn="ctr" eaLnBrk="0" fontAlgn="base" hangingPunct="0">
              <a:spcBef>
                <a:spcPct val="0"/>
              </a:spcBef>
              <a:spcAft>
                <a:spcPct val="0"/>
              </a:spcAft>
              <a:defRPr sz="4500">
                <a:solidFill>
                  <a:schemeClr val="tx1"/>
                </a:solidFill>
                <a:latin typeface="Arial" panose="020B0604020202020204" pitchFamily="34" charset="0"/>
              </a:defRPr>
            </a:lvl6pPr>
            <a:lvl7pPr marL="3028264" indent="-232943" algn="ctr" eaLnBrk="0" fontAlgn="base" hangingPunct="0">
              <a:spcBef>
                <a:spcPct val="0"/>
              </a:spcBef>
              <a:spcAft>
                <a:spcPct val="0"/>
              </a:spcAft>
              <a:defRPr sz="4500">
                <a:solidFill>
                  <a:schemeClr val="tx1"/>
                </a:solidFill>
                <a:latin typeface="Arial" panose="020B0604020202020204" pitchFamily="34" charset="0"/>
              </a:defRPr>
            </a:lvl7pPr>
            <a:lvl8pPr marL="3494151" indent="-232943" algn="ctr" eaLnBrk="0" fontAlgn="base" hangingPunct="0">
              <a:spcBef>
                <a:spcPct val="0"/>
              </a:spcBef>
              <a:spcAft>
                <a:spcPct val="0"/>
              </a:spcAft>
              <a:defRPr sz="4500">
                <a:solidFill>
                  <a:schemeClr val="tx1"/>
                </a:solidFill>
                <a:latin typeface="Arial" panose="020B0604020202020204" pitchFamily="34" charset="0"/>
              </a:defRPr>
            </a:lvl8pPr>
            <a:lvl9pPr marL="3960038" indent="-232943" algn="ctr" eaLnBrk="0" fontAlgn="base" hangingPunct="0">
              <a:spcBef>
                <a:spcPct val="0"/>
              </a:spcBef>
              <a:spcAft>
                <a:spcPct val="0"/>
              </a:spcAft>
              <a:defRPr sz="4500">
                <a:solidFill>
                  <a:schemeClr val="tx1"/>
                </a:solidFill>
                <a:latin typeface="Arial" panose="020B0604020202020204" pitchFamily="34" charset="0"/>
              </a:defRPr>
            </a:lvl9pPr>
          </a:lstStyle>
          <a:p>
            <a:pPr algn="r"/>
            <a:fld id="{1C43DF8D-8166-48ED-B7D3-7949990E1611}" type="slidenum">
              <a:rPr lang="en-US" altLang="en-US" sz="1200"/>
              <a:pPr algn="r"/>
              <a:t>1</a:t>
            </a:fld>
            <a:endParaRPr lang="en-US" altLang="en-US" sz="1200"/>
          </a:p>
        </p:txBody>
      </p:sp>
    </p:spTree>
    <p:extLst>
      <p:ext uri="{BB962C8B-B14F-4D97-AF65-F5344CB8AC3E}">
        <p14:creationId xmlns:p14="http://schemas.microsoft.com/office/powerpoint/2010/main" val="3258900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Slide Image Placeholder 1"/>
          <p:cNvSpPr>
            <a:spLocks noGrp="1" noRot="1" noChangeAspect="1" noTextEdit="1"/>
          </p:cNvSpPr>
          <p:nvPr>
            <p:ph type="sldImg"/>
          </p:nvPr>
        </p:nvSpPr>
        <p:spPr>
          <a:ln/>
        </p:spPr>
      </p:sp>
      <p:sp>
        <p:nvSpPr>
          <p:cNvPr id="674819" name="Notes Placeholder 2"/>
          <p:cNvSpPr>
            <a:spLocks noGrp="1"/>
          </p:cNvSpPr>
          <p:nvPr>
            <p:ph type="body" idx="1"/>
          </p:nvPr>
        </p:nvSpPr>
        <p:spPr>
          <a:noFill/>
        </p:spPr>
        <p:txBody>
          <a:bodyPr/>
          <a:lstStyle/>
          <a:p>
            <a:r>
              <a:rPr lang="en-US" altLang="en-US" dirty="0" smtClean="0">
                <a:latin typeface="Arial" pitchFamily="34" charset="0"/>
              </a:rPr>
              <a:t>Most livestock facilities can be reviewed from the exterior or by an </a:t>
            </a:r>
            <a:r>
              <a:rPr lang="en-US" altLang="en-US" u="sng" dirty="0" smtClean="0">
                <a:latin typeface="Arial" pitchFamily="34" charset="0"/>
              </a:rPr>
              <a:t>authorized</a:t>
            </a:r>
            <a:r>
              <a:rPr lang="en-US" altLang="en-US" dirty="0" smtClean="0">
                <a:latin typeface="Arial" pitchFamily="34" charset="0"/>
              </a:rPr>
              <a:t> exterior inspection from a doorway, with a reasonable degree of accuracy since most are basic shell type buildings. If the roof has a big sag in it-so will the inside! </a:t>
            </a:r>
          </a:p>
          <a:p>
            <a:endParaRPr lang="en-US" altLang="en-US" dirty="0" smtClean="0">
              <a:latin typeface="Arial" pitchFamily="34" charset="0"/>
            </a:endParaRPr>
          </a:p>
        </p:txBody>
      </p:sp>
      <p:sp>
        <p:nvSpPr>
          <p:cNvPr id="674820"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F3850CA0-BF1F-4CA2-9737-B47C8382AA11}" type="slidenum">
              <a:rPr lang="en-US" altLang="en-US" sz="1200"/>
              <a:pPr/>
              <a:t>26</a:t>
            </a:fld>
            <a:endParaRPr lang="en-US" altLang="en-US" sz="1200" dirty="0"/>
          </a:p>
        </p:txBody>
      </p:sp>
    </p:spTree>
    <p:extLst>
      <p:ext uri="{BB962C8B-B14F-4D97-AF65-F5344CB8AC3E}">
        <p14:creationId xmlns:p14="http://schemas.microsoft.com/office/powerpoint/2010/main" val="3253272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Call before entering!</a:t>
            </a:r>
          </a:p>
          <a:p>
            <a:r>
              <a:rPr lang="en-US" altLang="en-US" dirty="0" smtClean="0"/>
              <a:t>If we are ever unfortunate enough to have any type of disease outbreak you do not want to be responsible in any way shape or form!</a:t>
            </a:r>
          </a:p>
          <a:p>
            <a:r>
              <a:rPr lang="en-US" altLang="en-US" b="1" dirty="0" smtClean="0"/>
              <a:t>It would be wise for your county to consider a strategy to deal with livestock pandemics.</a:t>
            </a:r>
          </a:p>
        </p:txBody>
      </p:sp>
      <p:sp>
        <p:nvSpPr>
          <p:cNvPr id="4" name="Slide Number Placeholder 3"/>
          <p:cNvSpPr>
            <a:spLocks noGrp="1"/>
          </p:cNvSpPr>
          <p:nvPr>
            <p:ph type="sldNum" sz="quarter" idx="5"/>
          </p:nvPr>
        </p:nvSpPr>
        <p:spPr/>
        <p:txBody>
          <a:bodyPr/>
          <a:lstStyle/>
          <a:p>
            <a:pPr>
              <a:defRPr/>
            </a:pPr>
            <a:fld id="{F02C908D-5B25-4AD7-BB72-FA1B2FB6BAEF}" type="slidenum">
              <a:rPr lang="en-US" smtClean="0"/>
              <a:pPr>
                <a:defRPr/>
              </a:pPr>
              <a:t>27</a:t>
            </a:fld>
            <a:endParaRPr lang="en-US" dirty="0"/>
          </a:p>
        </p:txBody>
      </p:sp>
    </p:spTree>
    <p:extLst>
      <p:ext uri="{BB962C8B-B14F-4D97-AF65-F5344CB8AC3E}">
        <p14:creationId xmlns:p14="http://schemas.microsoft.com/office/powerpoint/2010/main" val="2241634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E76EE102-FAC7-4D88-BBA3-66C717FABE30}" type="slidenum">
              <a:rPr lang="en-US" altLang="en-US" sz="1200"/>
              <a:pPr/>
              <a:t>28</a:t>
            </a:fld>
            <a:endParaRPr lang="en-US" altLang="en-US" sz="1200" dirty="0"/>
          </a:p>
        </p:txBody>
      </p:sp>
      <p:sp>
        <p:nvSpPr>
          <p:cNvPr id="666627" name="Rectangle 2"/>
          <p:cNvSpPr>
            <a:spLocks noGrp="1" noRot="1" noChangeAspect="1" noChangeArrowheads="1" noTextEdit="1"/>
          </p:cNvSpPr>
          <p:nvPr>
            <p:ph type="sldImg"/>
          </p:nvPr>
        </p:nvSpPr>
        <p:spPr>
          <a:ln/>
        </p:spPr>
      </p:sp>
      <p:sp>
        <p:nvSpPr>
          <p:cNvPr id="666628" name="Rectangle 3"/>
          <p:cNvSpPr>
            <a:spLocks noGrp="1" noChangeArrowheads="1"/>
          </p:cNvSpPr>
          <p:nvPr>
            <p:ph type="body" idx="1"/>
          </p:nvPr>
        </p:nvSpPr>
        <p:spPr>
          <a:noFill/>
        </p:spPr>
        <p:txBody>
          <a:bodyPr/>
          <a:lstStyle/>
          <a:p>
            <a:pPr eaLnBrk="1" hangingPunct="1">
              <a:buSzPct val="70000"/>
            </a:pPr>
            <a:r>
              <a:rPr lang="en-US" altLang="en-US" u="sng" dirty="0" smtClean="0">
                <a:latin typeface="Arial" pitchFamily="34" charset="0"/>
              </a:rPr>
              <a:t>Pandemic situations</a:t>
            </a:r>
          </a:p>
          <a:p>
            <a:pPr eaLnBrk="1" hangingPunct="1">
              <a:buSzPct val="70000"/>
            </a:pPr>
            <a:r>
              <a:rPr lang="en-US" altLang="en-US" dirty="0" smtClean="0">
                <a:latin typeface="Arial" pitchFamily="34" charset="0"/>
              </a:rPr>
              <a:t> We may very well have an occurrence or pandemic disease outbreak. If so you will need to develop a strategy to fulfill your assessment duties, during a potential quarantine type situation. </a:t>
            </a:r>
          </a:p>
          <a:p>
            <a:pPr eaLnBrk="1" hangingPunct="1">
              <a:buSzPct val="70000"/>
            </a:pPr>
            <a:r>
              <a:rPr lang="en-US" altLang="en-US" dirty="0" smtClean="0">
                <a:latin typeface="Arial" pitchFamily="34" charset="0"/>
              </a:rPr>
              <a:t> Hopefully your office as well as your county’s emergency management personnel are already thinking about these what ifs, and have a strategy in place. You may want to speak with them </a:t>
            </a:r>
          </a:p>
          <a:p>
            <a:pPr eaLnBrk="1" hangingPunct="1">
              <a:buSzPct val="70000"/>
            </a:pPr>
            <a:r>
              <a:rPr lang="en-US" altLang="en-US" dirty="0" smtClean="0">
                <a:latin typeface="Arial" pitchFamily="34" charset="0"/>
              </a:rPr>
              <a:t> In this type of event many different entities will need to coordinate their strategies.</a:t>
            </a:r>
          </a:p>
          <a:p>
            <a:pPr eaLnBrk="1" hangingPunct="1">
              <a:buSzPct val="70000"/>
            </a:pPr>
            <a:r>
              <a:rPr lang="en-US" altLang="en-US" dirty="0" smtClean="0">
                <a:latin typeface="Arial" pitchFamily="34" charset="0"/>
              </a:rPr>
              <a:t> This is almost like a disaster occurrence, but in reverse. After a disaster you may be required to review many properties in a short time to aid with disaster declarations and such. However in a pandemic situation you may very well be required or not allowed to go from farm to farm for a certain period of time.</a:t>
            </a:r>
          </a:p>
          <a:p>
            <a:pPr eaLnBrk="1" hangingPunct="1">
              <a:buSzPct val="70000"/>
            </a:pPr>
            <a:r>
              <a:rPr lang="en-US" altLang="en-US" dirty="0" smtClean="0">
                <a:latin typeface="Arial" pitchFamily="34" charset="0"/>
              </a:rPr>
              <a:t> </a:t>
            </a:r>
          </a:p>
          <a:p>
            <a:pPr eaLnBrk="1" hangingPunct="1"/>
            <a:r>
              <a:rPr lang="en-US" altLang="en-US" b="1" dirty="0" smtClean="0">
                <a:latin typeface="Arial" pitchFamily="34" charset="0"/>
              </a:rPr>
              <a:t>	</a:t>
            </a:r>
            <a:endParaRPr lang="en-US" altLang="en-US" dirty="0" smtClean="0">
              <a:latin typeface="Arial" pitchFamily="34" charset="0"/>
            </a:endParaRPr>
          </a:p>
        </p:txBody>
      </p:sp>
    </p:spTree>
    <p:extLst>
      <p:ext uri="{BB962C8B-B14F-4D97-AF65-F5344CB8AC3E}">
        <p14:creationId xmlns:p14="http://schemas.microsoft.com/office/powerpoint/2010/main" val="697175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F5B803B4-C878-443A-9170-6E873AE8989C}" type="slidenum">
              <a:rPr lang="en-US" altLang="en-US" sz="1200"/>
              <a:pPr/>
              <a:t>29</a:t>
            </a:fld>
            <a:endParaRPr lang="en-US" altLang="en-US" sz="1200" dirty="0"/>
          </a:p>
        </p:txBody>
      </p:sp>
      <p:sp>
        <p:nvSpPr>
          <p:cNvPr id="680963" name="Rectangle 2"/>
          <p:cNvSpPr>
            <a:spLocks noGrp="1" noRot="1" noChangeAspect="1" noChangeArrowheads="1" noTextEdit="1"/>
          </p:cNvSpPr>
          <p:nvPr>
            <p:ph type="sldImg"/>
          </p:nvPr>
        </p:nvSpPr>
        <p:spPr>
          <a:ln/>
        </p:spPr>
      </p:sp>
      <p:sp>
        <p:nvSpPr>
          <p:cNvPr id="680964" name="Rectangle 3"/>
          <p:cNvSpPr>
            <a:spLocks noGrp="1" noChangeArrowheads="1"/>
          </p:cNvSpPr>
          <p:nvPr>
            <p:ph type="body" idx="1"/>
          </p:nvPr>
        </p:nvSpPr>
        <p:spPr>
          <a:noFill/>
        </p:spPr>
        <p:txBody>
          <a:bodyPr/>
          <a:lstStyle/>
          <a:p>
            <a:pPr eaLnBrk="1" hangingPunct="1">
              <a:lnSpc>
                <a:spcPct val="90000"/>
              </a:lnSpc>
            </a:pPr>
            <a:endParaRPr lang="en-US" altLang="en-US" dirty="0" smtClean="0">
              <a:latin typeface="Arial" pitchFamily="34" charset="0"/>
            </a:endParaRPr>
          </a:p>
        </p:txBody>
      </p:sp>
    </p:spTree>
    <p:extLst>
      <p:ext uri="{BB962C8B-B14F-4D97-AF65-F5344CB8AC3E}">
        <p14:creationId xmlns:p14="http://schemas.microsoft.com/office/powerpoint/2010/main" val="3223136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Slide Image Placeholder 1"/>
          <p:cNvSpPr>
            <a:spLocks noGrp="1" noRot="1" noChangeAspect="1" noTextEdit="1"/>
          </p:cNvSpPr>
          <p:nvPr>
            <p:ph type="sldImg"/>
          </p:nvPr>
        </p:nvSpPr>
        <p:spPr>
          <a:ln/>
        </p:spPr>
      </p:sp>
      <p:sp>
        <p:nvSpPr>
          <p:cNvPr id="681987" name="Notes Placeholder 2"/>
          <p:cNvSpPr>
            <a:spLocks noGrp="1"/>
          </p:cNvSpPr>
          <p:nvPr>
            <p:ph type="body" idx="1"/>
          </p:nvPr>
        </p:nvSpPr>
        <p:spPr>
          <a:noFill/>
        </p:spPr>
        <p:txBody>
          <a:bodyPr/>
          <a:lstStyle/>
          <a:p>
            <a:endParaRPr lang="en-US" altLang="en-US" dirty="0" smtClean="0">
              <a:latin typeface="Arial" pitchFamily="34" charset="0"/>
            </a:endParaRPr>
          </a:p>
        </p:txBody>
      </p:sp>
      <p:sp>
        <p:nvSpPr>
          <p:cNvPr id="681988"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8C6443CB-0B51-4A02-ADDF-A2714A9966CA}" type="slidenum">
              <a:rPr lang="en-US" altLang="en-US" sz="1200"/>
              <a:pPr/>
              <a:t>31</a:t>
            </a:fld>
            <a:endParaRPr lang="en-US" altLang="en-US" sz="1200" dirty="0"/>
          </a:p>
        </p:txBody>
      </p:sp>
    </p:spTree>
    <p:extLst>
      <p:ext uri="{BB962C8B-B14F-4D97-AF65-F5344CB8AC3E}">
        <p14:creationId xmlns:p14="http://schemas.microsoft.com/office/powerpoint/2010/main" val="1772424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Slide Image Placeholder 1"/>
          <p:cNvSpPr>
            <a:spLocks noGrp="1" noRot="1" noChangeAspect="1" noTextEdit="1"/>
          </p:cNvSpPr>
          <p:nvPr>
            <p:ph type="sldImg"/>
          </p:nvPr>
        </p:nvSpPr>
        <p:spPr>
          <a:ln/>
        </p:spPr>
      </p:sp>
      <p:sp>
        <p:nvSpPr>
          <p:cNvPr id="683011" name="Notes Placeholder 2"/>
          <p:cNvSpPr>
            <a:spLocks noGrp="1"/>
          </p:cNvSpPr>
          <p:nvPr>
            <p:ph type="body" idx="1"/>
          </p:nvPr>
        </p:nvSpPr>
        <p:spPr>
          <a:noFill/>
        </p:spPr>
        <p:txBody>
          <a:bodyPr/>
          <a:lstStyle/>
          <a:p>
            <a:r>
              <a:rPr lang="en-US" altLang="en-US" dirty="0" smtClean="0">
                <a:latin typeface="Arial" pitchFamily="34" charset="0"/>
              </a:rPr>
              <a:t>It only takes a few minutes to do this-the next review will take less than ½ the time. This has proven to be an extremely efficient method to ensure that all improvements are accounted for at each review. Should another appraiser follow me at this property, their information is not only accurate but also formatted to facilitate a quicker and more accurate review of this property. </a:t>
            </a:r>
            <a:r>
              <a:rPr lang="en-US" altLang="en-US" b="1" dirty="0" smtClean="0">
                <a:latin typeface="Arial" pitchFamily="34" charset="0"/>
              </a:rPr>
              <a:t>If you only use one thing from this class-this better be it!</a:t>
            </a:r>
          </a:p>
          <a:p>
            <a:endParaRPr lang="en-US" altLang="en-US" dirty="0" smtClean="0">
              <a:latin typeface="Arial" pitchFamily="34" charset="0"/>
            </a:endParaRPr>
          </a:p>
        </p:txBody>
      </p:sp>
      <p:sp>
        <p:nvSpPr>
          <p:cNvPr id="683012"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5DF02562-87DC-4025-9195-79A22CA1F82C}" type="slidenum">
              <a:rPr lang="en-US" altLang="en-US" sz="1200"/>
              <a:pPr/>
              <a:t>34</a:t>
            </a:fld>
            <a:endParaRPr lang="en-US" altLang="en-US" sz="1200" dirty="0"/>
          </a:p>
        </p:txBody>
      </p:sp>
    </p:spTree>
    <p:extLst>
      <p:ext uri="{BB962C8B-B14F-4D97-AF65-F5344CB8AC3E}">
        <p14:creationId xmlns:p14="http://schemas.microsoft.com/office/powerpoint/2010/main" val="4086261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Slide Image Placeholder 1"/>
          <p:cNvSpPr>
            <a:spLocks noGrp="1" noRot="1" noChangeAspect="1" noTextEdit="1"/>
          </p:cNvSpPr>
          <p:nvPr>
            <p:ph type="sldImg"/>
          </p:nvPr>
        </p:nvSpPr>
        <p:spPr>
          <a:ln/>
        </p:spPr>
      </p:sp>
      <p:sp>
        <p:nvSpPr>
          <p:cNvPr id="684035" name="Notes Placeholder 2"/>
          <p:cNvSpPr>
            <a:spLocks noGrp="1"/>
          </p:cNvSpPr>
          <p:nvPr>
            <p:ph type="body" idx="1"/>
          </p:nvPr>
        </p:nvSpPr>
        <p:spPr>
          <a:noFill/>
        </p:spPr>
        <p:txBody>
          <a:bodyPr/>
          <a:lstStyle/>
          <a:p>
            <a:r>
              <a:rPr lang="en-US" altLang="en-US" dirty="0" smtClean="0">
                <a:latin typeface="Arial" pitchFamily="34" charset="0"/>
              </a:rPr>
              <a:t>Just a simple sketch either manual or electronic to make sure each improvement is accounted for.</a:t>
            </a:r>
          </a:p>
          <a:p>
            <a:r>
              <a:rPr lang="en-US" altLang="en-US" dirty="0" smtClean="0">
                <a:latin typeface="Arial" pitchFamily="34" charset="0"/>
              </a:rPr>
              <a:t>I would suggest you number them to correspond with the field card or electronic record. </a:t>
            </a:r>
          </a:p>
          <a:p>
            <a:r>
              <a:rPr lang="en-US" altLang="en-US" dirty="0" smtClean="0">
                <a:latin typeface="Arial" pitchFamily="34" charset="0"/>
              </a:rPr>
              <a:t>It is also helpful to put them in a logical order. </a:t>
            </a:r>
          </a:p>
          <a:p>
            <a:r>
              <a:rPr lang="en-US" altLang="en-US" dirty="0" smtClean="0">
                <a:latin typeface="Arial" pitchFamily="34" charset="0"/>
              </a:rPr>
              <a:t>For example list the main building and follow with any additions, etc.</a:t>
            </a:r>
          </a:p>
        </p:txBody>
      </p:sp>
      <p:sp>
        <p:nvSpPr>
          <p:cNvPr id="684036"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1ACB529A-6A51-4FE9-BFD9-CCE783A1B79F}" type="slidenum">
              <a:rPr lang="en-US" altLang="en-US" sz="1200"/>
              <a:pPr/>
              <a:t>35</a:t>
            </a:fld>
            <a:endParaRPr lang="en-US" altLang="en-US" sz="1200" dirty="0"/>
          </a:p>
        </p:txBody>
      </p:sp>
    </p:spTree>
    <p:extLst>
      <p:ext uri="{BB962C8B-B14F-4D97-AF65-F5344CB8AC3E}">
        <p14:creationId xmlns:p14="http://schemas.microsoft.com/office/powerpoint/2010/main" val="855293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Slide Image Placeholder 1"/>
          <p:cNvSpPr>
            <a:spLocks noGrp="1" noRot="1" noChangeAspect="1" noTextEdit="1"/>
          </p:cNvSpPr>
          <p:nvPr>
            <p:ph type="sldImg"/>
          </p:nvPr>
        </p:nvSpPr>
        <p:spPr>
          <a:ln/>
        </p:spPr>
      </p:sp>
      <p:sp>
        <p:nvSpPr>
          <p:cNvPr id="685059" name="Notes Placeholder 2"/>
          <p:cNvSpPr>
            <a:spLocks noGrp="1"/>
          </p:cNvSpPr>
          <p:nvPr>
            <p:ph type="body" idx="1"/>
          </p:nvPr>
        </p:nvSpPr>
        <p:spPr>
          <a:noFill/>
        </p:spPr>
        <p:txBody>
          <a:bodyPr/>
          <a:lstStyle/>
          <a:p>
            <a:r>
              <a:rPr lang="en-US" altLang="en-US" dirty="0" smtClean="0">
                <a:latin typeface="Arial" pitchFamily="34" charset="0"/>
              </a:rPr>
              <a:t>An example of a digital version farm outbuilding sketch</a:t>
            </a:r>
          </a:p>
        </p:txBody>
      </p:sp>
      <p:sp>
        <p:nvSpPr>
          <p:cNvPr id="685060"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9A53F876-C411-4437-A9B8-E7D8348D3F93}" type="slidenum">
              <a:rPr lang="en-US" altLang="en-US" sz="1200"/>
              <a:pPr/>
              <a:t>37</a:t>
            </a:fld>
            <a:endParaRPr lang="en-US" altLang="en-US" sz="1200" dirty="0"/>
          </a:p>
        </p:txBody>
      </p:sp>
    </p:spTree>
    <p:extLst>
      <p:ext uri="{BB962C8B-B14F-4D97-AF65-F5344CB8AC3E}">
        <p14:creationId xmlns:p14="http://schemas.microsoft.com/office/powerpoint/2010/main" val="1947645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your own homework!</a:t>
            </a:r>
          </a:p>
          <a:p>
            <a:r>
              <a:rPr lang="en-US" dirty="0" smtClean="0"/>
              <a:t>Sources such as the Marshall Swift Valuation Service</a:t>
            </a:r>
            <a:r>
              <a:rPr lang="en-US" baseline="0" dirty="0" smtClean="0"/>
              <a:t> </a:t>
            </a:r>
            <a:r>
              <a:rPr lang="en-US" dirty="0" smtClean="0"/>
              <a:t> can be helpful</a:t>
            </a:r>
            <a:endParaRPr lang="en-US" dirty="0"/>
          </a:p>
        </p:txBody>
      </p:sp>
      <p:sp>
        <p:nvSpPr>
          <p:cNvPr id="4" name="Slide Number Placeholder 3"/>
          <p:cNvSpPr>
            <a:spLocks noGrp="1"/>
          </p:cNvSpPr>
          <p:nvPr>
            <p:ph type="sldNum" sz="quarter" idx="10"/>
          </p:nvPr>
        </p:nvSpPr>
        <p:spPr/>
        <p:txBody>
          <a:bodyPr/>
          <a:lstStyle/>
          <a:p>
            <a:fld id="{B05D13CC-31CB-4549-B39F-481B512E4067}" type="slidenum">
              <a:rPr lang="en-US" smtClean="0"/>
              <a:t>39</a:t>
            </a:fld>
            <a:endParaRPr lang="en-US" dirty="0"/>
          </a:p>
        </p:txBody>
      </p:sp>
    </p:spTree>
    <p:extLst>
      <p:ext uri="{BB962C8B-B14F-4D97-AF65-F5344CB8AC3E}">
        <p14:creationId xmlns:p14="http://schemas.microsoft.com/office/powerpoint/2010/main" val="2570502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Some people can break a crowbar!</a:t>
            </a:r>
          </a:p>
          <a:p>
            <a:r>
              <a:rPr lang="en-US" altLang="en-US" dirty="0" smtClean="0"/>
              <a:t>Wear and tear is normal-but livestock can be tough on a building.</a:t>
            </a:r>
          </a:p>
          <a:p>
            <a:r>
              <a:rPr lang="en-US" altLang="en-US" dirty="0" smtClean="0"/>
              <a:t>Most livestock facilities are designed to last 25-35 years (economic life).</a:t>
            </a:r>
          </a:p>
          <a:p>
            <a:r>
              <a:rPr lang="en-US" altLang="en-US" dirty="0" smtClean="0"/>
              <a:t>However they usually require some short lived component replacement during their productive life.</a:t>
            </a:r>
          </a:p>
          <a:p>
            <a:r>
              <a:rPr lang="en-US" altLang="en-US" dirty="0" smtClean="0"/>
              <a:t>Most short lived components will be replaced 2-3 times during the economic life of the building.</a:t>
            </a:r>
          </a:p>
          <a:p>
            <a:r>
              <a:rPr lang="en-US" altLang="en-US" b="1" dirty="0" smtClean="0"/>
              <a:t>Be aware that economic obsolescence also occurs.</a:t>
            </a:r>
            <a:r>
              <a:rPr lang="en-US" altLang="en-US" dirty="0" smtClean="0"/>
              <a:t> </a:t>
            </a:r>
          </a:p>
        </p:txBody>
      </p:sp>
      <p:sp>
        <p:nvSpPr>
          <p:cNvPr id="4" name="Slide Number Placeholder 3"/>
          <p:cNvSpPr>
            <a:spLocks noGrp="1"/>
          </p:cNvSpPr>
          <p:nvPr>
            <p:ph type="sldNum" sz="quarter" idx="5"/>
          </p:nvPr>
        </p:nvSpPr>
        <p:spPr/>
        <p:txBody>
          <a:bodyPr/>
          <a:lstStyle/>
          <a:p>
            <a:pPr>
              <a:defRPr/>
            </a:pPr>
            <a:fld id="{8E3245A5-850C-475B-B3CF-BB046ED5B388}" type="slidenum">
              <a:rPr lang="en-US" smtClean="0"/>
              <a:pPr>
                <a:defRPr/>
              </a:pPr>
              <a:t>52</a:t>
            </a:fld>
            <a:endParaRPr lang="en-US" dirty="0"/>
          </a:p>
        </p:txBody>
      </p:sp>
    </p:spTree>
    <p:extLst>
      <p:ext uri="{BB962C8B-B14F-4D97-AF65-F5344CB8AC3E}">
        <p14:creationId xmlns:p14="http://schemas.microsoft.com/office/powerpoint/2010/main" val="2011047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63476306-D922-44CA-AFE4-81687C4C0DF5}" type="slidenum">
              <a:rPr lang="en-US" altLang="en-US" sz="1200"/>
              <a:pPr/>
              <a:t>18</a:t>
            </a:fld>
            <a:endParaRPr lang="en-US" altLang="en-US" sz="1200" dirty="0"/>
          </a:p>
        </p:txBody>
      </p:sp>
      <p:sp>
        <p:nvSpPr>
          <p:cNvPr id="664579" name="Rectangle 2"/>
          <p:cNvSpPr>
            <a:spLocks noGrp="1" noRot="1" noChangeAspect="1" noChangeArrowheads="1" noTextEdit="1"/>
          </p:cNvSpPr>
          <p:nvPr>
            <p:ph type="sldImg"/>
          </p:nvPr>
        </p:nvSpPr>
        <p:spPr>
          <a:ln/>
        </p:spPr>
      </p:sp>
      <p:sp>
        <p:nvSpPr>
          <p:cNvPr id="664580" name="Rectangle 3"/>
          <p:cNvSpPr>
            <a:spLocks noGrp="1" noChangeArrowheads="1"/>
          </p:cNvSpPr>
          <p:nvPr>
            <p:ph type="body" idx="1"/>
          </p:nvPr>
        </p:nvSpPr>
        <p:spPr>
          <a:noFill/>
        </p:spPr>
        <p:txBody>
          <a:bodyPr/>
          <a:lstStyle/>
          <a:p>
            <a:pPr eaLnBrk="1" hangingPunct="1">
              <a:lnSpc>
                <a:spcPct val="80000"/>
              </a:lnSpc>
              <a:buSzPct val="70000"/>
            </a:pPr>
            <a:endParaRPr lang="en-US" altLang="en-US" sz="800" dirty="0">
              <a:latin typeface="Arial" pitchFamily="34" charset="0"/>
            </a:endParaRPr>
          </a:p>
        </p:txBody>
      </p:sp>
    </p:spTree>
    <p:extLst>
      <p:ext uri="{BB962C8B-B14F-4D97-AF65-F5344CB8AC3E}">
        <p14:creationId xmlns:p14="http://schemas.microsoft.com/office/powerpoint/2010/main" val="2017459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CD959F-0C10-49EB-A31A-98A0870447BF}" type="slidenum">
              <a:rPr lang="en-US" smtClean="0"/>
              <a:t>61</a:t>
            </a:fld>
            <a:endParaRPr lang="en-US" dirty="0"/>
          </a:p>
        </p:txBody>
      </p:sp>
    </p:spTree>
    <p:extLst>
      <p:ext uri="{BB962C8B-B14F-4D97-AF65-F5344CB8AC3E}">
        <p14:creationId xmlns:p14="http://schemas.microsoft.com/office/powerpoint/2010/main" val="3703591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9E02AE97-044A-486A-8EA6-8B65117A7CE3}" type="slidenum">
              <a:rPr lang="en-US" altLang="en-US" sz="1200"/>
              <a:pPr/>
              <a:t>65</a:t>
            </a:fld>
            <a:endParaRPr lang="en-US" altLang="en-US" sz="1200" dirty="0"/>
          </a:p>
        </p:txBody>
      </p:sp>
      <p:sp>
        <p:nvSpPr>
          <p:cNvPr id="661507" name="Rectangle 2"/>
          <p:cNvSpPr>
            <a:spLocks noGrp="1" noRot="1" noChangeAspect="1" noChangeArrowheads="1" noTextEdit="1"/>
          </p:cNvSpPr>
          <p:nvPr>
            <p:ph type="sldImg"/>
          </p:nvPr>
        </p:nvSpPr>
        <p:spPr>
          <a:ln/>
        </p:spPr>
      </p:sp>
      <p:sp>
        <p:nvSpPr>
          <p:cNvPr id="661508" name="Rectangle 3"/>
          <p:cNvSpPr>
            <a:spLocks noGrp="1" noChangeArrowheads="1"/>
          </p:cNvSpPr>
          <p:nvPr>
            <p:ph type="body" idx="1"/>
          </p:nvPr>
        </p:nvSpPr>
        <p:spPr>
          <a:noFill/>
        </p:spPr>
        <p:txBody>
          <a:bodyPr/>
          <a:lstStyle/>
          <a:p>
            <a:pPr eaLnBrk="1" hangingPunct="1"/>
            <a:r>
              <a:rPr lang="en-US" altLang="en-US" dirty="0" smtClean="0">
                <a:latin typeface="Arial" pitchFamily="34" charset="0"/>
              </a:rPr>
              <a:t>Original F2 barn with numerous additions-still in operation</a:t>
            </a:r>
          </a:p>
        </p:txBody>
      </p:sp>
    </p:spTree>
    <p:extLst>
      <p:ext uri="{BB962C8B-B14F-4D97-AF65-F5344CB8AC3E}">
        <p14:creationId xmlns:p14="http://schemas.microsoft.com/office/powerpoint/2010/main" val="4145182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post on back part-original 2 story part-front part one story addition.</a:t>
            </a:r>
            <a:endParaRPr lang="en-US" dirty="0"/>
          </a:p>
        </p:txBody>
      </p:sp>
      <p:sp>
        <p:nvSpPr>
          <p:cNvPr id="4" name="Slide Number Placeholder 3"/>
          <p:cNvSpPr>
            <a:spLocks noGrp="1"/>
          </p:cNvSpPr>
          <p:nvPr>
            <p:ph type="sldNum" sz="quarter" idx="10"/>
          </p:nvPr>
        </p:nvSpPr>
        <p:spPr/>
        <p:txBody>
          <a:bodyPr/>
          <a:lstStyle/>
          <a:p>
            <a:fld id="{B05D13CC-31CB-4549-B39F-481B512E4067}" type="slidenum">
              <a:rPr lang="en-US" smtClean="0"/>
              <a:t>66</a:t>
            </a:fld>
            <a:endParaRPr lang="en-US" dirty="0"/>
          </a:p>
        </p:txBody>
      </p:sp>
    </p:spTree>
    <p:extLst>
      <p:ext uri="{BB962C8B-B14F-4D97-AF65-F5344CB8AC3E}">
        <p14:creationId xmlns:p14="http://schemas.microsoft.com/office/powerpoint/2010/main" val="1551068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from a small 50 cow dairy</a:t>
            </a:r>
          </a:p>
          <a:p>
            <a:endParaRPr lang="en-US" dirty="0"/>
          </a:p>
        </p:txBody>
      </p:sp>
      <p:sp>
        <p:nvSpPr>
          <p:cNvPr id="4" name="Slide Number Placeholder 3"/>
          <p:cNvSpPr>
            <a:spLocks noGrp="1"/>
          </p:cNvSpPr>
          <p:nvPr>
            <p:ph type="sldNum" sz="quarter" idx="10"/>
          </p:nvPr>
        </p:nvSpPr>
        <p:spPr/>
        <p:txBody>
          <a:bodyPr/>
          <a:lstStyle/>
          <a:p>
            <a:fld id="{B05D13CC-31CB-4549-B39F-481B512E4067}" type="slidenum">
              <a:rPr lang="en-US" smtClean="0"/>
              <a:t>67</a:t>
            </a:fld>
            <a:endParaRPr lang="en-US" dirty="0"/>
          </a:p>
        </p:txBody>
      </p:sp>
    </p:spTree>
    <p:extLst>
      <p:ext uri="{BB962C8B-B14F-4D97-AF65-F5344CB8AC3E}">
        <p14:creationId xmlns:p14="http://schemas.microsoft.com/office/powerpoint/2010/main" val="3345862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70882AD4-2C79-4645-B8AF-1E464D3B4620}" type="slidenum">
              <a:rPr lang="en-US" altLang="en-US" sz="1200"/>
              <a:pPr/>
              <a:t>68</a:t>
            </a:fld>
            <a:endParaRPr lang="en-US" altLang="en-US" sz="1200" dirty="0"/>
          </a:p>
        </p:txBody>
      </p:sp>
      <p:sp>
        <p:nvSpPr>
          <p:cNvPr id="662531" name="Rectangle 2"/>
          <p:cNvSpPr>
            <a:spLocks noGrp="1" noRot="1" noChangeAspect="1" noChangeArrowheads="1" noTextEdit="1"/>
          </p:cNvSpPr>
          <p:nvPr>
            <p:ph type="sldImg"/>
          </p:nvPr>
        </p:nvSpPr>
        <p:spPr>
          <a:ln/>
        </p:spPr>
      </p:sp>
      <p:sp>
        <p:nvSpPr>
          <p:cNvPr id="662532" name="Rectangle 3"/>
          <p:cNvSpPr>
            <a:spLocks noGrp="1" noChangeArrowheads="1"/>
          </p:cNvSpPr>
          <p:nvPr>
            <p:ph type="body" idx="1"/>
          </p:nvPr>
        </p:nvSpPr>
        <p:spPr>
          <a:noFill/>
        </p:spPr>
        <p:txBody>
          <a:bodyPr/>
          <a:lstStyle/>
          <a:p>
            <a:pPr eaLnBrk="1" hangingPunct="1"/>
            <a:r>
              <a:rPr lang="en-US" altLang="en-US" dirty="0" smtClean="0">
                <a:latin typeface="Arial" pitchFamily="34" charset="0"/>
              </a:rPr>
              <a:t>Look familiar?</a:t>
            </a:r>
          </a:p>
        </p:txBody>
      </p:sp>
    </p:spTree>
    <p:extLst>
      <p:ext uri="{BB962C8B-B14F-4D97-AF65-F5344CB8AC3E}">
        <p14:creationId xmlns:p14="http://schemas.microsoft.com/office/powerpoint/2010/main" val="2567258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00533B2D-3C16-458C-A960-181E94CB5B83}" type="slidenum">
              <a:rPr lang="en-US" altLang="en-US" sz="1200"/>
              <a:pPr/>
              <a:t>69</a:t>
            </a:fld>
            <a:endParaRPr lang="en-US" altLang="en-US" sz="1200" dirty="0"/>
          </a:p>
        </p:txBody>
      </p:sp>
      <p:sp>
        <p:nvSpPr>
          <p:cNvPr id="724995" name="Rectangle 2"/>
          <p:cNvSpPr>
            <a:spLocks noGrp="1" noRot="1" noChangeAspect="1" noChangeArrowheads="1" noTextEdit="1"/>
          </p:cNvSpPr>
          <p:nvPr>
            <p:ph type="sldImg"/>
          </p:nvPr>
        </p:nvSpPr>
        <p:spPr>
          <a:ln/>
        </p:spPr>
      </p:sp>
      <p:sp>
        <p:nvSpPr>
          <p:cNvPr id="724996" name="Rectangle 3"/>
          <p:cNvSpPr>
            <a:spLocks noGrp="1" noChangeArrowheads="1"/>
          </p:cNvSpPr>
          <p:nvPr>
            <p:ph type="body" idx="1"/>
          </p:nvPr>
        </p:nvSpPr>
        <p:spPr>
          <a:noFill/>
        </p:spPr>
        <p:txBody>
          <a:bodyPr/>
          <a:lstStyle/>
          <a:p>
            <a:pPr eaLnBrk="1" hangingPunct="1"/>
            <a:r>
              <a:rPr lang="en-US" altLang="en-US" dirty="0" smtClean="0">
                <a:latin typeface="Arial" pitchFamily="34" charset="0"/>
              </a:rPr>
              <a:t>---Curtain wall open ridge</a:t>
            </a:r>
          </a:p>
          <a:p>
            <a:pPr eaLnBrk="1" hangingPunct="1"/>
            <a:r>
              <a:rPr lang="en-US" altLang="en-US" dirty="0" smtClean="0">
                <a:latin typeface="Arial" pitchFamily="34" charset="0"/>
              </a:rPr>
              <a:t>Lactating cows produce a great amount of heat-so these facilities need to be well ventilated</a:t>
            </a:r>
          </a:p>
        </p:txBody>
      </p:sp>
    </p:spTree>
    <p:extLst>
      <p:ext uri="{BB962C8B-B14F-4D97-AF65-F5344CB8AC3E}">
        <p14:creationId xmlns:p14="http://schemas.microsoft.com/office/powerpoint/2010/main" val="661621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6B1BE2EA-E221-452C-B3F2-48FE12233309}" type="slidenum">
              <a:rPr lang="en-US" altLang="en-US" sz="1200"/>
              <a:pPr/>
              <a:t>70</a:t>
            </a:fld>
            <a:endParaRPr lang="en-US" altLang="en-US" sz="1200" dirty="0"/>
          </a:p>
        </p:txBody>
      </p:sp>
      <p:sp>
        <p:nvSpPr>
          <p:cNvPr id="723971" name="Rectangle 2"/>
          <p:cNvSpPr>
            <a:spLocks noGrp="1" noRot="1" noChangeAspect="1" noChangeArrowheads="1" noTextEdit="1"/>
          </p:cNvSpPr>
          <p:nvPr>
            <p:ph type="sldImg"/>
          </p:nvPr>
        </p:nvSpPr>
        <p:spPr>
          <a:ln/>
        </p:spPr>
      </p:sp>
      <p:sp>
        <p:nvSpPr>
          <p:cNvPr id="723972" name="Rectangle 3"/>
          <p:cNvSpPr>
            <a:spLocks noGrp="1" noChangeArrowheads="1"/>
          </p:cNvSpPr>
          <p:nvPr>
            <p:ph type="body" idx="1"/>
          </p:nvPr>
        </p:nvSpPr>
        <p:spPr>
          <a:noFill/>
        </p:spPr>
        <p:txBody>
          <a:bodyPr/>
          <a:lstStyle/>
          <a:p>
            <a:pPr eaLnBrk="1" hangingPunct="1">
              <a:buSzPct val="70000"/>
            </a:pPr>
            <a:r>
              <a:rPr lang="en-US" altLang="en-US" dirty="0" smtClean="0">
                <a:latin typeface="Arial" pitchFamily="34" charset="0"/>
              </a:rPr>
              <a:t>This is a double 12 unit-where 24 cows are milked at one time</a:t>
            </a:r>
          </a:p>
          <a:p>
            <a:pPr eaLnBrk="1" hangingPunct="1"/>
            <a:endParaRPr lang="en-US" altLang="en-US" dirty="0" smtClean="0">
              <a:latin typeface="Arial" pitchFamily="34" charset="0"/>
            </a:endParaRPr>
          </a:p>
        </p:txBody>
      </p:sp>
    </p:spTree>
    <p:extLst>
      <p:ext uri="{BB962C8B-B14F-4D97-AF65-F5344CB8AC3E}">
        <p14:creationId xmlns:p14="http://schemas.microsoft.com/office/powerpoint/2010/main" val="203301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Slide Image Placeholder 1"/>
          <p:cNvSpPr>
            <a:spLocks noGrp="1" noRot="1" noChangeAspect="1" noTextEdit="1"/>
          </p:cNvSpPr>
          <p:nvPr>
            <p:ph type="sldImg"/>
          </p:nvPr>
        </p:nvSpPr>
        <p:spPr>
          <a:ln/>
        </p:spPr>
      </p:sp>
      <p:sp>
        <p:nvSpPr>
          <p:cNvPr id="7229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itchFamily="34" charset="0"/>
              </a:rPr>
              <a:t>This farm is large enough that the raw milk is pumped directly from the cooling plates to tanker trucks. </a:t>
            </a:r>
          </a:p>
          <a:p>
            <a:pPr eaLnBrk="1" hangingPunct="1">
              <a:spcBef>
                <a:spcPct val="0"/>
              </a:spcBef>
            </a:pPr>
            <a:r>
              <a:rPr lang="en-US" altLang="en-US" dirty="0" smtClean="0">
                <a:latin typeface="Arial" pitchFamily="34" charset="0"/>
              </a:rPr>
              <a:t>These tanker trailers take the place of the bulk tank.</a:t>
            </a:r>
          </a:p>
          <a:p>
            <a:pPr eaLnBrk="1" hangingPunct="1">
              <a:spcBef>
                <a:spcPct val="0"/>
              </a:spcBef>
            </a:pPr>
            <a:r>
              <a:rPr lang="en-US" altLang="en-US" dirty="0" smtClean="0">
                <a:latin typeface="Arial" pitchFamily="34" charset="0"/>
              </a:rPr>
              <a:t>This one has 3 bays for tankers.</a:t>
            </a:r>
          </a:p>
          <a:p>
            <a:pPr eaLnBrk="1" hangingPunct="1">
              <a:spcBef>
                <a:spcPct val="0"/>
              </a:spcBef>
            </a:pPr>
            <a:r>
              <a:rPr lang="en-US" altLang="en-US" dirty="0" smtClean="0">
                <a:latin typeface="Arial" pitchFamily="34" charset="0"/>
              </a:rPr>
              <a:t>His milk cooperative/purchaser furnishes the tankers.</a:t>
            </a:r>
          </a:p>
          <a:p>
            <a:pPr eaLnBrk="1" hangingPunct="1">
              <a:spcBef>
                <a:spcPct val="0"/>
              </a:spcBef>
            </a:pPr>
            <a:r>
              <a:rPr lang="en-US" altLang="en-US" dirty="0" smtClean="0">
                <a:latin typeface="Arial" pitchFamily="34" charset="0"/>
              </a:rPr>
              <a:t>Some farmers own their own to allow them to switch to a different purchaser.</a:t>
            </a:r>
          </a:p>
          <a:p>
            <a:pPr eaLnBrk="1" hangingPunct="1">
              <a:spcBef>
                <a:spcPct val="0"/>
              </a:spcBef>
            </a:pPr>
            <a:endParaRPr lang="en-US" altLang="en-US" dirty="0" smtClean="0">
              <a:latin typeface="Arial" pitchFamily="34" charset="0"/>
            </a:endParaRPr>
          </a:p>
        </p:txBody>
      </p:sp>
      <p:sp>
        <p:nvSpPr>
          <p:cNvPr id="722948"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E6A73928-E0C9-4D4A-AFFC-5F6DCAB0B278}" type="slidenum">
              <a:rPr lang="en-US" altLang="en-US" sz="1200"/>
              <a:pPr/>
              <a:t>71</a:t>
            </a:fld>
            <a:endParaRPr lang="en-US" altLang="en-US" sz="1200" dirty="0"/>
          </a:p>
        </p:txBody>
      </p:sp>
    </p:spTree>
    <p:extLst>
      <p:ext uri="{BB962C8B-B14F-4D97-AF65-F5344CB8AC3E}">
        <p14:creationId xmlns:p14="http://schemas.microsoft.com/office/powerpoint/2010/main" val="3582603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30D895B7-B311-4F08-B94B-A72F1DC9A8D6}" type="slidenum">
              <a:rPr lang="en-US" altLang="en-US" sz="1200"/>
              <a:pPr/>
              <a:t>72</a:t>
            </a:fld>
            <a:endParaRPr lang="en-US" altLang="en-US" sz="1200" dirty="0"/>
          </a:p>
        </p:txBody>
      </p:sp>
      <p:sp>
        <p:nvSpPr>
          <p:cNvPr id="697347" name="Rectangle 2"/>
          <p:cNvSpPr>
            <a:spLocks noGrp="1" noRot="1" noChangeAspect="1" noChangeArrowheads="1" noTextEdit="1"/>
          </p:cNvSpPr>
          <p:nvPr>
            <p:ph type="sldImg"/>
          </p:nvPr>
        </p:nvSpPr>
        <p:spPr>
          <a:ln/>
        </p:spPr>
      </p:sp>
      <p:sp>
        <p:nvSpPr>
          <p:cNvPr id="697348" name="Rectangle 3"/>
          <p:cNvSpPr>
            <a:spLocks noGrp="1" noChangeArrowheads="1"/>
          </p:cNvSpPr>
          <p:nvPr>
            <p:ph type="body" idx="1"/>
          </p:nvPr>
        </p:nvSpPr>
        <p:spPr>
          <a:noFill/>
        </p:spPr>
        <p:txBody>
          <a:bodyPr/>
          <a:lstStyle/>
          <a:p>
            <a:pPr eaLnBrk="1" hangingPunct="1">
              <a:buSzPct val="70000"/>
            </a:pPr>
            <a:r>
              <a:rPr lang="en-US" altLang="en-US" dirty="0" smtClean="0">
                <a:latin typeface="Arial" pitchFamily="34" charset="0"/>
              </a:rPr>
              <a:t>Tunnel style ventilation-all fans are on one end of the barn and massive amounts of air can be moved thru the barn, as temperatures dictates</a:t>
            </a:r>
          </a:p>
          <a:p>
            <a:pPr eaLnBrk="1" hangingPunct="1"/>
            <a:endParaRPr lang="en-US" altLang="en-US" dirty="0" smtClean="0">
              <a:latin typeface="Arial" pitchFamily="34" charset="0"/>
            </a:endParaRPr>
          </a:p>
        </p:txBody>
      </p:sp>
    </p:spTree>
    <p:extLst>
      <p:ext uri="{BB962C8B-B14F-4D97-AF65-F5344CB8AC3E}">
        <p14:creationId xmlns:p14="http://schemas.microsoft.com/office/powerpoint/2010/main" val="1599175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Slide Image Placeholder 1"/>
          <p:cNvSpPr>
            <a:spLocks noGrp="1" noRot="1" noChangeAspect="1" noTextEdit="1"/>
          </p:cNvSpPr>
          <p:nvPr>
            <p:ph type="sldImg"/>
          </p:nvPr>
        </p:nvSpPr>
        <p:spPr>
          <a:ln/>
        </p:spPr>
      </p:sp>
      <p:sp>
        <p:nvSpPr>
          <p:cNvPr id="713731" name="Notes Placeholder 2"/>
          <p:cNvSpPr>
            <a:spLocks noGrp="1"/>
          </p:cNvSpPr>
          <p:nvPr>
            <p:ph type="body" idx="1"/>
          </p:nvPr>
        </p:nvSpPr>
        <p:spPr>
          <a:noFill/>
        </p:spPr>
        <p:txBody>
          <a:bodyPr/>
          <a:lstStyle/>
          <a:p>
            <a:r>
              <a:rPr lang="en-US" altLang="en-US" dirty="0" smtClean="0">
                <a:latin typeface="Arial" pitchFamily="34" charset="0"/>
              </a:rPr>
              <a:t>These cost about $250,000 per unit each unit is capable of milking about 70 cows.</a:t>
            </a:r>
          </a:p>
          <a:p>
            <a:r>
              <a:rPr lang="en-US" altLang="en-US" dirty="0" smtClean="0">
                <a:latin typeface="Arial" pitchFamily="34" charset="0"/>
              </a:rPr>
              <a:t>We tend to see these on small/mid sized operations with limited labor.</a:t>
            </a:r>
          </a:p>
          <a:p>
            <a:r>
              <a:rPr lang="en-US" altLang="en-US" dirty="0" smtClean="0">
                <a:latin typeface="Arial" pitchFamily="34" charset="0"/>
              </a:rPr>
              <a:t>The cows have a collar with bar coded information and can get milked as often as they feel the need.</a:t>
            </a:r>
          </a:p>
          <a:p>
            <a:endParaRPr lang="en-US" altLang="en-US" dirty="0" smtClean="0">
              <a:latin typeface="Arial" pitchFamily="34" charset="0"/>
            </a:endParaRPr>
          </a:p>
        </p:txBody>
      </p:sp>
      <p:sp>
        <p:nvSpPr>
          <p:cNvPr id="713732"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63DC0751-2B45-49DB-BC69-C16CC751845B}" type="slidenum">
              <a:rPr lang="en-US" altLang="en-US" sz="1200"/>
              <a:pPr/>
              <a:t>73</a:t>
            </a:fld>
            <a:endParaRPr lang="en-US" altLang="en-US" sz="1200" dirty="0"/>
          </a:p>
        </p:txBody>
      </p:sp>
    </p:spTree>
    <p:extLst>
      <p:ext uri="{BB962C8B-B14F-4D97-AF65-F5344CB8AC3E}">
        <p14:creationId xmlns:p14="http://schemas.microsoft.com/office/powerpoint/2010/main" val="3611854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Slide Image Placeholder 1"/>
          <p:cNvSpPr>
            <a:spLocks noGrp="1" noRot="1" noChangeAspect="1" noTextEdit="1"/>
          </p:cNvSpPr>
          <p:nvPr>
            <p:ph type="sldImg"/>
          </p:nvPr>
        </p:nvSpPr>
        <p:spPr>
          <a:ln/>
        </p:spPr>
      </p:sp>
      <p:sp>
        <p:nvSpPr>
          <p:cNvPr id="670723" name="Notes Placeholder 2"/>
          <p:cNvSpPr>
            <a:spLocks noGrp="1"/>
          </p:cNvSpPr>
          <p:nvPr>
            <p:ph type="body" idx="1"/>
          </p:nvPr>
        </p:nvSpPr>
        <p:spPr>
          <a:noFill/>
        </p:spPr>
        <p:txBody>
          <a:bodyPr/>
          <a:lstStyle/>
          <a:p>
            <a:r>
              <a:rPr lang="en-US" altLang="en-US" dirty="0" smtClean="0">
                <a:latin typeface="Arial" pitchFamily="34" charset="0"/>
              </a:rPr>
              <a:t>That’s a big goal of this class and this instructor. Think of it like going into medical school-without taking any pre-med basic classes. Or taking algebra without having learned multiplication and division.</a:t>
            </a:r>
          </a:p>
          <a:p>
            <a:r>
              <a:rPr lang="en-US" altLang="en-US" dirty="0" smtClean="0">
                <a:latin typeface="Arial" pitchFamily="34" charset="0"/>
              </a:rPr>
              <a:t>Build a foundation of knowledge-the rest can be taught and learned in logical methodical steps! </a:t>
            </a:r>
          </a:p>
        </p:txBody>
      </p:sp>
      <p:sp>
        <p:nvSpPr>
          <p:cNvPr id="670724"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B2240FF8-84EB-4000-8F42-A610AFF628D8}" type="slidenum">
              <a:rPr lang="en-US" altLang="en-US" sz="1200"/>
              <a:pPr/>
              <a:t>19</a:t>
            </a:fld>
            <a:endParaRPr lang="en-US" altLang="en-US" sz="1200" dirty="0"/>
          </a:p>
        </p:txBody>
      </p:sp>
    </p:spTree>
    <p:extLst>
      <p:ext uri="{BB962C8B-B14F-4D97-AF65-F5344CB8AC3E}">
        <p14:creationId xmlns:p14="http://schemas.microsoft.com/office/powerpoint/2010/main" val="3750588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Slide Image Placeholder 1"/>
          <p:cNvSpPr>
            <a:spLocks noGrp="1" noRot="1" noChangeAspect="1" noTextEdit="1"/>
          </p:cNvSpPr>
          <p:nvPr>
            <p:ph type="sldImg"/>
          </p:nvPr>
        </p:nvSpPr>
        <p:spPr>
          <a:ln/>
        </p:spPr>
      </p:sp>
      <p:sp>
        <p:nvSpPr>
          <p:cNvPr id="714755" name="Notes Placeholder 2"/>
          <p:cNvSpPr>
            <a:spLocks noGrp="1"/>
          </p:cNvSpPr>
          <p:nvPr>
            <p:ph type="body" idx="1"/>
          </p:nvPr>
        </p:nvSpPr>
        <p:spPr>
          <a:noFill/>
        </p:spPr>
        <p:txBody>
          <a:bodyPr/>
          <a:lstStyle/>
          <a:p>
            <a:r>
              <a:rPr lang="en-US" altLang="en-US" smtClean="0">
                <a:latin typeface="Arial" pitchFamily="34" charset="0"/>
              </a:rPr>
              <a:t>These units wash the udder, identify each animal and their production-alerting the owner of a decline or change in production. They also self sanitize between each cow. They will notify the farmer electronically on his smart phone or other mobile device of any problems.</a:t>
            </a:r>
          </a:p>
        </p:txBody>
      </p:sp>
      <p:sp>
        <p:nvSpPr>
          <p:cNvPr id="714756" name="Slide Number Placeholder 3"/>
          <p:cNvSpPr>
            <a:spLocks noGrp="1"/>
          </p:cNvSpPr>
          <p:nvPr>
            <p:ph type="sldNum" sz="quarter" idx="5"/>
          </p:nvPr>
        </p:nvSpPr>
        <p:spPr>
          <a:noFill/>
        </p:spPr>
        <p:txBody>
          <a:bodyPr/>
          <a:lstStyle>
            <a:lvl1pPr>
              <a:defRPr sz="4600">
                <a:solidFill>
                  <a:schemeClr val="tx1"/>
                </a:solidFill>
                <a:latin typeface="Arial" pitchFamily="34" charset="0"/>
              </a:defRPr>
            </a:lvl1pPr>
            <a:lvl2pPr marL="771450" indent="-296711">
              <a:defRPr sz="4600">
                <a:solidFill>
                  <a:schemeClr val="tx1"/>
                </a:solidFill>
                <a:latin typeface="Arial" pitchFamily="34" charset="0"/>
              </a:defRPr>
            </a:lvl2pPr>
            <a:lvl3pPr marL="1186847" indent="-237369">
              <a:defRPr sz="4600">
                <a:solidFill>
                  <a:schemeClr val="tx1"/>
                </a:solidFill>
                <a:latin typeface="Arial" pitchFamily="34" charset="0"/>
              </a:defRPr>
            </a:lvl3pPr>
            <a:lvl4pPr marL="1661585" indent="-237369">
              <a:defRPr sz="4600">
                <a:solidFill>
                  <a:schemeClr val="tx1"/>
                </a:solidFill>
                <a:latin typeface="Arial" pitchFamily="34" charset="0"/>
              </a:defRPr>
            </a:lvl4pPr>
            <a:lvl5pPr marL="2136324" indent="-237369">
              <a:defRPr sz="4600">
                <a:solidFill>
                  <a:schemeClr val="tx1"/>
                </a:solidFill>
                <a:latin typeface="Arial" pitchFamily="34" charset="0"/>
              </a:defRPr>
            </a:lvl5pPr>
            <a:lvl6pPr marL="2611062" indent="-237369" algn="ctr" eaLnBrk="0" fontAlgn="base" hangingPunct="0">
              <a:spcBef>
                <a:spcPct val="0"/>
              </a:spcBef>
              <a:spcAft>
                <a:spcPct val="0"/>
              </a:spcAft>
              <a:defRPr sz="4600">
                <a:solidFill>
                  <a:schemeClr val="tx1"/>
                </a:solidFill>
                <a:latin typeface="Arial" pitchFamily="34" charset="0"/>
              </a:defRPr>
            </a:lvl6pPr>
            <a:lvl7pPr marL="3085801" indent="-237369" algn="ctr" eaLnBrk="0" fontAlgn="base" hangingPunct="0">
              <a:spcBef>
                <a:spcPct val="0"/>
              </a:spcBef>
              <a:spcAft>
                <a:spcPct val="0"/>
              </a:spcAft>
              <a:defRPr sz="4600">
                <a:solidFill>
                  <a:schemeClr val="tx1"/>
                </a:solidFill>
                <a:latin typeface="Arial" pitchFamily="34" charset="0"/>
              </a:defRPr>
            </a:lvl7pPr>
            <a:lvl8pPr marL="3560540" indent="-237369" algn="ctr" eaLnBrk="0" fontAlgn="base" hangingPunct="0">
              <a:spcBef>
                <a:spcPct val="0"/>
              </a:spcBef>
              <a:spcAft>
                <a:spcPct val="0"/>
              </a:spcAft>
              <a:defRPr sz="4600">
                <a:solidFill>
                  <a:schemeClr val="tx1"/>
                </a:solidFill>
                <a:latin typeface="Arial" pitchFamily="34" charset="0"/>
              </a:defRPr>
            </a:lvl8pPr>
            <a:lvl9pPr marL="4035279" indent="-237369" algn="ctr" eaLnBrk="0" fontAlgn="base" hangingPunct="0">
              <a:spcBef>
                <a:spcPct val="0"/>
              </a:spcBef>
              <a:spcAft>
                <a:spcPct val="0"/>
              </a:spcAft>
              <a:defRPr sz="4600">
                <a:solidFill>
                  <a:schemeClr val="tx1"/>
                </a:solidFill>
                <a:latin typeface="Arial" pitchFamily="34" charset="0"/>
              </a:defRPr>
            </a:lvl9pPr>
          </a:lstStyle>
          <a:p>
            <a:fld id="{C54AF7F3-CEE9-4455-9CCE-75C38C945E3A}" type="slidenum">
              <a:rPr lang="en-US" altLang="en-US" sz="1200"/>
              <a:pPr/>
              <a:t>74</a:t>
            </a:fld>
            <a:endParaRPr lang="en-US" altLang="en-US" sz="1200"/>
          </a:p>
        </p:txBody>
      </p:sp>
    </p:spTree>
    <p:extLst>
      <p:ext uri="{BB962C8B-B14F-4D97-AF65-F5344CB8AC3E}">
        <p14:creationId xmlns:p14="http://schemas.microsoft.com/office/powerpoint/2010/main" val="3863632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Slide Image Placeholder 1"/>
          <p:cNvSpPr>
            <a:spLocks noGrp="1" noRot="1" noChangeAspect="1" noTextEdit="1"/>
          </p:cNvSpPr>
          <p:nvPr>
            <p:ph type="sldImg"/>
          </p:nvPr>
        </p:nvSpPr>
        <p:spPr>
          <a:ln/>
        </p:spPr>
      </p:sp>
      <p:sp>
        <p:nvSpPr>
          <p:cNvPr id="718851" name="Notes Placeholder 2"/>
          <p:cNvSpPr>
            <a:spLocks noGrp="1"/>
          </p:cNvSpPr>
          <p:nvPr>
            <p:ph type="body" idx="1"/>
          </p:nvPr>
        </p:nvSpPr>
        <p:spPr>
          <a:noFill/>
        </p:spPr>
        <p:txBody>
          <a:bodyPr/>
          <a:lstStyle/>
          <a:p>
            <a:r>
              <a:rPr lang="en-US" altLang="en-US" dirty="0" smtClean="0">
                <a:latin typeface="Arial" pitchFamily="34" charset="0"/>
              </a:rPr>
              <a:t>Most vendors offer extensive service plans-usually with a 1 hour response time.</a:t>
            </a:r>
          </a:p>
          <a:p>
            <a:r>
              <a:rPr lang="en-US" altLang="en-US" dirty="0" smtClean="0">
                <a:latin typeface="Arial" pitchFamily="34" charset="0"/>
              </a:rPr>
              <a:t>Central Minnesota has about 80-100 of these in operation.</a:t>
            </a:r>
          </a:p>
          <a:p>
            <a:r>
              <a:rPr lang="en-US" altLang="en-US" dirty="0" smtClean="0">
                <a:latin typeface="Arial" pitchFamily="34" charset="0"/>
              </a:rPr>
              <a:t>They have a user support group to share tips.</a:t>
            </a:r>
          </a:p>
          <a:p>
            <a:r>
              <a:rPr lang="en-US" altLang="en-US" dirty="0" smtClean="0">
                <a:latin typeface="Arial" pitchFamily="34" charset="0"/>
              </a:rPr>
              <a:t>They appear to be quite successful. </a:t>
            </a:r>
          </a:p>
          <a:p>
            <a:r>
              <a:rPr lang="en-US" altLang="en-US" dirty="0" smtClean="0">
                <a:latin typeface="Arial" pitchFamily="34" charset="0"/>
              </a:rPr>
              <a:t>The owners report the time savings can be used to do a better job of analyzing production data.</a:t>
            </a:r>
          </a:p>
        </p:txBody>
      </p:sp>
      <p:sp>
        <p:nvSpPr>
          <p:cNvPr id="718852"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7D8B96A0-A340-451C-A3B4-C1EDDC33A3B0}" type="slidenum">
              <a:rPr lang="en-US" altLang="en-US" sz="1200"/>
              <a:pPr/>
              <a:t>75</a:t>
            </a:fld>
            <a:endParaRPr lang="en-US" altLang="en-US" sz="1200" dirty="0"/>
          </a:p>
        </p:txBody>
      </p:sp>
    </p:spTree>
    <p:extLst>
      <p:ext uri="{BB962C8B-B14F-4D97-AF65-F5344CB8AC3E}">
        <p14:creationId xmlns:p14="http://schemas.microsoft.com/office/powerpoint/2010/main" val="3513011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Slide Image Placeholder 1"/>
          <p:cNvSpPr>
            <a:spLocks noGrp="1" noRot="1" noChangeAspect="1" noTextEdit="1"/>
          </p:cNvSpPr>
          <p:nvPr>
            <p:ph type="sldImg"/>
          </p:nvPr>
        </p:nvSpPr>
        <p:spPr>
          <a:ln/>
        </p:spPr>
      </p:sp>
      <p:sp>
        <p:nvSpPr>
          <p:cNvPr id="743427" name="Notes Placeholder 2"/>
          <p:cNvSpPr>
            <a:spLocks noGrp="1"/>
          </p:cNvSpPr>
          <p:nvPr>
            <p:ph type="body" idx="1"/>
          </p:nvPr>
        </p:nvSpPr>
        <p:spPr>
          <a:noFill/>
        </p:spPr>
        <p:txBody>
          <a:bodyPr/>
          <a:lstStyle/>
          <a:p>
            <a:r>
              <a:rPr lang="en-US" altLang="en-US" dirty="0" smtClean="0">
                <a:latin typeface="Arial" pitchFamily="34" charset="0"/>
              </a:rPr>
              <a:t>While the cattle are eating each section of</a:t>
            </a:r>
            <a:r>
              <a:rPr lang="en-US" altLang="en-US" baseline="0" dirty="0" smtClean="0">
                <a:latin typeface="Arial" pitchFamily="34" charset="0"/>
              </a:rPr>
              <a:t> the head gate can be locked to allow treatment or insemination of individual animals</a:t>
            </a:r>
            <a:endParaRPr lang="en-US" altLang="en-US" dirty="0" smtClean="0">
              <a:latin typeface="Arial" pitchFamily="34" charset="0"/>
            </a:endParaRPr>
          </a:p>
        </p:txBody>
      </p:sp>
      <p:sp>
        <p:nvSpPr>
          <p:cNvPr id="743428"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8B9F98AA-B761-4ED7-9514-36C41C8185C6}" type="slidenum">
              <a:rPr lang="en-US" altLang="en-US" sz="1200"/>
              <a:pPr/>
              <a:t>77</a:t>
            </a:fld>
            <a:endParaRPr lang="en-US" altLang="en-US" sz="1200" dirty="0"/>
          </a:p>
        </p:txBody>
      </p:sp>
    </p:spTree>
    <p:extLst>
      <p:ext uri="{BB962C8B-B14F-4D97-AF65-F5344CB8AC3E}">
        <p14:creationId xmlns:p14="http://schemas.microsoft.com/office/powerpoint/2010/main" val="2158970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47525F09-26F0-4385-98B4-1E3058EAA794}" type="slidenum">
              <a:rPr lang="en-US" altLang="en-US" sz="1200"/>
              <a:pPr/>
              <a:t>80</a:t>
            </a:fld>
            <a:endParaRPr lang="en-US" altLang="en-US" sz="1200" dirty="0"/>
          </a:p>
        </p:txBody>
      </p:sp>
      <p:sp>
        <p:nvSpPr>
          <p:cNvPr id="745475" name="Rectangle 2"/>
          <p:cNvSpPr>
            <a:spLocks noGrp="1" noRot="1" noChangeAspect="1" noChangeArrowheads="1" noTextEdit="1"/>
          </p:cNvSpPr>
          <p:nvPr>
            <p:ph type="sldImg"/>
          </p:nvPr>
        </p:nvSpPr>
        <p:spPr>
          <a:ln/>
        </p:spPr>
      </p:sp>
      <p:sp>
        <p:nvSpPr>
          <p:cNvPr id="745476" name="Rectangle 3"/>
          <p:cNvSpPr>
            <a:spLocks noGrp="1" noChangeArrowheads="1"/>
          </p:cNvSpPr>
          <p:nvPr>
            <p:ph type="body" idx="1"/>
          </p:nvPr>
        </p:nvSpPr>
        <p:spPr>
          <a:noFill/>
        </p:spPr>
        <p:txBody>
          <a:bodyPr/>
          <a:lstStyle/>
          <a:p>
            <a:pPr eaLnBrk="1" hangingPunct="1"/>
            <a:r>
              <a:rPr lang="en-US" altLang="en-US" dirty="0" smtClean="0">
                <a:latin typeface="Arial" pitchFamily="34" charset="0"/>
              </a:rPr>
              <a:t>Most newer turkey grower barns now include some type of curtained sides</a:t>
            </a:r>
          </a:p>
        </p:txBody>
      </p:sp>
    </p:spTree>
    <p:extLst>
      <p:ext uri="{BB962C8B-B14F-4D97-AF65-F5344CB8AC3E}">
        <p14:creationId xmlns:p14="http://schemas.microsoft.com/office/powerpoint/2010/main" val="2218729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7"/>
          <p:cNvSpPr>
            <a:spLocks noGrp="1" noChangeArrowheads="1"/>
          </p:cNvSpPr>
          <p:nvPr>
            <p:ph type="sldNum" sz="quarter" idx="5"/>
          </p:nvPr>
        </p:nvSpPr>
        <p:spPr>
          <a:noFill/>
        </p:spPr>
        <p:txBody>
          <a:bodyPr/>
          <a:lstStyle>
            <a:lvl1pPr>
              <a:defRPr sz="4600">
                <a:solidFill>
                  <a:schemeClr val="tx1"/>
                </a:solidFill>
                <a:latin typeface="Arial" pitchFamily="34" charset="0"/>
              </a:defRPr>
            </a:lvl1pPr>
            <a:lvl2pPr marL="771450" indent="-296711">
              <a:defRPr sz="4600">
                <a:solidFill>
                  <a:schemeClr val="tx1"/>
                </a:solidFill>
                <a:latin typeface="Arial" pitchFamily="34" charset="0"/>
              </a:defRPr>
            </a:lvl2pPr>
            <a:lvl3pPr marL="1186847" indent="-237369">
              <a:defRPr sz="4600">
                <a:solidFill>
                  <a:schemeClr val="tx1"/>
                </a:solidFill>
                <a:latin typeface="Arial" pitchFamily="34" charset="0"/>
              </a:defRPr>
            </a:lvl3pPr>
            <a:lvl4pPr marL="1661585" indent="-237369">
              <a:defRPr sz="4600">
                <a:solidFill>
                  <a:schemeClr val="tx1"/>
                </a:solidFill>
                <a:latin typeface="Arial" pitchFamily="34" charset="0"/>
              </a:defRPr>
            </a:lvl4pPr>
            <a:lvl5pPr marL="2136324" indent="-237369">
              <a:defRPr sz="4600">
                <a:solidFill>
                  <a:schemeClr val="tx1"/>
                </a:solidFill>
                <a:latin typeface="Arial" pitchFamily="34" charset="0"/>
              </a:defRPr>
            </a:lvl5pPr>
            <a:lvl6pPr marL="2611062" indent="-237369" algn="ctr" eaLnBrk="0" fontAlgn="base" hangingPunct="0">
              <a:spcBef>
                <a:spcPct val="0"/>
              </a:spcBef>
              <a:spcAft>
                <a:spcPct val="0"/>
              </a:spcAft>
              <a:defRPr sz="4600">
                <a:solidFill>
                  <a:schemeClr val="tx1"/>
                </a:solidFill>
                <a:latin typeface="Arial" pitchFamily="34" charset="0"/>
              </a:defRPr>
            </a:lvl6pPr>
            <a:lvl7pPr marL="3085801" indent="-237369" algn="ctr" eaLnBrk="0" fontAlgn="base" hangingPunct="0">
              <a:spcBef>
                <a:spcPct val="0"/>
              </a:spcBef>
              <a:spcAft>
                <a:spcPct val="0"/>
              </a:spcAft>
              <a:defRPr sz="4600">
                <a:solidFill>
                  <a:schemeClr val="tx1"/>
                </a:solidFill>
                <a:latin typeface="Arial" pitchFamily="34" charset="0"/>
              </a:defRPr>
            </a:lvl7pPr>
            <a:lvl8pPr marL="3560540" indent="-237369" algn="ctr" eaLnBrk="0" fontAlgn="base" hangingPunct="0">
              <a:spcBef>
                <a:spcPct val="0"/>
              </a:spcBef>
              <a:spcAft>
                <a:spcPct val="0"/>
              </a:spcAft>
              <a:defRPr sz="4600">
                <a:solidFill>
                  <a:schemeClr val="tx1"/>
                </a:solidFill>
                <a:latin typeface="Arial" pitchFamily="34" charset="0"/>
              </a:defRPr>
            </a:lvl8pPr>
            <a:lvl9pPr marL="4035279" indent="-237369" algn="ctr" eaLnBrk="0" fontAlgn="base" hangingPunct="0">
              <a:spcBef>
                <a:spcPct val="0"/>
              </a:spcBef>
              <a:spcAft>
                <a:spcPct val="0"/>
              </a:spcAft>
              <a:defRPr sz="4600">
                <a:solidFill>
                  <a:schemeClr val="tx1"/>
                </a:solidFill>
                <a:latin typeface="Arial" pitchFamily="34" charset="0"/>
              </a:defRPr>
            </a:lvl9pPr>
          </a:lstStyle>
          <a:p>
            <a:fld id="{091767BE-D922-4CC3-BDDA-0AF2360A196C}" type="slidenum">
              <a:rPr lang="en-US" altLang="en-US" sz="1200"/>
              <a:pPr/>
              <a:t>82</a:t>
            </a:fld>
            <a:endParaRPr lang="en-US" altLang="en-US" sz="1200"/>
          </a:p>
        </p:txBody>
      </p:sp>
      <p:sp>
        <p:nvSpPr>
          <p:cNvPr id="771075" name="Rectangle 2"/>
          <p:cNvSpPr>
            <a:spLocks noGrp="1" noRot="1" noChangeAspect="1" noChangeArrowheads="1" noTextEdit="1"/>
          </p:cNvSpPr>
          <p:nvPr>
            <p:ph type="sldImg"/>
          </p:nvPr>
        </p:nvSpPr>
        <p:spPr>
          <a:ln/>
        </p:spPr>
      </p:sp>
      <p:sp>
        <p:nvSpPr>
          <p:cNvPr id="771076" name="Rectangle 3"/>
          <p:cNvSpPr>
            <a:spLocks noGrp="1" noChangeArrowheads="1"/>
          </p:cNvSpPr>
          <p:nvPr>
            <p:ph type="body" idx="1"/>
          </p:nvPr>
        </p:nvSpPr>
        <p:spPr>
          <a:noFill/>
        </p:spPr>
        <p:txBody>
          <a:bodyPr/>
          <a:lstStyle/>
          <a:p>
            <a:pPr eaLnBrk="1" hangingPunct="1">
              <a:buSzPct val="70000"/>
            </a:pPr>
            <a:r>
              <a:rPr lang="en-US" altLang="en-US" smtClean="0">
                <a:latin typeface="Arial" pitchFamily="34" charset="0"/>
              </a:rPr>
              <a:t>Note the small doors on the side to allow the hogs to enter and exit</a:t>
            </a:r>
          </a:p>
          <a:p>
            <a:pPr eaLnBrk="1" hangingPunct="1"/>
            <a:endParaRPr lang="en-US" altLang="en-US" smtClean="0">
              <a:latin typeface="Arial" pitchFamily="34" charset="0"/>
            </a:endParaRPr>
          </a:p>
        </p:txBody>
      </p:sp>
    </p:spTree>
    <p:extLst>
      <p:ext uri="{BB962C8B-B14F-4D97-AF65-F5344CB8AC3E}">
        <p14:creationId xmlns:p14="http://schemas.microsoft.com/office/powerpoint/2010/main" val="27927088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8BA14251-51F2-42D2-B6D7-1995913F507B}" type="slidenum">
              <a:rPr lang="en-US" altLang="en-US" sz="1200"/>
              <a:pPr/>
              <a:t>84</a:t>
            </a:fld>
            <a:endParaRPr lang="en-US" altLang="en-US" sz="1200" dirty="0"/>
          </a:p>
        </p:txBody>
      </p:sp>
      <p:sp>
        <p:nvSpPr>
          <p:cNvPr id="777219" name="Rectangle 2"/>
          <p:cNvSpPr>
            <a:spLocks noGrp="1" noRot="1" noChangeAspect="1" noChangeArrowheads="1" noTextEdit="1"/>
          </p:cNvSpPr>
          <p:nvPr>
            <p:ph type="sldImg"/>
          </p:nvPr>
        </p:nvSpPr>
        <p:spPr>
          <a:ln/>
        </p:spPr>
      </p:sp>
      <p:sp>
        <p:nvSpPr>
          <p:cNvPr id="777220" name="Rectangle 3"/>
          <p:cNvSpPr>
            <a:spLocks noGrp="1" noChangeArrowheads="1"/>
          </p:cNvSpPr>
          <p:nvPr>
            <p:ph type="body" idx="1"/>
          </p:nvPr>
        </p:nvSpPr>
        <p:spPr>
          <a:noFill/>
        </p:spPr>
        <p:txBody>
          <a:bodyPr/>
          <a:lstStyle/>
          <a:p>
            <a:pPr eaLnBrk="1" hangingPunct="1">
              <a:buSzPct val="70000"/>
            </a:pPr>
            <a:r>
              <a:rPr lang="en-US" altLang="en-US" dirty="0" smtClean="0">
                <a:latin typeface="Arial" pitchFamily="34" charset="0"/>
              </a:rPr>
              <a:t>Note the exhaust fans along the sides to remove gases from the manure pit</a:t>
            </a:r>
          </a:p>
          <a:p>
            <a:pPr eaLnBrk="1" hangingPunct="1"/>
            <a:endParaRPr lang="en-US" altLang="en-US" dirty="0" smtClean="0">
              <a:latin typeface="Arial" pitchFamily="34" charset="0"/>
            </a:endParaRPr>
          </a:p>
        </p:txBody>
      </p:sp>
    </p:spTree>
    <p:extLst>
      <p:ext uri="{BB962C8B-B14F-4D97-AF65-F5344CB8AC3E}">
        <p14:creationId xmlns:p14="http://schemas.microsoft.com/office/powerpoint/2010/main" val="3314720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new farrowing/nurseries</a:t>
            </a:r>
            <a:r>
              <a:rPr lang="en-US" baseline="0" dirty="0" smtClean="0"/>
              <a:t> have multiple rooms within a larger building.</a:t>
            </a:r>
            <a:endParaRPr lang="en-US" dirty="0"/>
          </a:p>
        </p:txBody>
      </p:sp>
      <p:sp>
        <p:nvSpPr>
          <p:cNvPr id="4" name="Slide Number Placeholder 3"/>
          <p:cNvSpPr>
            <a:spLocks noGrp="1"/>
          </p:cNvSpPr>
          <p:nvPr>
            <p:ph type="sldNum" sz="quarter" idx="10"/>
          </p:nvPr>
        </p:nvSpPr>
        <p:spPr/>
        <p:txBody>
          <a:bodyPr/>
          <a:lstStyle/>
          <a:p>
            <a:fld id="{B05D13CC-31CB-4549-B39F-481B512E4067}" type="slidenum">
              <a:rPr lang="en-US" smtClean="0"/>
              <a:t>85</a:t>
            </a:fld>
            <a:endParaRPr lang="en-US" dirty="0"/>
          </a:p>
        </p:txBody>
      </p:sp>
    </p:spTree>
    <p:extLst>
      <p:ext uri="{BB962C8B-B14F-4D97-AF65-F5344CB8AC3E}">
        <p14:creationId xmlns:p14="http://schemas.microsoft.com/office/powerpoint/2010/main" val="22430084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53A2F9E2-FEEF-47FF-A084-A2290906A9B0}" type="slidenum">
              <a:rPr lang="en-US" altLang="en-US" sz="1200"/>
              <a:pPr/>
              <a:t>86</a:t>
            </a:fld>
            <a:endParaRPr lang="en-US" altLang="en-US" sz="1200" dirty="0"/>
          </a:p>
        </p:txBody>
      </p:sp>
      <p:sp>
        <p:nvSpPr>
          <p:cNvPr id="780291" name="Rectangle 2"/>
          <p:cNvSpPr>
            <a:spLocks noGrp="1" noRot="1" noChangeAspect="1" noChangeArrowheads="1" noTextEdit="1"/>
          </p:cNvSpPr>
          <p:nvPr>
            <p:ph type="sldImg"/>
          </p:nvPr>
        </p:nvSpPr>
        <p:spPr>
          <a:ln/>
        </p:spPr>
      </p:sp>
      <p:sp>
        <p:nvSpPr>
          <p:cNvPr id="780292" name="Rectangle 3"/>
          <p:cNvSpPr>
            <a:spLocks noGrp="1" noChangeArrowheads="1"/>
          </p:cNvSpPr>
          <p:nvPr>
            <p:ph type="body" idx="1"/>
          </p:nvPr>
        </p:nvSpPr>
        <p:spPr>
          <a:noFill/>
        </p:spPr>
        <p:txBody>
          <a:bodyPr/>
          <a:lstStyle/>
          <a:p>
            <a:pPr eaLnBrk="1" hangingPunct="1">
              <a:buSzPct val="70000"/>
            </a:pPr>
            <a:r>
              <a:rPr lang="en-US" altLang="en-US" dirty="0" smtClean="0">
                <a:latin typeface="Arial" pitchFamily="34" charset="0"/>
              </a:rPr>
              <a:t>Note the tractor is 11 feet tall while the shed has 10 foot sidewalls.</a:t>
            </a:r>
          </a:p>
          <a:p>
            <a:pPr eaLnBrk="1" hangingPunct="1">
              <a:buSzPct val="70000"/>
            </a:pPr>
            <a:r>
              <a:rPr lang="en-US" altLang="en-US" dirty="0" smtClean="0">
                <a:latin typeface="Arial" pitchFamily="34" charset="0"/>
              </a:rPr>
              <a:t>Talk about functional obsolescence</a:t>
            </a:r>
          </a:p>
          <a:p>
            <a:pPr eaLnBrk="1" hangingPunct="1"/>
            <a:endParaRPr lang="en-US" altLang="en-US" dirty="0" smtClean="0">
              <a:latin typeface="Arial" pitchFamily="34" charset="0"/>
            </a:endParaRPr>
          </a:p>
        </p:txBody>
      </p:sp>
    </p:spTree>
    <p:extLst>
      <p:ext uri="{BB962C8B-B14F-4D97-AF65-F5344CB8AC3E}">
        <p14:creationId xmlns:p14="http://schemas.microsoft.com/office/powerpoint/2010/main" val="3140973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A19CDFAA-3ACE-443D-866D-44FE3F42C6D8}" type="slidenum">
              <a:rPr lang="en-US" altLang="en-US" sz="1200"/>
              <a:pPr/>
              <a:t>88</a:t>
            </a:fld>
            <a:endParaRPr lang="en-US" altLang="en-US" sz="1200" dirty="0"/>
          </a:p>
        </p:txBody>
      </p:sp>
      <p:sp>
        <p:nvSpPr>
          <p:cNvPr id="781315" name="Rectangle 2"/>
          <p:cNvSpPr>
            <a:spLocks noGrp="1" noRot="1" noChangeAspect="1" noChangeArrowheads="1" noTextEdit="1"/>
          </p:cNvSpPr>
          <p:nvPr>
            <p:ph type="sldImg"/>
          </p:nvPr>
        </p:nvSpPr>
        <p:spPr>
          <a:ln/>
        </p:spPr>
      </p:sp>
      <p:sp>
        <p:nvSpPr>
          <p:cNvPr id="781316" name="Rectangle 3"/>
          <p:cNvSpPr>
            <a:spLocks noGrp="1" noChangeArrowheads="1"/>
          </p:cNvSpPr>
          <p:nvPr>
            <p:ph type="body" idx="1"/>
          </p:nvPr>
        </p:nvSpPr>
        <p:spPr>
          <a:noFill/>
        </p:spPr>
        <p:txBody>
          <a:bodyPr/>
          <a:lstStyle/>
          <a:p>
            <a:pPr eaLnBrk="1" hangingPunct="1"/>
            <a:r>
              <a:rPr lang="en-US" altLang="en-US" dirty="0" smtClean="0">
                <a:latin typeface="Arial" pitchFamily="34" charset="0"/>
              </a:rPr>
              <a:t>note the sliding doors have been replaced with an overhead door</a:t>
            </a:r>
          </a:p>
        </p:txBody>
      </p:sp>
    </p:spTree>
    <p:extLst>
      <p:ext uri="{BB962C8B-B14F-4D97-AF65-F5344CB8AC3E}">
        <p14:creationId xmlns:p14="http://schemas.microsoft.com/office/powerpoint/2010/main" val="9700003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4A36754D-78F4-4631-B8CD-742187523022}" type="slidenum">
              <a:rPr lang="en-US" altLang="en-US" sz="1200"/>
              <a:pPr/>
              <a:t>91</a:t>
            </a:fld>
            <a:endParaRPr lang="en-US" altLang="en-US" sz="1200" dirty="0"/>
          </a:p>
        </p:txBody>
      </p:sp>
      <p:sp>
        <p:nvSpPr>
          <p:cNvPr id="789507" name="Rectangle 2"/>
          <p:cNvSpPr>
            <a:spLocks noGrp="1" noRot="1" noChangeAspect="1" noChangeArrowheads="1" noTextEdit="1"/>
          </p:cNvSpPr>
          <p:nvPr>
            <p:ph type="sldImg"/>
          </p:nvPr>
        </p:nvSpPr>
        <p:spPr>
          <a:ln/>
        </p:spPr>
      </p:sp>
      <p:sp>
        <p:nvSpPr>
          <p:cNvPr id="789508" name="Rectangle 3"/>
          <p:cNvSpPr>
            <a:spLocks noGrp="1" noChangeArrowheads="1"/>
          </p:cNvSpPr>
          <p:nvPr>
            <p:ph type="body" idx="1"/>
          </p:nvPr>
        </p:nvSpPr>
        <p:spPr>
          <a:noFill/>
        </p:spPr>
        <p:txBody>
          <a:bodyPr/>
          <a:lstStyle/>
          <a:p>
            <a:pPr eaLnBrk="1" hangingPunct="1">
              <a:buSzPct val="70000"/>
            </a:pPr>
            <a:r>
              <a:rPr lang="en-US" altLang="en-US" dirty="0" smtClean="0">
                <a:latin typeface="Arial" pitchFamily="34" charset="0"/>
              </a:rPr>
              <a:t>This shop includes an office, shower room, and storage area above them. 60 x 140 x 20.</a:t>
            </a:r>
          </a:p>
          <a:p>
            <a:pPr eaLnBrk="1" hangingPunct="1">
              <a:buSzPct val="70000"/>
            </a:pPr>
            <a:r>
              <a:rPr lang="en-US" altLang="en-US" dirty="0" smtClean="0">
                <a:latin typeface="Arial" pitchFamily="34" charset="0"/>
              </a:rPr>
              <a:t>As the equipment gets bigger so does the shop.</a:t>
            </a:r>
          </a:p>
          <a:p>
            <a:pPr eaLnBrk="1" hangingPunct="1">
              <a:buSzPct val="70000"/>
            </a:pPr>
            <a:endParaRPr lang="en-US" altLang="en-US" dirty="0" smtClean="0">
              <a:latin typeface="Arial" pitchFamily="34" charset="0"/>
            </a:endParaRPr>
          </a:p>
          <a:p>
            <a:pPr eaLnBrk="1" hangingPunct="1"/>
            <a:endParaRPr lang="en-US" altLang="en-US" dirty="0" smtClean="0">
              <a:latin typeface="Arial" pitchFamily="34" charset="0"/>
            </a:endParaRPr>
          </a:p>
        </p:txBody>
      </p:sp>
    </p:spTree>
    <p:extLst>
      <p:ext uri="{BB962C8B-B14F-4D97-AF65-F5344CB8AC3E}">
        <p14:creationId xmlns:p14="http://schemas.microsoft.com/office/powerpoint/2010/main" val="994022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Slide Image Placeholder 1"/>
          <p:cNvSpPr>
            <a:spLocks noGrp="1" noRot="1" noChangeAspect="1" noTextEdit="1"/>
          </p:cNvSpPr>
          <p:nvPr>
            <p:ph type="sldImg"/>
          </p:nvPr>
        </p:nvSpPr>
        <p:spPr>
          <a:ln/>
        </p:spPr>
      </p:sp>
      <p:sp>
        <p:nvSpPr>
          <p:cNvPr id="669699" name="Notes Placeholder 2"/>
          <p:cNvSpPr>
            <a:spLocks noGrp="1"/>
          </p:cNvSpPr>
          <p:nvPr>
            <p:ph type="body" idx="1"/>
          </p:nvPr>
        </p:nvSpPr>
        <p:spPr>
          <a:noFill/>
        </p:spPr>
        <p:txBody>
          <a:bodyPr/>
          <a:lstStyle/>
          <a:p>
            <a:r>
              <a:rPr lang="en-US" altLang="en-US" dirty="0" smtClean="0">
                <a:latin typeface="Arial" pitchFamily="34" charset="0"/>
              </a:rPr>
              <a:t>They also talk to their neighbors-they will spread your message-frame it like you want everyone to hear about it.</a:t>
            </a:r>
          </a:p>
        </p:txBody>
      </p:sp>
      <p:sp>
        <p:nvSpPr>
          <p:cNvPr id="669700"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86F1A9B2-824D-45E2-B72C-95C52C123F87}" type="slidenum">
              <a:rPr lang="en-US" altLang="en-US" sz="1200"/>
              <a:pPr/>
              <a:t>20</a:t>
            </a:fld>
            <a:endParaRPr lang="en-US" altLang="en-US" sz="1200" dirty="0"/>
          </a:p>
        </p:txBody>
      </p:sp>
    </p:spTree>
    <p:extLst>
      <p:ext uri="{BB962C8B-B14F-4D97-AF65-F5344CB8AC3E}">
        <p14:creationId xmlns:p14="http://schemas.microsoft.com/office/powerpoint/2010/main" val="3547209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C2F64922-AFE2-46C3-8560-4E1D7DEB77C2}" type="slidenum">
              <a:rPr lang="en-US" altLang="en-US" sz="1200"/>
              <a:pPr/>
              <a:t>92</a:t>
            </a:fld>
            <a:endParaRPr lang="en-US" altLang="en-US" sz="1200" dirty="0"/>
          </a:p>
        </p:txBody>
      </p:sp>
      <p:sp>
        <p:nvSpPr>
          <p:cNvPr id="790531" name="Rectangle 2"/>
          <p:cNvSpPr>
            <a:spLocks noGrp="1" noRot="1" noChangeAspect="1" noChangeArrowheads="1" noTextEdit="1"/>
          </p:cNvSpPr>
          <p:nvPr>
            <p:ph type="sldImg"/>
          </p:nvPr>
        </p:nvSpPr>
        <p:spPr>
          <a:ln/>
        </p:spPr>
      </p:sp>
      <p:sp>
        <p:nvSpPr>
          <p:cNvPr id="790532" name="Rectangle 3"/>
          <p:cNvSpPr>
            <a:spLocks noGrp="1" noChangeArrowheads="1"/>
          </p:cNvSpPr>
          <p:nvPr>
            <p:ph type="body" idx="1"/>
          </p:nvPr>
        </p:nvSpPr>
        <p:spPr>
          <a:noFill/>
        </p:spPr>
        <p:txBody>
          <a:bodyPr/>
          <a:lstStyle/>
          <a:p>
            <a:pPr eaLnBrk="1" hangingPunct="1">
              <a:buSzPct val="70000"/>
            </a:pPr>
            <a:r>
              <a:rPr lang="en-US" altLang="en-US" dirty="0" smtClean="0">
                <a:latin typeface="Arial" pitchFamily="34" charset="0"/>
              </a:rPr>
              <a:t>Another large shop with metal frame construction.</a:t>
            </a:r>
          </a:p>
          <a:p>
            <a:pPr eaLnBrk="1" hangingPunct="1">
              <a:buSzPct val="70000"/>
            </a:pPr>
            <a:r>
              <a:rPr lang="en-US" altLang="en-US" dirty="0" smtClean="0">
                <a:latin typeface="Arial" pitchFamily="34" charset="0"/>
              </a:rPr>
              <a:t>This one is 60 x200 x 20. The back 100 feet is cold storage.</a:t>
            </a:r>
          </a:p>
        </p:txBody>
      </p:sp>
    </p:spTree>
    <p:extLst>
      <p:ext uri="{BB962C8B-B14F-4D97-AF65-F5344CB8AC3E}">
        <p14:creationId xmlns:p14="http://schemas.microsoft.com/office/powerpoint/2010/main" val="3792878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7"/>
          <p:cNvSpPr>
            <a:spLocks noGrp="1" noChangeArrowheads="1"/>
          </p:cNvSpPr>
          <p:nvPr>
            <p:ph type="sldNum" sz="quarter" idx="5"/>
          </p:nvPr>
        </p:nvSpPr>
        <p:spPr>
          <a:noFill/>
        </p:spPr>
        <p:txBody>
          <a:bodyPr/>
          <a:lstStyle>
            <a:lvl1pPr>
              <a:defRPr sz="4600">
                <a:solidFill>
                  <a:schemeClr val="tx1"/>
                </a:solidFill>
                <a:latin typeface="Arial" pitchFamily="34" charset="0"/>
              </a:defRPr>
            </a:lvl1pPr>
            <a:lvl2pPr marL="771450" indent="-296711">
              <a:defRPr sz="4600">
                <a:solidFill>
                  <a:schemeClr val="tx1"/>
                </a:solidFill>
                <a:latin typeface="Arial" pitchFamily="34" charset="0"/>
              </a:defRPr>
            </a:lvl2pPr>
            <a:lvl3pPr marL="1186847" indent="-237369">
              <a:defRPr sz="4600">
                <a:solidFill>
                  <a:schemeClr val="tx1"/>
                </a:solidFill>
                <a:latin typeface="Arial" pitchFamily="34" charset="0"/>
              </a:defRPr>
            </a:lvl3pPr>
            <a:lvl4pPr marL="1661585" indent="-237369">
              <a:defRPr sz="4600">
                <a:solidFill>
                  <a:schemeClr val="tx1"/>
                </a:solidFill>
                <a:latin typeface="Arial" pitchFamily="34" charset="0"/>
              </a:defRPr>
            </a:lvl4pPr>
            <a:lvl5pPr marL="2136324" indent="-237369">
              <a:defRPr sz="4600">
                <a:solidFill>
                  <a:schemeClr val="tx1"/>
                </a:solidFill>
                <a:latin typeface="Arial" pitchFamily="34" charset="0"/>
              </a:defRPr>
            </a:lvl5pPr>
            <a:lvl6pPr marL="2611062" indent="-237369" algn="ctr" eaLnBrk="0" fontAlgn="base" hangingPunct="0">
              <a:spcBef>
                <a:spcPct val="0"/>
              </a:spcBef>
              <a:spcAft>
                <a:spcPct val="0"/>
              </a:spcAft>
              <a:defRPr sz="4600">
                <a:solidFill>
                  <a:schemeClr val="tx1"/>
                </a:solidFill>
                <a:latin typeface="Arial" pitchFamily="34" charset="0"/>
              </a:defRPr>
            </a:lvl6pPr>
            <a:lvl7pPr marL="3085801" indent="-237369" algn="ctr" eaLnBrk="0" fontAlgn="base" hangingPunct="0">
              <a:spcBef>
                <a:spcPct val="0"/>
              </a:spcBef>
              <a:spcAft>
                <a:spcPct val="0"/>
              </a:spcAft>
              <a:defRPr sz="4600">
                <a:solidFill>
                  <a:schemeClr val="tx1"/>
                </a:solidFill>
                <a:latin typeface="Arial" pitchFamily="34" charset="0"/>
              </a:defRPr>
            </a:lvl7pPr>
            <a:lvl8pPr marL="3560540" indent="-237369" algn="ctr" eaLnBrk="0" fontAlgn="base" hangingPunct="0">
              <a:spcBef>
                <a:spcPct val="0"/>
              </a:spcBef>
              <a:spcAft>
                <a:spcPct val="0"/>
              </a:spcAft>
              <a:defRPr sz="4600">
                <a:solidFill>
                  <a:schemeClr val="tx1"/>
                </a:solidFill>
                <a:latin typeface="Arial" pitchFamily="34" charset="0"/>
              </a:defRPr>
            </a:lvl8pPr>
            <a:lvl9pPr marL="4035279" indent="-237369" algn="ctr" eaLnBrk="0" fontAlgn="base" hangingPunct="0">
              <a:spcBef>
                <a:spcPct val="0"/>
              </a:spcBef>
              <a:spcAft>
                <a:spcPct val="0"/>
              </a:spcAft>
              <a:defRPr sz="4600">
                <a:solidFill>
                  <a:schemeClr val="tx1"/>
                </a:solidFill>
                <a:latin typeface="Arial" pitchFamily="34" charset="0"/>
              </a:defRPr>
            </a:lvl9pPr>
          </a:lstStyle>
          <a:p>
            <a:fld id="{17B8B621-2AD3-46D5-8E47-9F3ACAED10F7}" type="slidenum">
              <a:rPr lang="en-US" altLang="en-US" sz="1200"/>
              <a:pPr/>
              <a:t>93</a:t>
            </a:fld>
            <a:endParaRPr lang="en-US" altLang="en-US" sz="1200"/>
          </a:p>
        </p:txBody>
      </p:sp>
      <p:sp>
        <p:nvSpPr>
          <p:cNvPr id="792579" name="Rectangle 2"/>
          <p:cNvSpPr>
            <a:spLocks noGrp="1" noRot="1" noChangeAspect="1" noChangeArrowheads="1" noTextEdit="1"/>
          </p:cNvSpPr>
          <p:nvPr>
            <p:ph type="sldImg"/>
          </p:nvPr>
        </p:nvSpPr>
        <p:spPr>
          <a:ln/>
        </p:spPr>
      </p:sp>
      <p:sp>
        <p:nvSpPr>
          <p:cNvPr id="792580" name="Rectangle 3"/>
          <p:cNvSpPr>
            <a:spLocks noGrp="1" noChangeArrowheads="1"/>
          </p:cNvSpPr>
          <p:nvPr>
            <p:ph type="body" idx="1"/>
          </p:nvPr>
        </p:nvSpPr>
        <p:spPr>
          <a:noFill/>
        </p:spPr>
        <p:txBody>
          <a:bodyPr/>
          <a:lstStyle/>
          <a:p>
            <a:pPr eaLnBrk="1" hangingPunct="1"/>
            <a:r>
              <a:rPr lang="en-US" altLang="en-US" smtClean="0">
                <a:latin typeface="Arial" pitchFamily="34" charset="0"/>
              </a:rPr>
              <a:t>Concrete stave silos-note the one in front has been filled with corn silage that was too wet, causing it to seep. The very acid silage seepage will greatly shorten the life of the silo. They can be relined or replastered to remedy this. However the exterior will always show these stains and rust.</a:t>
            </a:r>
          </a:p>
        </p:txBody>
      </p:sp>
    </p:spTree>
    <p:extLst>
      <p:ext uri="{BB962C8B-B14F-4D97-AF65-F5344CB8AC3E}">
        <p14:creationId xmlns:p14="http://schemas.microsoft.com/office/powerpoint/2010/main" val="15014099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71FED46F-C22D-4ACC-B6B7-3797C7A3B259}" type="slidenum">
              <a:rPr lang="en-US" altLang="en-US" sz="1200"/>
              <a:pPr/>
              <a:t>94</a:t>
            </a:fld>
            <a:endParaRPr lang="en-US" altLang="en-US" sz="1200" dirty="0"/>
          </a:p>
        </p:txBody>
      </p:sp>
      <p:sp>
        <p:nvSpPr>
          <p:cNvPr id="795651" name="Rectangle 2"/>
          <p:cNvSpPr>
            <a:spLocks noGrp="1" noRot="1" noChangeAspect="1" noChangeArrowheads="1" noTextEdit="1"/>
          </p:cNvSpPr>
          <p:nvPr>
            <p:ph type="sldImg"/>
          </p:nvPr>
        </p:nvSpPr>
        <p:spPr>
          <a:ln/>
        </p:spPr>
      </p:sp>
      <p:sp>
        <p:nvSpPr>
          <p:cNvPr id="795652" name="Rectangle 3"/>
          <p:cNvSpPr>
            <a:spLocks noGrp="1" noChangeArrowheads="1"/>
          </p:cNvSpPr>
          <p:nvPr>
            <p:ph type="body" idx="1"/>
          </p:nvPr>
        </p:nvSpPr>
        <p:spPr>
          <a:noFill/>
        </p:spPr>
        <p:txBody>
          <a:bodyPr/>
          <a:lstStyle/>
          <a:p>
            <a:pPr eaLnBrk="1" hangingPunct="1"/>
            <a:r>
              <a:rPr lang="en-US" altLang="en-US" sz="800" dirty="0">
                <a:latin typeface="Arial" pitchFamily="34" charset="0"/>
              </a:rPr>
              <a:t>Simply a hole dug into a side hill and filled with silage-commonly referred to as a pit silo-probably no additional contributory value.</a:t>
            </a:r>
          </a:p>
        </p:txBody>
      </p:sp>
    </p:spTree>
    <p:extLst>
      <p:ext uri="{BB962C8B-B14F-4D97-AF65-F5344CB8AC3E}">
        <p14:creationId xmlns:p14="http://schemas.microsoft.com/office/powerpoint/2010/main" val="555229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97725532-78AD-4C21-B7A7-FAB72CBFCBC1}" type="slidenum">
              <a:rPr lang="en-US" altLang="en-US" sz="1200"/>
              <a:pPr/>
              <a:t>96</a:t>
            </a:fld>
            <a:endParaRPr lang="en-US" altLang="en-US" sz="1200" dirty="0"/>
          </a:p>
        </p:txBody>
      </p:sp>
      <p:sp>
        <p:nvSpPr>
          <p:cNvPr id="798723" name="Rectangle 2"/>
          <p:cNvSpPr>
            <a:spLocks noGrp="1" noRot="1" noChangeAspect="1" noChangeArrowheads="1" noTextEdit="1"/>
          </p:cNvSpPr>
          <p:nvPr>
            <p:ph type="sldImg"/>
          </p:nvPr>
        </p:nvSpPr>
        <p:spPr>
          <a:ln/>
        </p:spPr>
      </p:sp>
      <p:sp>
        <p:nvSpPr>
          <p:cNvPr id="798724" name="Rectangle 3"/>
          <p:cNvSpPr>
            <a:spLocks noGrp="1" noChangeArrowheads="1"/>
          </p:cNvSpPr>
          <p:nvPr>
            <p:ph type="body" idx="1"/>
          </p:nvPr>
        </p:nvSpPr>
        <p:spPr>
          <a:noFill/>
        </p:spPr>
        <p:txBody>
          <a:bodyPr/>
          <a:lstStyle/>
          <a:p>
            <a:pPr eaLnBrk="1" hangingPunct="1"/>
            <a:r>
              <a:rPr lang="en-US" altLang="en-US" dirty="0" smtClean="0">
                <a:latin typeface="Arial" pitchFamily="34" charset="0"/>
              </a:rPr>
              <a:t>Note the separate compartments for different feedstuffs</a:t>
            </a:r>
          </a:p>
        </p:txBody>
      </p:sp>
    </p:spTree>
    <p:extLst>
      <p:ext uri="{BB962C8B-B14F-4D97-AF65-F5344CB8AC3E}">
        <p14:creationId xmlns:p14="http://schemas.microsoft.com/office/powerpoint/2010/main" val="27772006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1FE0ED1C-C39B-4FA9-B00F-C546C11DD640}" type="slidenum">
              <a:rPr lang="en-US" altLang="en-US" sz="1200"/>
              <a:pPr/>
              <a:t>97</a:t>
            </a:fld>
            <a:endParaRPr lang="en-US" altLang="en-US" sz="1200" dirty="0"/>
          </a:p>
        </p:txBody>
      </p:sp>
      <p:sp>
        <p:nvSpPr>
          <p:cNvPr id="799747" name="Rectangle 2"/>
          <p:cNvSpPr>
            <a:spLocks noGrp="1" noRot="1" noChangeAspect="1" noChangeArrowheads="1" noTextEdit="1"/>
          </p:cNvSpPr>
          <p:nvPr>
            <p:ph type="sldImg"/>
          </p:nvPr>
        </p:nvSpPr>
        <p:spPr>
          <a:ln/>
        </p:spPr>
      </p:sp>
      <p:sp>
        <p:nvSpPr>
          <p:cNvPr id="799748" name="Rectangle 3"/>
          <p:cNvSpPr>
            <a:spLocks noGrp="1" noChangeArrowheads="1"/>
          </p:cNvSpPr>
          <p:nvPr>
            <p:ph type="body" idx="1"/>
          </p:nvPr>
        </p:nvSpPr>
        <p:spPr>
          <a:noFill/>
        </p:spPr>
        <p:txBody>
          <a:bodyPr/>
          <a:lstStyle/>
          <a:p>
            <a:pPr eaLnBrk="1" hangingPunct="1"/>
            <a:r>
              <a:rPr lang="en-US" altLang="en-US" dirty="0" smtClean="0">
                <a:latin typeface="Arial" pitchFamily="34" charset="0"/>
              </a:rPr>
              <a:t>Note the drive on scale and hopper bins to store and weigh the feedstuffs. This operation has 12 acres paved for this purpose. </a:t>
            </a:r>
            <a:r>
              <a:rPr lang="en-US" altLang="en-US" sz="800" dirty="0">
                <a:latin typeface="Arial" pitchFamily="34" charset="0"/>
              </a:rPr>
              <a:t>This is a typical feed storage and handling area for a large dairy operation.</a:t>
            </a:r>
          </a:p>
        </p:txBody>
      </p:sp>
    </p:spTree>
    <p:extLst>
      <p:ext uri="{BB962C8B-B14F-4D97-AF65-F5344CB8AC3E}">
        <p14:creationId xmlns:p14="http://schemas.microsoft.com/office/powerpoint/2010/main" val="39575327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bag are only used one time and can cost $1,000 or more depending on size</a:t>
            </a:r>
            <a:endParaRPr lang="en-US" dirty="0"/>
          </a:p>
        </p:txBody>
      </p:sp>
      <p:sp>
        <p:nvSpPr>
          <p:cNvPr id="4" name="Slide Number Placeholder 3"/>
          <p:cNvSpPr>
            <a:spLocks noGrp="1"/>
          </p:cNvSpPr>
          <p:nvPr>
            <p:ph type="sldNum" sz="quarter" idx="10"/>
          </p:nvPr>
        </p:nvSpPr>
        <p:spPr/>
        <p:txBody>
          <a:bodyPr/>
          <a:lstStyle/>
          <a:p>
            <a:fld id="{B05D13CC-31CB-4549-B39F-481B512E4067}" type="slidenum">
              <a:rPr lang="en-US" smtClean="0"/>
              <a:t>98</a:t>
            </a:fld>
            <a:endParaRPr lang="en-US"/>
          </a:p>
        </p:txBody>
      </p:sp>
    </p:spTree>
    <p:extLst>
      <p:ext uri="{BB962C8B-B14F-4D97-AF65-F5344CB8AC3E}">
        <p14:creationId xmlns:p14="http://schemas.microsoft.com/office/powerpoint/2010/main" val="42057170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CDB7F818-3398-4EC3-829E-B3FAA3126BF2}" type="slidenum">
              <a:rPr lang="en-US" altLang="en-US" sz="1200"/>
              <a:pPr/>
              <a:t>99</a:t>
            </a:fld>
            <a:endParaRPr lang="en-US" altLang="en-US" sz="1200" dirty="0"/>
          </a:p>
        </p:txBody>
      </p:sp>
      <p:sp>
        <p:nvSpPr>
          <p:cNvPr id="784387" name="Rectangle 2"/>
          <p:cNvSpPr>
            <a:spLocks noGrp="1" noRot="1" noChangeAspect="1" noChangeArrowheads="1" noTextEdit="1"/>
          </p:cNvSpPr>
          <p:nvPr>
            <p:ph type="sldImg"/>
          </p:nvPr>
        </p:nvSpPr>
        <p:spPr>
          <a:ln/>
        </p:spPr>
      </p:sp>
      <p:sp>
        <p:nvSpPr>
          <p:cNvPr id="784388" name="Rectangle 3"/>
          <p:cNvSpPr>
            <a:spLocks noGrp="1" noChangeArrowheads="1"/>
          </p:cNvSpPr>
          <p:nvPr>
            <p:ph type="body" idx="1"/>
          </p:nvPr>
        </p:nvSpPr>
        <p:spPr>
          <a:noFill/>
        </p:spPr>
        <p:txBody>
          <a:bodyPr/>
          <a:lstStyle/>
          <a:p>
            <a:pPr eaLnBrk="1" hangingPunct="1">
              <a:buSzPct val="70000"/>
            </a:pPr>
            <a:r>
              <a:rPr lang="en-US" altLang="en-US" dirty="0" smtClean="0">
                <a:latin typeface="Arial" pitchFamily="34" charset="0"/>
              </a:rPr>
              <a:t>Usually found on large cattle operations-used to store bulk feedstuffs prior to mixing with the cattle ration</a:t>
            </a:r>
          </a:p>
          <a:p>
            <a:pPr eaLnBrk="1" hangingPunct="1"/>
            <a:endParaRPr lang="en-US" altLang="en-US" dirty="0" smtClean="0">
              <a:latin typeface="Arial" pitchFamily="34" charset="0"/>
            </a:endParaRPr>
          </a:p>
        </p:txBody>
      </p:sp>
    </p:spTree>
    <p:extLst>
      <p:ext uri="{BB962C8B-B14F-4D97-AF65-F5344CB8AC3E}">
        <p14:creationId xmlns:p14="http://schemas.microsoft.com/office/powerpoint/2010/main" val="2553568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Slide Image Placeholder 1"/>
          <p:cNvSpPr>
            <a:spLocks noGrp="1" noRot="1" noChangeAspect="1" noTextEdit="1"/>
          </p:cNvSpPr>
          <p:nvPr>
            <p:ph type="sldImg"/>
          </p:nvPr>
        </p:nvSpPr>
        <p:spPr>
          <a:ln/>
        </p:spPr>
      </p:sp>
      <p:sp>
        <p:nvSpPr>
          <p:cNvPr id="803843" name="Notes Placeholder 2"/>
          <p:cNvSpPr>
            <a:spLocks noGrp="1"/>
          </p:cNvSpPr>
          <p:nvPr>
            <p:ph type="body" idx="1"/>
          </p:nvPr>
        </p:nvSpPr>
        <p:spPr>
          <a:noFill/>
        </p:spPr>
        <p:txBody>
          <a:bodyPr/>
          <a:lstStyle/>
          <a:p>
            <a:r>
              <a:rPr lang="en-US" altLang="en-US" dirty="0" smtClean="0">
                <a:latin typeface="Arial" pitchFamily="34" charset="0"/>
              </a:rPr>
              <a:t>THESE ARE GETTING QUITE RARE-they do make pretty nice gazebo’s </a:t>
            </a:r>
          </a:p>
        </p:txBody>
      </p:sp>
      <p:sp>
        <p:nvSpPr>
          <p:cNvPr id="803844"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8CDE5715-40BB-4F1D-AA04-19933F2481AF}" type="slidenum">
              <a:rPr lang="en-US" altLang="en-US" sz="1200"/>
              <a:pPr/>
              <a:t>100</a:t>
            </a:fld>
            <a:endParaRPr lang="en-US" altLang="en-US" sz="1200" dirty="0"/>
          </a:p>
        </p:txBody>
      </p:sp>
    </p:spTree>
    <p:extLst>
      <p:ext uri="{BB962C8B-B14F-4D97-AF65-F5344CB8AC3E}">
        <p14:creationId xmlns:p14="http://schemas.microsoft.com/office/powerpoint/2010/main" val="28296108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A196DF25-D8FB-4B03-A973-B744638E6493}" type="slidenum">
              <a:rPr lang="en-US" altLang="en-US" sz="1200"/>
              <a:pPr/>
              <a:t>101</a:t>
            </a:fld>
            <a:endParaRPr lang="en-US" altLang="en-US" sz="1200" dirty="0"/>
          </a:p>
        </p:txBody>
      </p:sp>
      <p:sp>
        <p:nvSpPr>
          <p:cNvPr id="806915" name="Rectangle 2"/>
          <p:cNvSpPr>
            <a:spLocks noGrp="1" noRot="1" noChangeAspect="1" noChangeArrowheads="1" noTextEdit="1"/>
          </p:cNvSpPr>
          <p:nvPr>
            <p:ph type="sldImg"/>
          </p:nvPr>
        </p:nvSpPr>
        <p:spPr>
          <a:ln/>
        </p:spPr>
      </p:sp>
      <p:sp>
        <p:nvSpPr>
          <p:cNvPr id="806916" name="Rectangle 3"/>
          <p:cNvSpPr>
            <a:spLocks noGrp="1" noChangeArrowheads="1"/>
          </p:cNvSpPr>
          <p:nvPr>
            <p:ph type="body" idx="1"/>
          </p:nvPr>
        </p:nvSpPr>
        <p:spPr>
          <a:noFill/>
        </p:spPr>
        <p:txBody>
          <a:bodyPr/>
          <a:lstStyle/>
          <a:p>
            <a:pPr eaLnBrk="1" hangingPunct="1"/>
            <a:r>
              <a:rPr lang="en-US" altLang="en-US" sz="900" dirty="0">
                <a:latin typeface="Arial" pitchFamily="34" charset="0"/>
              </a:rPr>
              <a:t>These still have some storage utility</a:t>
            </a:r>
          </a:p>
        </p:txBody>
      </p:sp>
    </p:spTree>
    <p:extLst>
      <p:ext uri="{BB962C8B-B14F-4D97-AF65-F5344CB8AC3E}">
        <p14:creationId xmlns:p14="http://schemas.microsoft.com/office/powerpoint/2010/main" val="40451504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50E9B22C-C539-4AC1-9531-0707E525F0E9}" type="slidenum">
              <a:rPr lang="en-US" altLang="en-US" sz="1200"/>
              <a:pPr/>
              <a:t>102</a:t>
            </a:fld>
            <a:endParaRPr lang="en-US" altLang="en-US" sz="1200" dirty="0"/>
          </a:p>
        </p:txBody>
      </p:sp>
      <p:sp>
        <p:nvSpPr>
          <p:cNvPr id="822275" name="Rectangle 2"/>
          <p:cNvSpPr>
            <a:spLocks noGrp="1" noRot="1" noChangeAspect="1" noChangeArrowheads="1" noTextEdit="1"/>
          </p:cNvSpPr>
          <p:nvPr>
            <p:ph type="sldImg"/>
          </p:nvPr>
        </p:nvSpPr>
        <p:spPr>
          <a:ln/>
        </p:spPr>
      </p:sp>
      <p:sp>
        <p:nvSpPr>
          <p:cNvPr id="822276" name="Rectangle 3"/>
          <p:cNvSpPr>
            <a:spLocks noGrp="1" noChangeArrowheads="1"/>
          </p:cNvSpPr>
          <p:nvPr>
            <p:ph type="body" idx="1"/>
          </p:nvPr>
        </p:nvSpPr>
        <p:spPr>
          <a:noFill/>
        </p:spPr>
        <p:txBody>
          <a:bodyPr/>
          <a:lstStyle/>
          <a:p>
            <a:pPr eaLnBrk="1" hangingPunct="1"/>
            <a:r>
              <a:rPr lang="en-US" altLang="en-US" sz="900" dirty="0">
                <a:latin typeface="Arial" pitchFamily="34" charset="0"/>
              </a:rPr>
              <a:t>An old granary in fair condition.</a:t>
            </a:r>
          </a:p>
        </p:txBody>
      </p:sp>
    </p:spTree>
    <p:extLst>
      <p:ext uri="{BB962C8B-B14F-4D97-AF65-F5344CB8AC3E}">
        <p14:creationId xmlns:p14="http://schemas.microsoft.com/office/powerpoint/2010/main" val="330369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Slide Image Placeholder 1"/>
          <p:cNvSpPr>
            <a:spLocks noGrp="1" noRot="1" noChangeAspect="1" noTextEdit="1"/>
          </p:cNvSpPr>
          <p:nvPr>
            <p:ph type="sldImg"/>
          </p:nvPr>
        </p:nvSpPr>
        <p:spPr>
          <a:ln/>
        </p:spPr>
      </p:sp>
      <p:sp>
        <p:nvSpPr>
          <p:cNvPr id="668675" name="Notes Placeholder 2"/>
          <p:cNvSpPr>
            <a:spLocks noGrp="1"/>
          </p:cNvSpPr>
          <p:nvPr>
            <p:ph type="body" idx="1"/>
          </p:nvPr>
        </p:nvSpPr>
        <p:spPr>
          <a:noFill/>
        </p:spPr>
        <p:txBody>
          <a:bodyPr/>
          <a:lstStyle/>
          <a:p>
            <a:r>
              <a:rPr lang="en-US" altLang="en-US" dirty="0" smtClean="0">
                <a:latin typeface="Arial" pitchFamily="34" charset="0"/>
              </a:rPr>
              <a:t>Most farmers will know their tillable acres on their various parcels.</a:t>
            </a:r>
          </a:p>
          <a:p>
            <a:r>
              <a:rPr lang="en-US" altLang="en-US" dirty="0" smtClean="0">
                <a:latin typeface="Arial" pitchFamily="34" charset="0"/>
              </a:rPr>
              <a:t>I have one farmers 68 years old owning 3000 plus acre-who can tell you everything about every single farm.</a:t>
            </a:r>
          </a:p>
        </p:txBody>
      </p:sp>
      <p:sp>
        <p:nvSpPr>
          <p:cNvPr id="668676"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D23E70C8-7BA2-4CDA-B7D3-D577FFA40399}" type="slidenum">
              <a:rPr lang="en-US" altLang="en-US" sz="1200"/>
              <a:pPr/>
              <a:t>21</a:t>
            </a:fld>
            <a:endParaRPr lang="en-US" altLang="en-US" sz="1200" dirty="0"/>
          </a:p>
        </p:txBody>
      </p:sp>
    </p:spTree>
    <p:extLst>
      <p:ext uri="{BB962C8B-B14F-4D97-AF65-F5344CB8AC3E}">
        <p14:creationId xmlns:p14="http://schemas.microsoft.com/office/powerpoint/2010/main" val="23898528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7"/>
          <p:cNvSpPr>
            <a:spLocks noGrp="1" noChangeArrowheads="1"/>
          </p:cNvSpPr>
          <p:nvPr>
            <p:ph type="sldNum" sz="quarter" idx="5"/>
          </p:nvPr>
        </p:nvSpPr>
        <p:spPr>
          <a:noFill/>
        </p:spPr>
        <p:txBody>
          <a:bodyPr/>
          <a:lstStyle>
            <a:lvl1pPr>
              <a:defRPr sz="4600">
                <a:solidFill>
                  <a:schemeClr val="tx1"/>
                </a:solidFill>
                <a:latin typeface="Arial" pitchFamily="34" charset="0"/>
              </a:defRPr>
            </a:lvl1pPr>
            <a:lvl2pPr marL="771450" indent="-296711">
              <a:defRPr sz="4600">
                <a:solidFill>
                  <a:schemeClr val="tx1"/>
                </a:solidFill>
                <a:latin typeface="Arial" pitchFamily="34" charset="0"/>
              </a:defRPr>
            </a:lvl2pPr>
            <a:lvl3pPr marL="1186847" indent="-237369">
              <a:defRPr sz="4600">
                <a:solidFill>
                  <a:schemeClr val="tx1"/>
                </a:solidFill>
                <a:latin typeface="Arial" pitchFamily="34" charset="0"/>
              </a:defRPr>
            </a:lvl3pPr>
            <a:lvl4pPr marL="1661585" indent="-237369">
              <a:defRPr sz="4600">
                <a:solidFill>
                  <a:schemeClr val="tx1"/>
                </a:solidFill>
                <a:latin typeface="Arial" pitchFamily="34" charset="0"/>
              </a:defRPr>
            </a:lvl4pPr>
            <a:lvl5pPr marL="2136324" indent="-237369">
              <a:defRPr sz="4600">
                <a:solidFill>
                  <a:schemeClr val="tx1"/>
                </a:solidFill>
                <a:latin typeface="Arial" pitchFamily="34" charset="0"/>
              </a:defRPr>
            </a:lvl5pPr>
            <a:lvl6pPr marL="2611062" indent="-237369" algn="ctr" eaLnBrk="0" fontAlgn="base" hangingPunct="0">
              <a:spcBef>
                <a:spcPct val="0"/>
              </a:spcBef>
              <a:spcAft>
                <a:spcPct val="0"/>
              </a:spcAft>
              <a:defRPr sz="4600">
                <a:solidFill>
                  <a:schemeClr val="tx1"/>
                </a:solidFill>
                <a:latin typeface="Arial" pitchFamily="34" charset="0"/>
              </a:defRPr>
            </a:lvl6pPr>
            <a:lvl7pPr marL="3085801" indent="-237369" algn="ctr" eaLnBrk="0" fontAlgn="base" hangingPunct="0">
              <a:spcBef>
                <a:spcPct val="0"/>
              </a:spcBef>
              <a:spcAft>
                <a:spcPct val="0"/>
              </a:spcAft>
              <a:defRPr sz="4600">
                <a:solidFill>
                  <a:schemeClr val="tx1"/>
                </a:solidFill>
                <a:latin typeface="Arial" pitchFamily="34" charset="0"/>
              </a:defRPr>
            </a:lvl7pPr>
            <a:lvl8pPr marL="3560540" indent="-237369" algn="ctr" eaLnBrk="0" fontAlgn="base" hangingPunct="0">
              <a:spcBef>
                <a:spcPct val="0"/>
              </a:spcBef>
              <a:spcAft>
                <a:spcPct val="0"/>
              </a:spcAft>
              <a:defRPr sz="4600">
                <a:solidFill>
                  <a:schemeClr val="tx1"/>
                </a:solidFill>
                <a:latin typeface="Arial" pitchFamily="34" charset="0"/>
              </a:defRPr>
            </a:lvl8pPr>
            <a:lvl9pPr marL="4035279" indent="-237369" algn="ctr" eaLnBrk="0" fontAlgn="base" hangingPunct="0">
              <a:spcBef>
                <a:spcPct val="0"/>
              </a:spcBef>
              <a:spcAft>
                <a:spcPct val="0"/>
              </a:spcAft>
              <a:defRPr sz="4600">
                <a:solidFill>
                  <a:schemeClr val="tx1"/>
                </a:solidFill>
                <a:latin typeface="Arial" pitchFamily="34" charset="0"/>
              </a:defRPr>
            </a:lvl9pPr>
          </a:lstStyle>
          <a:p>
            <a:fld id="{F7793B96-B25E-4734-9458-C5F8ECD2CB04}" type="slidenum">
              <a:rPr lang="en-US" altLang="en-US" sz="1200"/>
              <a:pPr/>
              <a:t>103</a:t>
            </a:fld>
            <a:endParaRPr lang="en-US" altLang="en-US" sz="1200"/>
          </a:p>
        </p:txBody>
      </p:sp>
      <p:sp>
        <p:nvSpPr>
          <p:cNvPr id="807939" name="Rectangle 2"/>
          <p:cNvSpPr>
            <a:spLocks noGrp="1" noRot="1" noChangeAspect="1" noChangeArrowheads="1" noTextEdit="1"/>
          </p:cNvSpPr>
          <p:nvPr>
            <p:ph type="sldImg"/>
          </p:nvPr>
        </p:nvSpPr>
        <p:spPr>
          <a:ln/>
        </p:spPr>
      </p:sp>
      <p:sp>
        <p:nvSpPr>
          <p:cNvPr id="807940" name="Rectangle 3"/>
          <p:cNvSpPr>
            <a:spLocks noGrp="1" noChangeArrowheads="1"/>
          </p:cNvSpPr>
          <p:nvPr>
            <p:ph type="body" idx="1"/>
          </p:nvPr>
        </p:nvSpPr>
        <p:spPr>
          <a:noFill/>
        </p:spPr>
        <p:txBody>
          <a:bodyPr/>
          <a:lstStyle/>
          <a:p>
            <a:pPr eaLnBrk="1" hangingPunct="1"/>
            <a:endParaRPr lang="en-US" altLang="en-US" sz="900">
              <a:latin typeface="Arial" pitchFamily="34" charset="0"/>
            </a:endParaRPr>
          </a:p>
          <a:p>
            <a:pPr eaLnBrk="1" hangingPunct="1"/>
            <a:r>
              <a:rPr lang="en-US" altLang="en-US" sz="900">
                <a:latin typeface="Arial" pitchFamily="34" charset="0"/>
              </a:rPr>
              <a:t>-VERY LOW HIGHEST AND BEST USE! Playhouse-yard shed-kennel?</a:t>
            </a:r>
          </a:p>
          <a:p>
            <a:pPr eaLnBrk="1" hangingPunct="1"/>
            <a:r>
              <a:rPr lang="en-US" altLang="en-US" sz="900">
                <a:latin typeface="Arial" pitchFamily="34" charset="0"/>
              </a:rPr>
              <a:t>Many new combine hoppers hold more grain than this bin.</a:t>
            </a:r>
          </a:p>
        </p:txBody>
      </p:sp>
    </p:spTree>
    <p:extLst>
      <p:ext uri="{BB962C8B-B14F-4D97-AF65-F5344CB8AC3E}">
        <p14:creationId xmlns:p14="http://schemas.microsoft.com/office/powerpoint/2010/main" val="613095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8E779869-516F-4A65-BAD4-E67E348BF955}" type="slidenum">
              <a:rPr lang="en-US" altLang="en-US" sz="1200"/>
              <a:pPr/>
              <a:t>104</a:t>
            </a:fld>
            <a:endParaRPr lang="en-US" altLang="en-US" sz="1200" dirty="0"/>
          </a:p>
        </p:txBody>
      </p:sp>
      <p:sp>
        <p:nvSpPr>
          <p:cNvPr id="809987" name="Rectangle 2"/>
          <p:cNvSpPr>
            <a:spLocks noGrp="1" noRot="1" noChangeAspect="1" noChangeArrowheads="1" noTextEdit="1"/>
          </p:cNvSpPr>
          <p:nvPr>
            <p:ph type="sldImg"/>
          </p:nvPr>
        </p:nvSpPr>
        <p:spPr>
          <a:ln/>
        </p:spPr>
      </p:sp>
      <p:sp>
        <p:nvSpPr>
          <p:cNvPr id="809988" name="Rectangle 3"/>
          <p:cNvSpPr>
            <a:spLocks noGrp="1" noChangeArrowheads="1"/>
          </p:cNvSpPr>
          <p:nvPr>
            <p:ph type="body" idx="1"/>
          </p:nvPr>
        </p:nvSpPr>
        <p:spPr>
          <a:noFill/>
        </p:spPr>
        <p:txBody>
          <a:bodyPr/>
          <a:lstStyle/>
          <a:p>
            <a:pPr eaLnBrk="1" hangingPunct="1"/>
            <a:r>
              <a:rPr lang="en-US" altLang="en-US" dirty="0" smtClean="0">
                <a:latin typeface="Arial" pitchFamily="34" charset="0"/>
              </a:rPr>
              <a:t>Note the auger in place for filling this bin. </a:t>
            </a:r>
            <a:r>
              <a:rPr lang="en-US" altLang="en-US" sz="900" dirty="0">
                <a:latin typeface="Arial" pitchFamily="34" charset="0"/>
              </a:rPr>
              <a:t>Typical mid sized bins are 7500-15000 bushels. </a:t>
            </a:r>
          </a:p>
        </p:txBody>
      </p:sp>
    </p:spTree>
    <p:extLst>
      <p:ext uri="{BB962C8B-B14F-4D97-AF65-F5344CB8AC3E}">
        <p14:creationId xmlns:p14="http://schemas.microsoft.com/office/powerpoint/2010/main" val="5191311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Slide Image Placeholder 1"/>
          <p:cNvSpPr>
            <a:spLocks noGrp="1" noRot="1" noChangeAspect="1" noTextEdit="1"/>
          </p:cNvSpPr>
          <p:nvPr>
            <p:ph type="sldImg"/>
          </p:nvPr>
        </p:nvSpPr>
        <p:spPr>
          <a:ln/>
        </p:spPr>
      </p:sp>
      <p:sp>
        <p:nvSpPr>
          <p:cNvPr id="812035" name="Notes Placeholder 2"/>
          <p:cNvSpPr>
            <a:spLocks noGrp="1"/>
          </p:cNvSpPr>
          <p:nvPr>
            <p:ph type="body" idx="1"/>
          </p:nvPr>
        </p:nvSpPr>
        <p:spPr>
          <a:noFill/>
        </p:spPr>
        <p:txBody>
          <a:bodyPr/>
          <a:lstStyle/>
          <a:p>
            <a:r>
              <a:rPr lang="en-US" altLang="en-US" dirty="0" smtClean="0">
                <a:latin typeface="Arial" pitchFamily="34" charset="0"/>
              </a:rPr>
              <a:t>This complex has a total capacity of 3 million bushel.</a:t>
            </a:r>
          </a:p>
          <a:p>
            <a:r>
              <a:rPr lang="en-US" altLang="en-US" dirty="0" smtClean="0">
                <a:latin typeface="Arial" pitchFamily="34" charset="0"/>
              </a:rPr>
              <a:t>This large operation has 6 of these types of complex’s scattered through out  their operation-which spreads out over a 100 mile radius</a:t>
            </a:r>
          </a:p>
        </p:txBody>
      </p:sp>
      <p:sp>
        <p:nvSpPr>
          <p:cNvPr id="812036"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35913427-BAC9-440A-B0AB-1B82564418D9}" type="slidenum">
              <a:rPr lang="en-US" altLang="en-US" sz="1200"/>
              <a:pPr/>
              <a:t>105</a:t>
            </a:fld>
            <a:endParaRPr lang="en-US" altLang="en-US" sz="1200" dirty="0"/>
          </a:p>
        </p:txBody>
      </p:sp>
    </p:spTree>
    <p:extLst>
      <p:ext uri="{BB962C8B-B14F-4D97-AF65-F5344CB8AC3E}">
        <p14:creationId xmlns:p14="http://schemas.microsoft.com/office/powerpoint/2010/main" val="30043576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9E88B0B8-4CE8-4415-96C4-A77879A3CF1A}" type="slidenum">
              <a:rPr lang="en-US" altLang="en-US" sz="1200"/>
              <a:pPr/>
              <a:t>106</a:t>
            </a:fld>
            <a:endParaRPr lang="en-US" altLang="en-US" sz="1200" dirty="0"/>
          </a:p>
        </p:txBody>
      </p:sp>
      <p:sp>
        <p:nvSpPr>
          <p:cNvPr id="828419" name="Rectangle 2"/>
          <p:cNvSpPr>
            <a:spLocks noGrp="1" noRot="1" noChangeAspect="1" noChangeArrowheads="1" noTextEdit="1"/>
          </p:cNvSpPr>
          <p:nvPr>
            <p:ph type="sldImg"/>
          </p:nvPr>
        </p:nvSpPr>
        <p:spPr>
          <a:ln/>
        </p:spPr>
      </p:sp>
      <p:sp>
        <p:nvSpPr>
          <p:cNvPr id="828420" name="Rectangle 3"/>
          <p:cNvSpPr>
            <a:spLocks noGrp="1" noChangeArrowheads="1"/>
          </p:cNvSpPr>
          <p:nvPr>
            <p:ph type="body" idx="1"/>
          </p:nvPr>
        </p:nvSpPr>
        <p:spPr>
          <a:noFill/>
        </p:spPr>
        <p:txBody>
          <a:bodyPr/>
          <a:lstStyle/>
          <a:p>
            <a:pPr eaLnBrk="1" hangingPunct="1"/>
            <a:r>
              <a:rPr lang="en-US" altLang="en-US" sz="500" dirty="0">
                <a:latin typeface="Arial" pitchFamily="34" charset="0"/>
              </a:rPr>
              <a:t>An old dairy barn with a barn cleaner-the manure travels around the gutters and up this chute, it is loaded into a spreader and applied to the land</a:t>
            </a:r>
            <a:r>
              <a:rPr lang="en-US" altLang="en-US" sz="1400" dirty="0">
                <a:latin typeface="Arial" pitchFamily="34" charset="0"/>
              </a:rPr>
              <a:t>.</a:t>
            </a:r>
          </a:p>
        </p:txBody>
      </p:sp>
    </p:spTree>
    <p:extLst>
      <p:ext uri="{BB962C8B-B14F-4D97-AF65-F5344CB8AC3E}">
        <p14:creationId xmlns:p14="http://schemas.microsoft.com/office/powerpoint/2010/main" val="31173076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Slide Image Placeholder 1"/>
          <p:cNvSpPr>
            <a:spLocks noGrp="1" noRot="1" noChangeAspect="1" noTextEdit="1"/>
          </p:cNvSpPr>
          <p:nvPr>
            <p:ph type="sldImg"/>
          </p:nvPr>
        </p:nvSpPr>
        <p:spPr>
          <a:ln/>
        </p:spPr>
      </p:sp>
      <p:sp>
        <p:nvSpPr>
          <p:cNvPr id="829443" name="Notes Placeholder 2"/>
          <p:cNvSpPr>
            <a:spLocks noGrp="1"/>
          </p:cNvSpPr>
          <p:nvPr>
            <p:ph type="body" idx="1"/>
          </p:nvPr>
        </p:nvSpPr>
        <p:spPr>
          <a:noFill/>
        </p:spPr>
        <p:txBody>
          <a:bodyPr/>
          <a:lstStyle/>
          <a:p>
            <a:r>
              <a:rPr lang="en-US" altLang="en-US" dirty="0" smtClean="0">
                <a:latin typeface="Arial" pitchFamily="34" charset="0"/>
              </a:rPr>
              <a:t>Seldom used-more of a small scale hobby producer option.</a:t>
            </a:r>
          </a:p>
        </p:txBody>
      </p:sp>
      <p:sp>
        <p:nvSpPr>
          <p:cNvPr id="829444"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DCD87069-9536-4A5E-825C-06146D696591}" type="slidenum">
              <a:rPr lang="en-US" altLang="en-US" sz="1200"/>
              <a:pPr/>
              <a:t>107</a:t>
            </a:fld>
            <a:endParaRPr lang="en-US" altLang="en-US" sz="1200" dirty="0"/>
          </a:p>
        </p:txBody>
      </p:sp>
    </p:spTree>
    <p:extLst>
      <p:ext uri="{BB962C8B-B14F-4D97-AF65-F5344CB8AC3E}">
        <p14:creationId xmlns:p14="http://schemas.microsoft.com/office/powerpoint/2010/main" val="24264655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D58D2A5A-4491-483E-BF5F-1267401400D4}" type="slidenum">
              <a:rPr lang="en-US" altLang="en-US" sz="1200"/>
              <a:pPr/>
              <a:t>108</a:t>
            </a:fld>
            <a:endParaRPr lang="en-US" altLang="en-US" sz="1200" dirty="0"/>
          </a:p>
        </p:txBody>
      </p:sp>
      <p:sp>
        <p:nvSpPr>
          <p:cNvPr id="836611" name="Rectangle 2"/>
          <p:cNvSpPr>
            <a:spLocks noGrp="1" noRot="1" noChangeAspect="1" noChangeArrowheads="1" noTextEdit="1"/>
          </p:cNvSpPr>
          <p:nvPr>
            <p:ph type="sldImg"/>
          </p:nvPr>
        </p:nvSpPr>
        <p:spPr>
          <a:ln/>
        </p:spPr>
      </p:sp>
      <p:sp>
        <p:nvSpPr>
          <p:cNvPr id="836612" name="Rectangle 3"/>
          <p:cNvSpPr>
            <a:spLocks noGrp="1" noChangeArrowheads="1"/>
          </p:cNvSpPr>
          <p:nvPr>
            <p:ph type="body" idx="1"/>
          </p:nvPr>
        </p:nvSpPr>
        <p:spPr>
          <a:noFill/>
        </p:spPr>
        <p:txBody>
          <a:bodyPr/>
          <a:lstStyle/>
          <a:p>
            <a:pPr eaLnBrk="1" hangingPunct="1"/>
            <a:r>
              <a:rPr lang="en-US" altLang="en-US" dirty="0" smtClean="0">
                <a:latin typeface="Arial" pitchFamily="34" charset="0"/>
              </a:rPr>
              <a:t>Note the tractors and the manure agitators, which stir up the manure prior to emptying. This one holds about 5 million gallons of manure. </a:t>
            </a:r>
            <a:r>
              <a:rPr lang="en-US" altLang="en-US" sz="800" dirty="0">
                <a:latin typeface="Arial" pitchFamily="34" charset="0"/>
              </a:rPr>
              <a:t>A large earthen manure pit in process of being emptied. </a:t>
            </a:r>
          </a:p>
        </p:txBody>
      </p:sp>
    </p:spTree>
    <p:extLst>
      <p:ext uri="{BB962C8B-B14F-4D97-AF65-F5344CB8AC3E}">
        <p14:creationId xmlns:p14="http://schemas.microsoft.com/office/powerpoint/2010/main" val="16059320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7"/>
          <p:cNvSpPr>
            <a:spLocks noGrp="1" noChangeArrowheads="1"/>
          </p:cNvSpPr>
          <p:nvPr>
            <p:ph type="sldNum" sz="quarter" idx="5"/>
          </p:nvPr>
        </p:nvSpPr>
        <p:spPr>
          <a:noFill/>
        </p:spPr>
        <p:txBody>
          <a:bodyPr/>
          <a:lstStyle>
            <a:lvl1pPr>
              <a:defRPr sz="4600">
                <a:solidFill>
                  <a:schemeClr val="tx1"/>
                </a:solidFill>
                <a:latin typeface="Arial" pitchFamily="34" charset="0"/>
              </a:defRPr>
            </a:lvl1pPr>
            <a:lvl2pPr marL="771450" indent="-296711">
              <a:defRPr sz="4600">
                <a:solidFill>
                  <a:schemeClr val="tx1"/>
                </a:solidFill>
                <a:latin typeface="Arial" pitchFamily="34" charset="0"/>
              </a:defRPr>
            </a:lvl2pPr>
            <a:lvl3pPr marL="1186847" indent="-237369">
              <a:defRPr sz="4600">
                <a:solidFill>
                  <a:schemeClr val="tx1"/>
                </a:solidFill>
                <a:latin typeface="Arial" pitchFamily="34" charset="0"/>
              </a:defRPr>
            </a:lvl3pPr>
            <a:lvl4pPr marL="1661585" indent="-237369">
              <a:defRPr sz="4600">
                <a:solidFill>
                  <a:schemeClr val="tx1"/>
                </a:solidFill>
                <a:latin typeface="Arial" pitchFamily="34" charset="0"/>
              </a:defRPr>
            </a:lvl4pPr>
            <a:lvl5pPr marL="2136324" indent="-237369">
              <a:defRPr sz="4600">
                <a:solidFill>
                  <a:schemeClr val="tx1"/>
                </a:solidFill>
                <a:latin typeface="Arial" pitchFamily="34" charset="0"/>
              </a:defRPr>
            </a:lvl5pPr>
            <a:lvl6pPr marL="2611062" indent="-237369" algn="ctr" eaLnBrk="0" fontAlgn="base" hangingPunct="0">
              <a:spcBef>
                <a:spcPct val="0"/>
              </a:spcBef>
              <a:spcAft>
                <a:spcPct val="0"/>
              </a:spcAft>
              <a:defRPr sz="4600">
                <a:solidFill>
                  <a:schemeClr val="tx1"/>
                </a:solidFill>
                <a:latin typeface="Arial" pitchFamily="34" charset="0"/>
              </a:defRPr>
            </a:lvl6pPr>
            <a:lvl7pPr marL="3085801" indent="-237369" algn="ctr" eaLnBrk="0" fontAlgn="base" hangingPunct="0">
              <a:spcBef>
                <a:spcPct val="0"/>
              </a:spcBef>
              <a:spcAft>
                <a:spcPct val="0"/>
              </a:spcAft>
              <a:defRPr sz="4600">
                <a:solidFill>
                  <a:schemeClr val="tx1"/>
                </a:solidFill>
                <a:latin typeface="Arial" pitchFamily="34" charset="0"/>
              </a:defRPr>
            </a:lvl7pPr>
            <a:lvl8pPr marL="3560540" indent="-237369" algn="ctr" eaLnBrk="0" fontAlgn="base" hangingPunct="0">
              <a:spcBef>
                <a:spcPct val="0"/>
              </a:spcBef>
              <a:spcAft>
                <a:spcPct val="0"/>
              </a:spcAft>
              <a:defRPr sz="4600">
                <a:solidFill>
                  <a:schemeClr val="tx1"/>
                </a:solidFill>
                <a:latin typeface="Arial" pitchFamily="34" charset="0"/>
              </a:defRPr>
            </a:lvl8pPr>
            <a:lvl9pPr marL="4035279" indent="-237369" algn="ctr" eaLnBrk="0" fontAlgn="base" hangingPunct="0">
              <a:spcBef>
                <a:spcPct val="0"/>
              </a:spcBef>
              <a:spcAft>
                <a:spcPct val="0"/>
              </a:spcAft>
              <a:defRPr sz="4600">
                <a:solidFill>
                  <a:schemeClr val="tx1"/>
                </a:solidFill>
                <a:latin typeface="Arial" pitchFamily="34" charset="0"/>
              </a:defRPr>
            </a:lvl9pPr>
          </a:lstStyle>
          <a:p>
            <a:fld id="{F76E6853-7F18-433B-8B9A-2EBAC9DCCD5C}" type="slidenum">
              <a:rPr lang="en-US" altLang="en-US" sz="1200"/>
              <a:pPr/>
              <a:t>109</a:t>
            </a:fld>
            <a:endParaRPr lang="en-US" altLang="en-US" sz="1200"/>
          </a:p>
        </p:txBody>
      </p:sp>
      <p:sp>
        <p:nvSpPr>
          <p:cNvPr id="842755" name="Rectangle 2"/>
          <p:cNvSpPr>
            <a:spLocks noGrp="1" noRot="1" noChangeAspect="1" noChangeArrowheads="1" noTextEdit="1"/>
          </p:cNvSpPr>
          <p:nvPr>
            <p:ph type="sldImg"/>
          </p:nvPr>
        </p:nvSpPr>
        <p:spPr>
          <a:ln/>
        </p:spPr>
      </p:sp>
      <p:sp>
        <p:nvSpPr>
          <p:cNvPr id="842756"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30892070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Slide Image Placeholder 1"/>
          <p:cNvSpPr>
            <a:spLocks noGrp="1" noRot="1" noChangeAspect="1" noTextEdit="1"/>
          </p:cNvSpPr>
          <p:nvPr>
            <p:ph type="sldImg"/>
          </p:nvPr>
        </p:nvSpPr>
        <p:spPr>
          <a:ln/>
        </p:spPr>
      </p:sp>
      <p:sp>
        <p:nvSpPr>
          <p:cNvPr id="837635" name="Notes Placeholder 2"/>
          <p:cNvSpPr>
            <a:spLocks noGrp="1"/>
          </p:cNvSpPr>
          <p:nvPr>
            <p:ph type="body" idx="1"/>
          </p:nvPr>
        </p:nvSpPr>
        <p:spPr>
          <a:noFill/>
        </p:spPr>
        <p:txBody>
          <a:bodyPr/>
          <a:lstStyle/>
          <a:p>
            <a:r>
              <a:rPr lang="en-US" altLang="en-US" dirty="0" smtClean="0">
                <a:latin typeface="Arial" pitchFamily="34" charset="0"/>
              </a:rPr>
              <a:t>Very popular as it reduces odor, reduces de-nitrification losses, reduces field compaction.</a:t>
            </a:r>
          </a:p>
          <a:p>
            <a:endParaRPr lang="en-US" altLang="en-US" dirty="0" smtClean="0">
              <a:latin typeface="Arial" pitchFamily="34" charset="0"/>
            </a:endParaRPr>
          </a:p>
        </p:txBody>
      </p:sp>
      <p:sp>
        <p:nvSpPr>
          <p:cNvPr id="837636"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392E3973-6167-4307-AEA4-6AA77A3E6DA7}" type="slidenum">
              <a:rPr lang="en-US" altLang="en-US" sz="1200"/>
              <a:pPr/>
              <a:t>110</a:t>
            </a:fld>
            <a:endParaRPr lang="en-US" altLang="en-US" sz="1200" dirty="0"/>
          </a:p>
        </p:txBody>
      </p:sp>
    </p:spTree>
    <p:extLst>
      <p:ext uri="{BB962C8B-B14F-4D97-AF65-F5344CB8AC3E}">
        <p14:creationId xmlns:p14="http://schemas.microsoft.com/office/powerpoint/2010/main" val="10498640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635521E4-E069-4423-AD97-7EC84C4A1D64}" type="slidenum">
              <a:rPr lang="en-US" altLang="en-US" sz="1200"/>
              <a:pPr/>
              <a:t>111</a:t>
            </a:fld>
            <a:endParaRPr lang="en-US" altLang="en-US" sz="1200" dirty="0"/>
          </a:p>
        </p:txBody>
      </p:sp>
      <p:sp>
        <p:nvSpPr>
          <p:cNvPr id="834563" name="Rectangle 2"/>
          <p:cNvSpPr>
            <a:spLocks noGrp="1" noRot="1" noChangeAspect="1" noChangeArrowheads="1" noTextEdit="1"/>
          </p:cNvSpPr>
          <p:nvPr>
            <p:ph type="sldImg"/>
          </p:nvPr>
        </p:nvSpPr>
        <p:spPr>
          <a:ln/>
        </p:spPr>
      </p:sp>
      <p:sp>
        <p:nvSpPr>
          <p:cNvPr id="834564" name="Rectangle 3"/>
          <p:cNvSpPr>
            <a:spLocks noGrp="1" noChangeArrowheads="1"/>
          </p:cNvSpPr>
          <p:nvPr>
            <p:ph type="body" idx="1"/>
          </p:nvPr>
        </p:nvSpPr>
        <p:spPr>
          <a:noFill/>
        </p:spPr>
        <p:txBody>
          <a:bodyPr/>
          <a:lstStyle/>
          <a:p>
            <a:pPr eaLnBrk="1" hangingPunct="1"/>
            <a:r>
              <a:rPr lang="en-US" altLang="en-US" sz="800" i="1" dirty="0">
                <a:latin typeface="Arial" pitchFamily="34" charset="0"/>
              </a:rPr>
              <a:t>The equipment is used to agitate and unload the waste.</a:t>
            </a:r>
          </a:p>
          <a:p>
            <a:pPr eaLnBrk="1" hangingPunct="1"/>
            <a:r>
              <a:rPr lang="en-US" altLang="en-US" sz="800" i="1" dirty="0">
                <a:latin typeface="Arial" pitchFamily="34" charset="0"/>
              </a:rPr>
              <a:t>In Minnesota manure storage structures are exempt from taxation.</a:t>
            </a:r>
          </a:p>
          <a:p>
            <a:pPr eaLnBrk="1" hangingPunct="1"/>
            <a:r>
              <a:rPr lang="en-US" altLang="en-US" sz="800" i="1" dirty="0">
                <a:latin typeface="Arial" pitchFamily="34" charset="0"/>
              </a:rPr>
              <a:t>However they still need to be valued.</a:t>
            </a:r>
          </a:p>
          <a:p>
            <a:pPr eaLnBrk="1" hangingPunct="1"/>
            <a:r>
              <a:rPr lang="en-US" altLang="en-US" sz="800" i="1" dirty="0">
                <a:latin typeface="Arial" pitchFamily="34" charset="0"/>
              </a:rPr>
              <a:t>The logic-without these facilities most livestock operations would be permitted.</a:t>
            </a:r>
          </a:p>
        </p:txBody>
      </p:sp>
    </p:spTree>
    <p:extLst>
      <p:ext uri="{BB962C8B-B14F-4D97-AF65-F5344CB8AC3E}">
        <p14:creationId xmlns:p14="http://schemas.microsoft.com/office/powerpoint/2010/main" val="20419372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C805C698-0E7D-4B52-9EDA-EC81955E9F86}" type="slidenum">
              <a:rPr lang="en-US" altLang="en-US" sz="1200"/>
              <a:pPr/>
              <a:t>112</a:t>
            </a:fld>
            <a:endParaRPr lang="en-US" altLang="en-US" sz="1200" dirty="0"/>
          </a:p>
        </p:txBody>
      </p:sp>
      <p:sp>
        <p:nvSpPr>
          <p:cNvPr id="845827" name="Rectangle 2"/>
          <p:cNvSpPr>
            <a:spLocks noGrp="1" noRot="1" noChangeAspect="1" noChangeArrowheads="1" noTextEdit="1"/>
          </p:cNvSpPr>
          <p:nvPr>
            <p:ph type="sldImg"/>
          </p:nvPr>
        </p:nvSpPr>
        <p:spPr>
          <a:ln/>
        </p:spPr>
      </p:sp>
      <p:sp>
        <p:nvSpPr>
          <p:cNvPr id="845828" name="Rectangle 3"/>
          <p:cNvSpPr>
            <a:spLocks noGrp="1" noChangeArrowheads="1"/>
          </p:cNvSpPr>
          <p:nvPr>
            <p:ph type="body" idx="1"/>
          </p:nvPr>
        </p:nvSpPr>
        <p:spPr>
          <a:noFill/>
        </p:spPr>
        <p:txBody>
          <a:bodyPr/>
          <a:lstStyle/>
          <a:p>
            <a:pPr eaLnBrk="1" hangingPunct="1"/>
            <a:endParaRPr lang="en-US" altLang="en-US" dirty="0" smtClean="0">
              <a:latin typeface="Arial" pitchFamily="34" charset="0"/>
            </a:endParaRPr>
          </a:p>
        </p:txBody>
      </p:sp>
    </p:spTree>
    <p:extLst>
      <p:ext uri="{BB962C8B-B14F-4D97-AF65-F5344CB8AC3E}">
        <p14:creationId xmlns:p14="http://schemas.microsoft.com/office/powerpoint/2010/main" val="3415170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Slide Image Placeholder 1"/>
          <p:cNvSpPr>
            <a:spLocks noGrp="1" noRot="1" noChangeAspect="1" noTextEdit="1"/>
          </p:cNvSpPr>
          <p:nvPr>
            <p:ph type="sldImg"/>
          </p:nvPr>
        </p:nvSpPr>
        <p:spPr>
          <a:ln/>
        </p:spPr>
      </p:sp>
      <p:sp>
        <p:nvSpPr>
          <p:cNvPr id="672771" name="Notes Placeholder 2"/>
          <p:cNvSpPr>
            <a:spLocks noGrp="1"/>
          </p:cNvSpPr>
          <p:nvPr>
            <p:ph type="body" idx="1"/>
          </p:nvPr>
        </p:nvSpPr>
        <p:spPr>
          <a:noFill/>
        </p:spPr>
        <p:txBody>
          <a:bodyPr/>
          <a:lstStyle/>
          <a:p>
            <a:r>
              <a:rPr lang="en-US" altLang="en-US" dirty="0" smtClean="0">
                <a:latin typeface="Arial" pitchFamily="34" charset="0"/>
              </a:rPr>
              <a:t>Even if you “think” you know it all-never talk down to them. Todays farmers are often educated and professional-treat them that way. </a:t>
            </a:r>
          </a:p>
        </p:txBody>
      </p:sp>
      <p:sp>
        <p:nvSpPr>
          <p:cNvPr id="672772"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03BEF7D7-4DB2-4E1E-B42A-ADDE59409F86}" type="slidenum">
              <a:rPr lang="en-US" altLang="en-US" sz="1200"/>
              <a:pPr/>
              <a:t>22</a:t>
            </a:fld>
            <a:endParaRPr lang="en-US" altLang="en-US" sz="1200" dirty="0"/>
          </a:p>
        </p:txBody>
      </p:sp>
    </p:spTree>
    <p:extLst>
      <p:ext uri="{BB962C8B-B14F-4D97-AF65-F5344CB8AC3E}">
        <p14:creationId xmlns:p14="http://schemas.microsoft.com/office/powerpoint/2010/main" val="657376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08E4AF23-C15F-40F8-B061-91E063CE6D99}" type="slidenum">
              <a:rPr lang="en-US" altLang="en-US" sz="1200"/>
              <a:pPr/>
              <a:t>113</a:t>
            </a:fld>
            <a:endParaRPr lang="en-US" altLang="en-US" sz="1200" dirty="0"/>
          </a:p>
        </p:txBody>
      </p:sp>
      <p:sp>
        <p:nvSpPr>
          <p:cNvPr id="831491" name="Rectangle 2"/>
          <p:cNvSpPr>
            <a:spLocks noGrp="1" noRot="1" noChangeAspect="1" noChangeArrowheads="1" noTextEdit="1"/>
          </p:cNvSpPr>
          <p:nvPr>
            <p:ph type="sldImg"/>
          </p:nvPr>
        </p:nvSpPr>
        <p:spPr>
          <a:ln/>
        </p:spPr>
      </p:sp>
      <p:sp>
        <p:nvSpPr>
          <p:cNvPr id="831492" name="Rectangle 3"/>
          <p:cNvSpPr>
            <a:spLocks noGrp="1" noChangeArrowheads="1"/>
          </p:cNvSpPr>
          <p:nvPr>
            <p:ph type="body" idx="1"/>
          </p:nvPr>
        </p:nvSpPr>
        <p:spPr>
          <a:noFill/>
        </p:spPr>
        <p:txBody>
          <a:bodyPr/>
          <a:lstStyle/>
          <a:p>
            <a:pPr eaLnBrk="1" hangingPunct="1"/>
            <a:r>
              <a:rPr lang="en-US" altLang="en-US" sz="500" dirty="0">
                <a:latin typeface="Arial" pitchFamily="34" charset="0"/>
              </a:rPr>
              <a:t>This is a pile of poultry litter. The facility was emptied during the growing season, so it was simply stockpiled in the field until the crop will be removed</a:t>
            </a:r>
            <a:r>
              <a:rPr lang="en-US" altLang="en-US" sz="1400" dirty="0">
                <a:latin typeface="Arial" pitchFamily="34" charset="0"/>
              </a:rPr>
              <a:t>.</a:t>
            </a:r>
          </a:p>
          <a:p>
            <a:pPr eaLnBrk="1" hangingPunct="1"/>
            <a:r>
              <a:rPr lang="en-US" altLang="en-US" sz="1400" dirty="0">
                <a:latin typeface="Arial" pitchFamily="34" charset="0"/>
              </a:rPr>
              <a:t>Some livestock producers with dry/solid manure will also stockpile-especially on land where the distance prohibits pumping liquid manure.</a:t>
            </a:r>
          </a:p>
        </p:txBody>
      </p:sp>
    </p:spTree>
    <p:extLst>
      <p:ext uri="{BB962C8B-B14F-4D97-AF65-F5344CB8AC3E}">
        <p14:creationId xmlns:p14="http://schemas.microsoft.com/office/powerpoint/2010/main" val="31101479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7"/>
          <p:cNvSpPr>
            <a:spLocks noGrp="1" noChangeArrowheads="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8FAC522C-D5B4-4A83-89DC-FF542A658422}" type="slidenum">
              <a:rPr lang="en-US" altLang="en-US" sz="1200"/>
              <a:pPr/>
              <a:t>117</a:t>
            </a:fld>
            <a:endParaRPr lang="en-US" altLang="en-US" sz="1200" dirty="0"/>
          </a:p>
        </p:txBody>
      </p:sp>
      <p:sp>
        <p:nvSpPr>
          <p:cNvPr id="703491" name="Rectangle 2"/>
          <p:cNvSpPr>
            <a:spLocks noGrp="1" noRot="1" noChangeAspect="1" noChangeArrowheads="1" noTextEdit="1"/>
          </p:cNvSpPr>
          <p:nvPr>
            <p:ph type="sldImg"/>
          </p:nvPr>
        </p:nvSpPr>
        <p:spPr>
          <a:ln/>
        </p:spPr>
      </p:sp>
      <p:sp>
        <p:nvSpPr>
          <p:cNvPr id="703492" name="Rectangle 3"/>
          <p:cNvSpPr>
            <a:spLocks noGrp="1" noChangeArrowheads="1"/>
          </p:cNvSpPr>
          <p:nvPr>
            <p:ph type="body" idx="1"/>
          </p:nvPr>
        </p:nvSpPr>
        <p:spPr>
          <a:noFill/>
        </p:spPr>
        <p:txBody>
          <a:bodyPr/>
          <a:lstStyle/>
          <a:p>
            <a:pPr eaLnBrk="1" hangingPunct="1"/>
            <a:r>
              <a:rPr lang="en-US" altLang="en-US" dirty="0" smtClean="0">
                <a:latin typeface="Arial" pitchFamily="34" charset="0"/>
              </a:rPr>
              <a:t>Old Barn Converted to alternative use – Beef Cattle</a:t>
            </a:r>
          </a:p>
        </p:txBody>
      </p:sp>
    </p:spTree>
    <p:extLst>
      <p:ext uri="{BB962C8B-B14F-4D97-AF65-F5344CB8AC3E}">
        <p14:creationId xmlns:p14="http://schemas.microsoft.com/office/powerpoint/2010/main" val="7836028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Slide Image Placeholder 1"/>
          <p:cNvSpPr>
            <a:spLocks noGrp="1" noRot="1" noChangeAspect="1" noTextEdit="1"/>
          </p:cNvSpPr>
          <p:nvPr>
            <p:ph type="sldImg"/>
          </p:nvPr>
        </p:nvSpPr>
        <p:spPr>
          <a:ln/>
        </p:spPr>
      </p:sp>
      <p:sp>
        <p:nvSpPr>
          <p:cNvPr id="704515" name="Notes Placeholder 2"/>
          <p:cNvSpPr>
            <a:spLocks noGrp="1"/>
          </p:cNvSpPr>
          <p:nvPr>
            <p:ph type="body" idx="1"/>
          </p:nvPr>
        </p:nvSpPr>
        <p:spPr>
          <a:noFill/>
        </p:spPr>
        <p:txBody>
          <a:bodyPr/>
          <a:lstStyle/>
          <a:p>
            <a:r>
              <a:rPr lang="en-US" altLang="en-US" dirty="0" smtClean="0">
                <a:latin typeface="Arial" pitchFamily="34" charset="0"/>
              </a:rPr>
              <a:t>A good example of a repurposed barn-the loft floor was removed and a large overhead door installed .</a:t>
            </a:r>
          </a:p>
        </p:txBody>
      </p:sp>
      <p:sp>
        <p:nvSpPr>
          <p:cNvPr id="704516"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12A2CDAA-A45A-4E29-8BB6-9EC894FB086D}" type="slidenum">
              <a:rPr lang="en-US" altLang="en-US" sz="1200"/>
              <a:pPr/>
              <a:t>118</a:t>
            </a:fld>
            <a:endParaRPr lang="en-US" altLang="en-US" sz="1200" dirty="0"/>
          </a:p>
        </p:txBody>
      </p:sp>
    </p:spTree>
    <p:extLst>
      <p:ext uri="{BB962C8B-B14F-4D97-AF65-F5344CB8AC3E}">
        <p14:creationId xmlns:p14="http://schemas.microsoft.com/office/powerpoint/2010/main" val="32934620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Here is a good example of what you can do if you want to spend about $25-$30/sf or $60,000 on your old barn. </a:t>
            </a:r>
          </a:p>
          <a:p>
            <a:pPr eaLnBrk="1" hangingPunct="1">
              <a:spcBef>
                <a:spcPct val="0"/>
              </a:spcBef>
            </a:pPr>
            <a:r>
              <a:rPr lang="en-US" altLang="en-US" dirty="0" smtClean="0"/>
              <a:t>This barn was straightened, resided, new windows, new roof, new concrete floor.</a:t>
            </a:r>
          </a:p>
          <a:p>
            <a:pPr eaLnBrk="1" hangingPunct="1">
              <a:spcBef>
                <a:spcPct val="0"/>
              </a:spcBef>
            </a:pPr>
            <a:r>
              <a:rPr lang="en-US" altLang="en-US" dirty="0" smtClean="0"/>
              <a:t>The upper level will be used as an indoor recreational center for this family. </a:t>
            </a:r>
          </a:p>
          <a:p>
            <a:pPr eaLnBrk="1" hangingPunct="1">
              <a:spcBef>
                <a:spcPct val="0"/>
              </a:spcBef>
            </a:pPr>
            <a:r>
              <a:rPr lang="en-US" altLang="en-US" dirty="0" smtClean="0"/>
              <a:t>The lower level is part storage, and will become part workshop, and a really cool man-cave!</a:t>
            </a:r>
          </a:p>
          <a:p>
            <a:pPr eaLnBrk="1" hangingPunct="1">
              <a:spcBef>
                <a:spcPct val="0"/>
              </a:spcBef>
            </a:pPr>
            <a:r>
              <a:rPr lang="en-US" altLang="en-US" dirty="0" smtClean="0"/>
              <a:t>The old milk room has all the utility connections in it. He was thinking about added a ¾ bath.</a:t>
            </a:r>
          </a:p>
          <a:p>
            <a:pPr eaLnBrk="1" hangingPunct="1">
              <a:spcBef>
                <a:spcPct val="0"/>
              </a:spcBef>
            </a:pPr>
            <a:r>
              <a:rPr lang="en-US" altLang="en-US" dirty="0" smtClean="0"/>
              <a:t>You would not have to go too much farther to make this a really unique house!</a:t>
            </a:r>
          </a:p>
          <a:p>
            <a:pPr eaLnBrk="1" hangingPunct="1">
              <a:spcBef>
                <a:spcPct val="0"/>
              </a:spcBef>
            </a:pPr>
            <a:r>
              <a:rPr lang="en-US" altLang="en-US" b="1" dirty="0" smtClean="0"/>
              <a:t>This is NOT TYPICAL! Even though it is really impressive</a:t>
            </a:r>
            <a:r>
              <a:rPr lang="en-US" altLang="en-US" dirty="0" smtClean="0"/>
              <a:t>.</a:t>
            </a:r>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05CBAF-4774-49BC-A807-E4ACD06095BC}" type="slidenum">
              <a:rPr lang="en-US" smtClean="0"/>
              <a:pPr fontAlgn="base">
                <a:spcBef>
                  <a:spcPct val="0"/>
                </a:spcBef>
                <a:spcAft>
                  <a:spcPct val="0"/>
                </a:spcAft>
                <a:defRPr/>
              </a:pPr>
              <a:t>119</a:t>
            </a:fld>
            <a:endParaRPr lang="en-US" dirty="0" smtClean="0"/>
          </a:p>
        </p:txBody>
      </p:sp>
    </p:spTree>
    <p:extLst>
      <p:ext uri="{BB962C8B-B14F-4D97-AF65-F5344CB8AC3E}">
        <p14:creationId xmlns:p14="http://schemas.microsoft.com/office/powerpoint/2010/main" val="3824298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Slide Image Placeholder 1"/>
          <p:cNvSpPr>
            <a:spLocks noGrp="1" noRot="1" noChangeAspect="1" noTextEdit="1"/>
          </p:cNvSpPr>
          <p:nvPr>
            <p:ph type="sldImg"/>
          </p:nvPr>
        </p:nvSpPr>
        <p:spPr>
          <a:ln/>
        </p:spPr>
      </p:sp>
      <p:sp>
        <p:nvSpPr>
          <p:cNvPr id="671747" name="Notes Placeholder 2"/>
          <p:cNvSpPr>
            <a:spLocks noGrp="1"/>
          </p:cNvSpPr>
          <p:nvPr>
            <p:ph type="body" idx="1"/>
          </p:nvPr>
        </p:nvSpPr>
        <p:spPr>
          <a:noFill/>
        </p:spPr>
        <p:txBody>
          <a:bodyPr/>
          <a:lstStyle/>
          <a:p>
            <a:r>
              <a:rPr lang="en-US" altLang="en-US" dirty="0" smtClean="0">
                <a:latin typeface="Arial" pitchFamily="34" charset="0"/>
              </a:rPr>
              <a:t>We lost a farm worker last year in Stearns County-he was run over by a large pay loader-he walked thru and area where he should not have been.</a:t>
            </a:r>
          </a:p>
          <a:p>
            <a:r>
              <a:rPr lang="en-US" altLang="en-US" dirty="0" smtClean="0">
                <a:latin typeface="Arial" pitchFamily="34" charset="0"/>
              </a:rPr>
              <a:t>Last spring a neighbor and classmate of mine was blinded in an anhydrous ammonia accident.</a:t>
            </a:r>
          </a:p>
        </p:txBody>
      </p:sp>
      <p:sp>
        <p:nvSpPr>
          <p:cNvPr id="671748"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67416292-F81E-4A3F-8EC6-3CE8397A9948}" type="slidenum">
              <a:rPr lang="en-US" altLang="en-US" sz="1200"/>
              <a:pPr/>
              <a:t>23</a:t>
            </a:fld>
            <a:endParaRPr lang="en-US" altLang="en-US" sz="1200" dirty="0"/>
          </a:p>
        </p:txBody>
      </p:sp>
    </p:spTree>
    <p:extLst>
      <p:ext uri="{BB962C8B-B14F-4D97-AF65-F5344CB8AC3E}">
        <p14:creationId xmlns:p14="http://schemas.microsoft.com/office/powerpoint/2010/main" val="1640345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Slide Image Placeholder 1"/>
          <p:cNvSpPr>
            <a:spLocks noGrp="1" noRot="1" noChangeAspect="1" noTextEdit="1"/>
          </p:cNvSpPr>
          <p:nvPr>
            <p:ph type="sldImg"/>
          </p:nvPr>
        </p:nvSpPr>
        <p:spPr>
          <a:ln/>
        </p:spPr>
      </p:sp>
      <p:sp>
        <p:nvSpPr>
          <p:cNvPr id="667651" name="Notes Placeholder 2"/>
          <p:cNvSpPr>
            <a:spLocks noGrp="1"/>
          </p:cNvSpPr>
          <p:nvPr>
            <p:ph type="body" idx="1"/>
          </p:nvPr>
        </p:nvSpPr>
        <p:spPr>
          <a:noFill/>
        </p:spPr>
        <p:txBody>
          <a:bodyPr/>
          <a:lstStyle/>
          <a:p>
            <a:r>
              <a:rPr lang="en-US" altLang="en-US" dirty="0" smtClean="0">
                <a:latin typeface="Arial" pitchFamily="34" charset="0"/>
              </a:rPr>
              <a:t>Don’t park in the way-blocking any machinery or trucks.</a:t>
            </a:r>
          </a:p>
        </p:txBody>
      </p:sp>
      <p:sp>
        <p:nvSpPr>
          <p:cNvPr id="667652"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523F8122-A4ED-405B-AB8D-A8B6249809E8}" type="slidenum">
              <a:rPr lang="en-US" altLang="en-US" sz="1200"/>
              <a:pPr/>
              <a:t>24</a:t>
            </a:fld>
            <a:endParaRPr lang="en-US" altLang="en-US" sz="1200" dirty="0"/>
          </a:p>
        </p:txBody>
      </p:sp>
    </p:spTree>
    <p:extLst>
      <p:ext uri="{BB962C8B-B14F-4D97-AF65-F5344CB8AC3E}">
        <p14:creationId xmlns:p14="http://schemas.microsoft.com/office/powerpoint/2010/main" val="4180676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Slide Image Placeholder 1"/>
          <p:cNvSpPr>
            <a:spLocks noGrp="1" noRot="1" noChangeAspect="1" noTextEdit="1"/>
          </p:cNvSpPr>
          <p:nvPr>
            <p:ph type="sldImg"/>
          </p:nvPr>
        </p:nvSpPr>
        <p:spPr>
          <a:ln/>
        </p:spPr>
      </p:sp>
      <p:sp>
        <p:nvSpPr>
          <p:cNvPr id="673795" name="Notes Placeholder 2"/>
          <p:cNvSpPr>
            <a:spLocks noGrp="1"/>
          </p:cNvSpPr>
          <p:nvPr>
            <p:ph type="body" idx="1"/>
          </p:nvPr>
        </p:nvSpPr>
        <p:spPr>
          <a:noFill/>
        </p:spPr>
        <p:txBody>
          <a:bodyPr/>
          <a:lstStyle/>
          <a:p>
            <a:pPr marL="0" lvl="1"/>
            <a:r>
              <a:rPr lang="en-US" altLang="en-US" sz="800" dirty="0">
                <a:latin typeface="Arial" pitchFamily="34" charset="0"/>
              </a:rPr>
              <a:t>Review as much information as you can with them in person and offer to review the outbuildings by your self and then come back to them with any questions, but make sure to have them accompany you if they want to. This can be a very good opportunity to educate people about assessment practices and procedures.</a:t>
            </a:r>
          </a:p>
          <a:p>
            <a:r>
              <a:rPr lang="en-US" altLang="en-US" dirty="0" smtClean="0">
                <a:latin typeface="Arial" pitchFamily="34" charset="0"/>
              </a:rPr>
              <a:t>You will frequently get asked “how much do you have on a particular building-be prepared to give them the most recent value. </a:t>
            </a:r>
          </a:p>
        </p:txBody>
      </p:sp>
      <p:sp>
        <p:nvSpPr>
          <p:cNvPr id="673796" name="Slide Number Placeholder 3"/>
          <p:cNvSpPr>
            <a:spLocks noGrp="1"/>
          </p:cNvSpPr>
          <p:nvPr>
            <p:ph type="sldNum" sz="quarter" idx="5"/>
          </p:nvPr>
        </p:nvSpPr>
        <p:spPr>
          <a:noFill/>
        </p:spPr>
        <p:txBody>
          <a:bodyPr/>
          <a:lstStyle>
            <a:lvl1pPr>
              <a:defRPr sz="4500">
                <a:solidFill>
                  <a:schemeClr val="tx1"/>
                </a:solidFill>
                <a:latin typeface="Arial" pitchFamily="34" charset="0"/>
              </a:defRPr>
            </a:lvl1pPr>
            <a:lvl2pPr marL="757066" indent="-291179">
              <a:defRPr sz="4500">
                <a:solidFill>
                  <a:schemeClr val="tx1"/>
                </a:solidFill>
                <a:latin typeface="Arial" pitchFamily="34" charset="0"/>
              </a:defRPr>
            </a:lvl2pPr>
            <a:lvl3pPr marL="1164717" indent="-232943">
              <a:defRPr sz="4500">
                <a:solidFill>
                  <a:schemeClr val="tx1"/>
                </a:solidFill>
                <a:latin typeface="Arial" pitchFamily="34" charset="0"/>
              </a:defRPr>
            </a:lvl3pPr>
            <a:lvl4pPr marL="1630604" indent="-232943">
              <a:defRPr sz="4500">
                <a:solidFill>
                  <a:schemeClr val="tx1"/>
                </a:solidFill>
                <a:latin typeface="Arial" pitchFamily="34" charset="0"/>
              </a:defRPr>
            </a:lvl4pPr>
            <a:lvl5pPr marL="2096491" indent="-232943">
              <a:defRPr sz="4500">
                <a:solidFill>
                  <a:schemeClr val="tx1"/>
                </a:solidFill>
                <a:latin typeface="Arial" pitchFamily="34" charset="0"/>
              </a:defRPr>
            </a:lvl5pPr>
            <a:lvl6pPr marL="2562377" indent="-232943" algn="ctr" eaLnBrk="0" fontAlgn="base" hangingPunct="0">
              <a:spcBef>
                <a:spcPct val="0"/>
              </a:spcBef>
              <a:spcAft>
                <a:spcPct val="0"/>
              </a:spcAft>
              <a:defRPr sz="4500">
                <a:solidFill>
                  <a:schemeClr val="tx1"/>
                </a:solidFill>
                <a:latin typeface="Arial" pitchFamily="34" charset="0"/>
              </a:defRPr>
            </a:lvl6pPr>
            <a:lvl7pPr marL="3028264" indent="-232943" algn="ctr" eaLnBrk="0" fontAlgn="base" hangingPunct="0">
              <a:spcBef>
                <a:spcPct val="0"/>
              </a:spcBef>
              <a:spcAft>
                <a:spcPct val="0"/>
              </a:spcAft>
              <a:defRPr sz="4500">
                <a:solidFill>
                  <a:schemeClr val="tx1"/>
                </a:solidFill>
                <a:latin typeface="Arial" pitchFamily="34" charset="0"/>
              </a:defRPr>
            </a:lvl7pPr>
            <a:lvl8pPr marL="3494151" indent="-232943" algn="ctr" eaLnBrk="0" fontAlgn="base" hangingPunct="0">
              <a:spcBef>
                <a:spcPct val="0"/>
              </a:spcBef>
              <a:spcAft>
                <a:spcPct val="0"/>
              </a:spcAft>
              <a:defRPr sz="4500">
                <a:solidFill>
                  <a:schemeClr val="tx1"/>
                </a:solidFill>
                <a:latin typeface="Arial" pitchFamily="34" charset="0"/>
              </a:defRPr>
            </a:lvl8pPr>
            <a:lvl9pPr marL="3960038" indent="-232943" algn="ctr" eaLnBrk="0" fontAlgn="base" hangingPunct="0">
              <a:spcBef>
                <a:spcPct val="0"/>
              </a:spcBef>
              <a:spcAft>
                <a:spcPct val="0"/>
              </a:spcAft>
              <a:defRPr sz="4500">
                <a:solidFill>
                  <a:schemeClr val="tx1"/>
                </a:solidFill>
                <a:latin typeface="Arial" pitchFamily="34" charset="0"/>
              </a:defRPr>
            </a:lvl9pPr>
          </a:lstStyle>
          <a:p>
            <a:fld id="{A36BB98C-9DC2-4EE2-B96F-47592BE2E05E}" type="slidenum">
              <a:rPr lang="en-US" altLang="en-US" sz="1200"/>
              <a:pPr/>
              <a:t>25</a:t>
            </a:fld>
            <a:endParaRPr lang="en-US" altLang="en-US" sz="1200" dirty="0"/>
          </a:p>
        </p:txBody>
      </p:sp>
    </p:spTree>
    <p:extLst>
      <p:ext uri="{BB962C8B-B14F-4D97-AF65-F5344CB8AC3E}">
        <p14:creationId xmlns:p14="http://schemas.microsoft.com/office/powerpoint/2010/main" val="1047010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9E71CC-6086-4753-A82D-7D84E3DF521B}" type="datetimeFigureOut">
              <a:rPr lang="en-US" smtClean="0"/>
              <a:t>5/24/2018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D08D5C-6609-47FA-89C1-F06C1438A9AF}" type="slidenum">
              <a:rPr lang="en-US" smtClean="0"/>
              <a:t>‹#›</a:t>
            </a:fld>
            <a:endParaRPr lang="en-US" dirty="0"/>
          </a:p>
        </p:txBody>
      </p:sp>
    </p:spTree>
    <p:extLst>
      <p:ext uri="{BB962C8B-B14F-4D97-AF65-F5344CB8AC3E}">
        <p14:creationId xmlns:p14="http://schemas.microsoft.com/office/powerpoint/2010/main" val="2964373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9E71CC-6086-4753-A82D-7D84E3DF521B}" type="datetimeFigureOut">
              <a:rPr lang="en-US" smtClean="0"/>
              <a:t>5/24/2018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D08D5C-6609-47FA-89C1-F06C1438A9AF}" type="slidenum">
              <a:rPr lang="en-US" smtClean="0"/>
              <a:t>‹#›</a:t>
            </a:fld>
            <a:endParaRPr lang="en-US" dirty="0"/>
          </a:p>
        </p:txBody>
      </p:sp>
    </p:spTree>
    <p:extLst>
      <p:ext uri="{BB962C8B-B14F-4D97-AF65-F5344CB8AC3E}">
        <p14:creationId xmlns:p14="http://schemas.microsoft.com/office/powerpoint/2010/main" val="1339632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9E71CC-6086-4753-A82D-7D84E3DF521B}" type="datetimeFigureOut">
              <a:rPr lang="en-US" smtClean="0"/>
              <a:t>5/24/2018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D08D5C-6609-47FA-89C1-F06C1438A9AF}" type="slidenum">
              <a:rPr lang="en-US" smtClean="0"/>
              <a:t>‹#›</a:t>
            </a:fld>
            <a:endParaRPr lang="en-US" dirty="0"/>
          </a:p>
        </p:txBody>
      </p:sp>
    </p:spTree>
    <p:extLst>
      <p:ext uri="{BB962C8B-B14F-4D97-AF65-F5344CB8AC3E}">
        <p14:creationId xmlns:p14="http://schemas.microsoft.com/office/powerpoint/2010/main" val="2834311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109728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3943350"/>
            <a:ext cx="109728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84B6C237-6710-47FC-8D19-3665527939F5}" type="slidenum">
              <a:rPr lang="en-US" altLang="en-US"/>
              <a:pPr>
                <a:defRPr/>
              </a:pPr>
              <a:t>‹#›</a:t>
            </a:fld>
            <a:endParaRPr lang="en-US" altLang="en-US" dirty="0"/>
          </a:p>
        </p:txBody>
      </p:sp>
      <p:sp>
        <p:nvSpPr>
          <p:cNvPr id="6" name="Rectangle 219"/>
          <p:cNvSpPr>
            <a:spLocks noGrp="1" noChangeArrowheads="1"/>
          </p:cNvSpPr>
          <p:nvPr>
            <p:ph type="dt" sz="half" idx="11"/>
          </p:nvPr>
        </p:nvSpPr>
        <p:spPr>
          <a:ln/>
        </p:spPr>
        <p:txBody>
          <a:bodyPr/>
          <a:lstStyle>
            <a:lvl1pPr>
              <a:defRPr/>
            </a:lvl1pPr>
          </a:lstStyle>
          <a:p>
            <a:pPr>
              <a:defRPr/>
            </a:pPr>
            <a:endParaRPr lang="en-US" altLang="en-US" dirty="0"/>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1694395062"/>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9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18"/>
          <p:cNvSpPr>
            <a:spLocks noGrp="1" noChangeArrowheads="1"/>
          </p:cNvSpPr>
          <p:nvPr>
            <p:ph type="sldNum" sz="quarter" idx="10"/>
          </p:nvPr>
        </p:nvSpPr>
        <p:spPr>
          <a:ln/>
        </p:spPr>
        <p:txBody>
          <a:bodyPr/>
          <a:lstStyle>
            <a:lvl1pPr>
              <a:defRPr/>
            </a:lvl1pPr>
          </a:lstStyle>
          <a:p>
            <a:pPr>
              <a:defRPr/>
            </a:pPr>
            <a:fld id="{7643412F-D3CE-431F-AA36-C58B896AF62F}" type="slidenum">
              <a:rPr lang="en-US" altLang="en-US"/>
              <a:pPr>
                <a:defRPr/>
              </a:pPr>
              <a:t>‹#›</a:t>
            </a:fld>
            <a:endParaRPr lang="en-US" altLang="en-US" dirty="0"/>
          </a:p>
        </p:txBody>
      </p:sp>
      <p:sp>
        <p:nvSpPr>
          <p:cNvPr id="4" name="Rectangle 219"/>
          <p:cNvSpPr>
            <a:spLocks noGrp="1" noChangeArrowheads="1"/>
          </p:cNvSpPr>
          <p:nvPr>
            <p:ph type="dt" sz="half" idx="11"/>
          </p:nvPr>
        </p:nvSpPr>
        <p:spPr>
          <a:ln/>
        </p:spPr>
        <p:txBody>
          <a:bodyPr/>
          <a:lstStyle>
            <a:lvl1pPr>
              <a:defRPr/>
            </a:lvl1pPr>
          </a:lstStyle>
          <a:p>
            <a:pPr>
              <a:defRPr/>
            </a:pPr>
            <a:endParaRPr lang="en-US" altLang="en-US" dirty="0"/>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17716342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9E71CC-6086-4753-A82D-7D84E3DF521B}" type="datetimeFigureOut">
              <a:rPr lang="en-US" smtClean="0"/>
              <a:t>5/24/2018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D08D5C-6609-47FA-89C1-F06C1438A9AF}" type="slidenum">
              <a:rPr lang="en-US" smtClean="0"/>
              <a:t>‹#›</a:t>
            </a:fld>
            <a:endParaRPr lang="en-US" dirty="0"/>
          </a:p>
        </p:txBody>
      </p:sp>
    </p:spTree>
    <p:extLst>
      <p:ext uri="{BB962C8B-B14F-4D97-AF65-F5344CB8AC3E}">
        <p14:creationId xmlns:p14="http://schemas.microsoft.com/office/powerpoint/2010/main" val="100464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9E71CC-6086-4753-A82D-7D84E3DF521B}" type="datetimeFigureOut">
              <a:rPr lang="en-US" smtClean="0"/>
              <a:t>5/24/2018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D08D5C-6609-47FA-89C1-F06C1438A9AF}" type="slidenum">
              <a:rPr lang="en-US" smtClean="0"/>
              <a:t>‹#›</a:t>
            </a:fld>
            <a:endParaRPr lang="en-US" dirty="0"/>
          </a:p>
        </p:txBody>
      </p:sp>
    </p:spTree>
    <p:extLst>
      <p:ext uri="{BB962C8B-B14F-4D97-AF65-F5344CB8AC3E}">
        <p14:creationId xmlns:p14="http://schemas.microsoft.com/office/powerpoint/2010/main" val="3315098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9E71CC-6086-4753-A82D-7D84E3DF521B}" type="datetimeFigureOut">
              <a:rPr lang="en-US" smtClean="0"/>
              <a:t>5/24/2018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D08D5C-6609-47FA-89C1-F06C1438A9AF}" type="slidenum">
              <a:rPr lang="en-US" smtClean="0"/>
              <a:t>‹#›</a:t>
            </a:fld>
            <a:endParaRPr lang="en-US" dirty="0"/>
          </a:p>
        </p:txBody>
      </p:sp>
    </p:spTree>
    <p:extLst>
      <p:ext uri="{BB962C8B-B14F-4D97-AF65-F5344CB8AC3E}">
        <p14:creationId xmlns:p14="http://schemas.microsoft.com/office/powerpoint/2010/main" val="394214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9E71CC-6086-4753-A82D-7D84E3DF521B}" type="datetimeFigureOut">
              <a:rPr lang="en-US" smtClean="0"/>
              <a:t>5/24/2018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5D08D5C-6609-47FA-89C1-F06C1438A9AF}" type="slidenum">
              <a:rPr lang="en-US" smtClean="0"/>
              <a:t>‹#›</a:t>
            </a:fld>
            <a:endParaRPr lang="en-US" dirty="0"/>
          </a:p>
        </p:txBody>
      </p:sp>
    </p:spTree>
    <p:extLst>
      <p:ext uri="{BB962C8B-B14F-4D97-AF65-F5344CB8AC3E}">
        <p14:creationId xmlns:p14="http://schemas.microsoft.com/office/powerpoint/2010/main" val="206790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9E71CC-6086-4753-A82D-7D84E3DF521B}" type="datetimeFigureOut">
              <a:rPr lang="en-US" smtClean="0"/>
              <a:t>5/24/2018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5D08D5C-6609-47FA-89C1-F06C1438A9AF}" type="slidenum">
              <a:rPr lang="en-US" smtClean="0"/>
              <a:t>‹#›</a:t>
            </a:fld>
            <a:endParaRPr lang="en-US" dirty="0"/>
          </a:p>
        </p:txBody>
      </p:sp>
    </p:spTree>
    <p:extLst>
      <p:ext uri="{BB962C8B-B14F-4D97-AF65-F5344CB8AC3E}">
        <p14:creationId xmlns:p14="http://schemas.microsoft.com/office/powerpoint/2010/main" val="4145161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9E71CC-6086-4753-A82D-7D84E3DF521B}" type="datetimeFigureOut">
              <a:rPr lang="en-US" smtClean="0"/>
              <a:t>5/24/2018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5D08D5C-6609-47FA-89C1-F06C1438A9AF}" type="slidenum">
              <a:rPr lang="en-US" smtClean="0"/>
              <a:t>‹#›</a:t>
            </a:fld>
            <a:endParaRPr lang="en-US" dirty="0"/>
          </a:p>
        </p:txBody>
      </p:sp>
    </p:spTree>
    <p:extLst>
      <p:ext uri="{BB962C8B-B14F-4D97-AF65-F5344CB8AC3E}">
        <p14:creationId xmlns:p14="http://schemas.microsoft.com/office/powerpoint/2010/main" val="2471758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9E71CC-6086-4753-A82D-7D84E3DF521B}" type="datetimeFigureOut">
              <a:rPr lang="en-US" smtClean="0"/>
              <a:t>5/24/2018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D08D5C-6609-47FA-89C1-F06C1438A9AF}" type="slidenum">
              <a:rPr lang="en-US" smtClean="0"/>
              <a:t>‹#›</a:t>
            </a:fld>
            <a:endParaRPr lang="en-US" dirty="0"/>
          </a:p>
        </p:txBody>
      </p:sp>
    </p:spTree>
    <p:extLst>
      <p:ext uri="{BB962C8B-B14F-4D97-AF65-F5344CB8AC3E}">
        <p14:creationId xmlns:p14="http://schemas.microsoft.com/office/powerpoint/2010/main" val="3966399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9E71CC-6086-4753-A82D-7D84E3DF521B}" type="datetimeFigureOut">
              <a:rPr lang="en-US" smtClean="0"/>
              <a:t>5/24/2018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D08D5C-6609-47FA-89C1-F06C1438A9AF}" type="slidenum">
              <a:rPr lang="en-US" smtClean="0"/>
              <a:t>‹#›</a:t>
            </a:fld>
            <a:endParaRPr lang="en-US" dirty="0"/>
          </a:p>
        </p:txBody>
      </p:sp>
    </p:spTree>
    <p:extLst>
      <p:ext uri="{BB962C8B-B14F-4D97-AF65-F5344CB8AC3E}">
        <p14:creationId xmlns:p14="http://schemas.microsoft.com/office/powerpoint/2010/main" val="261258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9E71CC-6086-4753-A82D-7D84E3DF521B}" type="datetimeFigureOut">
              <a:rPr lang="en-US" smtClean="0"/>
              <a:t>5/24/2018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D08D5C-6609-47FA-89C1-F06C1438A9AF}" type="slidenum">
              <a:rPr lang="en-US" smtClean="0"/>
              <a:t>‹#›</a:t>
            </a:fld>
            <a:endParaRPr lang="en-US" dirty="0"/>
          </a:p>
        </p:txBody>
      </p:sp>
    </p:spTree>
    <p:extLst>
      <p:ext uri="{BB962C8B-B14F-4D97-AF65-F5344CB8AC3E}">
        <p14:creationId xmlns:p14="http://schemas.microsoft.com/office/powerpoint/2010/main" val="1059722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5.emf"/><Relationship Id="rId4" Type="http://schemas.openxmlformats.org/officeDocument/2006/relationships/oleObject" Target="../embeddings/Microsoft_Excel_97-2003_Worksheet4.xls"/></Relationships>
</file>

<file path=ppt/slides/_rels/slide1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6.emf"/><Relationship Id="rId4" Type="http://schemas.openxmlformats.org/officeDocument/2006/relationships/oleObject" Target="../embeddings/Microsoft_Excel_97-2003_Worksheet5.xls"/></Relationships>
</file>

<file path=ppt/slides/_rels/slide1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Microsoft_Excel_97-2003_Worksheet1.xls"/></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emf"/><Relationship Id="rId4" Type="http://schemas.openxmlformats.org/officeDocument/2006/relationships/oleObject" Target="../embeddings/Microsoft_Excel_97-2003_Worksheet2.xls"/></Relationships>
</file>

<file path=ppt/slides/_rels/slide8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4.emf"/><Relationship Id="rId4" Type="http://schemas.openxmlformats.org/officeDocument/2006/relationships/oleObject" Target="../embeddings/Microsoft_Excel_97-2003_Worksheet3.xls"/></Relationships>
</file>

<file path=ppt/slides/_rels/slide9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057400"/>
            <a:ext cx="8229600" cy="1143000"/>
          </a:xfrm>
        </p:spPr>
        <p:txBody>
          <a:bodyPr/>
          <a:lstStyle/>
          <a:p>
            <a:pPr>
              <a:defRPr/>
            </a:pPr>
            <a:r>
              <a:rPr lang="en-US" b="1" dirty="0" smtClean="0"/>
              <a:t>Basic Legal descriptions of land</a:t>
            </a:r>
            <a:endParaRPr lang="en-US" b="1" dirty="0"/>
          </a:p>
        </p:txBody>
      </p:sp>
    </p:spTree>
    <p:extLst>
      <p:ext uri="{BB962C8B-B14F-4D97-AF65-F5344CB8AC3E}">
        <p14:creationId xmlns:p14="http://schemas.microsoft.com/office/powerpoint/2010/main" val="4262969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ChangeArrowheads="1"/>
          </p:cNvSpPr>
          <p:nvPr/>
        </p:nvSpPr>
        <p:spPr bwMode="auto">
          <a:xfrm>
            <a:off x="2366963" y="381000"/>
            <a:ext cx="7391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dirty="0">
                <a:solidFill>
                  <a:srgbClr val="000000"/>
                </a:solidFill>
              </a:rPr>
              <a:t>Example #2: Locating </a:t>
            </a:r>
            <a:r>
              <a:rPr lang="en-US" altLang="en-US" sz="4000" b="1" dirty="0" smtClean="0">
                <a:solidFill>
                  <a:srgbClr val="000000"/>
                </a:solidFill>
              </a:rPr>
              <a:t>SE </a:t>
            </a:r>
            <a:r>
              <a:rPr lang="en-US" altLang="en-US" sz="4000" b="1" dirty="0">
                <a:solidFill>
                  <a:srgbClr val="000000"/>
                </a:solidFill>
              </a:rPr>
              <a:t>¼ SW ¼ SW ¼</a:t>
            </a:r>
          </a:p>
          <a:p>
            <a:pPr eaLnBrk="1" hangingPunct="1">
              <a:spcBef>
                <a:spcPct val="0"/>
              </a:spcBef>
              <a:buFontTx/>
              <a:buNone/>
            </a:pPr>
            <a:endParaRPr lang="en-US" altLang="en-US" sz="4000" b="1" dirty="0">
              <a:solidFill>
                <a:srgbClr val="000000"/>
              </a:solidFill>
            </a:endParaRPr>
          </a:p>
          <a:p>
            <a:pPr eaLnBrk="1" hangingPunct="1">
              <a:spcBef>
                <a:spcPct val="0"/>
              </a:spcBef>
              <a:buFontTx/>
              <a:buNone/>
            </a:pPr>
            <a:r>
              <a:rPr lang="en-US" altLang="en-US" sz="4000" b="1" dirty="0">
                <a:solidFill>
                  <a:srgbClr val="000000"/>
                </a:solidFill>
              </a:rPr>
              <a:t>1</a:t>
            </a:r>
            <a:r>
              <a:rPr lang="en-US" altLang="en-US" sz="4000" b="1" baseline="30000" dirty="0">
                <a:solidFill>
                  <a:srgbClr val="000000"/>
                </a:solidFill>
              </a:rPr>
              <a:t>st</a:t>
            </a:r>
            <a:r>
              <a:rPr lang="en-US" altLang="en-US" sz="4000" b="1" dirty="0">
                <a:solidFill>
                  <a:srgbClr val="000000"/>
                </a:solidFill>
              </a:rPr>
              <a:t> Step; Locate the SW ¼</a:t>
            </a:r>
          </a:p>
          <a:p>
            <a:pPr eaLnBrk="1" hangingPunct="1">
              <a:spcBef>
                <a:spcPct val="0"/>
              </a:spcBef>
              <a:buFontTx/>
              <a:buNone/>
            </a:pPr>
            <a:endParaRPr lang="en-US" altLang="en-US" sz="4000" b="1" dirty="0">
              <a:solidFill>
                <a:srgbClr val="000000"/>
              </a:solidFill>
            </a:endParaRPr>
          </a:p>
          <a:p>
            <a:pPr eaLnBrk="1" hangingPunct="1">
              <a:spcBef>
                <a:spcPct val="0"/>
              </a:spcBef>
              <a:buFontTx/>
              <a:buNone/>
            </a:pPr>
            <a:r>
              <a:rPr lang="en-US" altLang="en-US" sz="4000" b="1" dirty="0">
                <a:solidFill>
                  <a:srgbClr val="000000"/>
                </a:solidFill>
              </a:rPr>
              <a:t>2</a:t>
            </a:r>
            <a:r>
              <a:rPr lang="en-US" altLang="en-US" sz="4000" b="1" baseline="30000" dirty="0">
                <a:solidFill>
                  <a:srgbClr val="000000"/>
                </a:solidFill>
              </a:rPr>
              <a:t>nd</a:t>
            </a:r>
            <a:r>
              <a:rPr lang="en-US" altLang="en-US" sz="4000" b="1" dirty="0">
                <a:solidFill>
                  <a:srgbClr val="000000"/>
                </a:solidFill>
              </a:rPr>
              <a:t> Step; Locate the SW ¼ of the SW ¼</a:t>
            </a:r>
          </a:p>
          <a:p>
            <a:pPr eaLnBrk="1" hangingPunct="1">
              <a:spcBef>
                <a:spcPct val="0"/>
              </a:spcBef>
              <a:buFontTx/>
              <a:buNone/>
            </a:pPr>
            <a:endParaRPr lang="en-US" altLang="en-US" sz="4000" b="1" dirty="0">
              <a:solidFill>
                <a:srgbClr val="000000"/>
              </a:solidFill>
            </a:endParaRPr>
          </a:p>
          <a:p>
            <a:pPr eaLnBrk="1" hangingPunct="1">
              <a:spcBef>
                <a:spcPct val="0"/>
              </a:spcBef>
              <a:buFontTx/>
              <a:buNone/>
            </a:pPr>
            <a:r>
              <a:rPr lang="en-US" altLang="en-US" sz="4000" b="1" dirty="0">
                <a:solidFill>
                  <a:srgbClr val="000000"/>
                </a:solidFill>
              </a:rPr>
              <a:t>3</a:t>
            </a:r>
            <a:r>
              <a:rPr lang="en-US" altLang="en-US" sz="4000" b="1" baseline="30000" dirty="0">
                <a:solidFill>
                  <a:srgbClr val="000000"/>
                </a:solidFill>
              </a:rPr>
              <a:t>rd</a:t>
            </a:r>
            <a:r>
              <a:rPr lang="en-US" altLang="en-US" sz="4000" b="1" dirty="0">
                <a:solidFill>
                  <a:srgbClr val="000000"/>
                </a:solidFill>
              </a:rPr>
              <a:t> Step; Locate the </a:t>
            </a:r>
            <a:r>
              <a:rPr lang="en-US" altLang="en-US" sz="4000" b="1" dirty="0" smtClean="0">
                <a:solidFill>
                  <a:srgbClr val="000000"/>
                </a:solidFill>
              </a:rPr>
              <a:t>SE </a:t>
            </a:r>
            <a:r>
              <a:rPr lang="en-US" altLang="en-US" sz="4000" b="1" dirty="0">
                <a:solidFill>
                  <a:srgbClr val="000000"/>
                </a:solidFill>
              </a:rPr>
              <a:t>¼ of the SW ¼ of the SW ¼</a:t>
            </a:r>
          </a:p>
        </p:txBody>
      </p:sp>
    </p:spTree>
    <p:extLst>
      <p:ext uri="{BB962C8B-B14F-4D97-AF65-F5344CB8AC3E}">
        <p14:creationId xmlns:p14="http://schemas.microsoft.com/office/powerpoint/2010/main" val="1699978854"/>
      </p:ext>
    </p:extLst>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4" name="Rectangle 6"/>
          <p:cNvSpPr>
            <a:spLocks noGrp="1" noChangeArrowheads="1"/>
          </p:cNvSpPr>
          <p:nvPr>
            <p:ph type="title" idx="4294967295"/>
          </p:nvPr>
        </p:nvSpPr>
        <p:spPr>
          <a:xfrm>
            <a:off x="1579115" y="5562600"/>
            <a:ext cx="9144000" cy="1143000"/>
          </a:xfrm>
        </p:spPr>
        <p:txBody>
          <a:bodyPr>
            <a:normAutofit/>
          </a:bodyPr>
          <a:lstStyle/>
          <a:p>
            <a:pPr eaLnBrk="1" hangingPunct="1">
              <a:buSzPct val="70000"/>
              <a:defRPr/>
            </a:pPr>
            <a:r>
              <a:rPr lang="en-US" altLang="en-US" sz="3600" dirty="0" smtClean="0"/>
              <a:t>	These </a:t>
            </a:r>
            <a:r>
              <a:rPr lang="en-US" altLang="en-US" sz="3600" dirty="0"/>
              <a:t>are wire corn cribs still in use</a:t>
            </a:r>
          </a:p>
        </p:txBody>
      </p:sp>
      <p:pic>
        <p:nvPicPr>
          <p:cNvPr id="493571" name="Picture 5" descr="1116071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133601" y="381000"/>
            <a:ext cx="7802563" cy="5257800"/>
          </a:xfrm>
        </p:spPr>
      </p:pic>
    </p:spTree>
    <p:extLst>
      <p:ext uri="{BB962C8B-B14F-4D97-AF65-F5344CB8AC3E}">
        <p14:creationId xmlns:p14="http://schemas.microsoft.com/office/powerpoint/2010/main" val="1594991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4" name="Rectangle 6"/>
          <p:cNvSpPr>
            <a:spLocks noGrp="1" noChangeArrowheads="1"/>
          </p:cNvSpPr>
          <p:nvPr>
            <p:ph type="title" idx="4294967295"/>
          </p:nvPr>
        </p:nvSpPr>
        <p:spPr>
          <a:xfrm>
            <a:off x="1524000" y="5410200"/>
            <a:ext cx="9144000" cy="1143000"/>
          </a:xfrm>
        </p:spPr>
        <p:txBody>
          <a:bodyPr/>
          <a:lstStyle/>
          <a:p>
            <a:pPr eaLnBrk="1" hangingPunct="1">
              <a:buSzPct val="70000"/>
              <a:defRPr/>
            </a:pPr>
            <a:r>
              <a:rPr lang="en-US" altLang="en-US" sz="3600" dirty="0" smtClean="0"/>
              <a:t>		This </a:t>
            </a:r>
            <a:r>
              <a:rPr lang="en-US" altLang="en-US" sz="3600" dirty="0"/>
              <a:t>is a drive-thru corn crib. </a:t>
            </a:r>
          </a:p>
        </p:txBody>
      </p:sp>
      <p:pic>
        <p:nvPicPr>
          <p:cNvPr id="497667" name="Picture 5" descr="P810001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057401" y="304800"/>
            <a:ext cx="7802563" cy="5105400"/>
          </a:xfrm>
        </p:spPr>
      </p:pic>
    </p:spTree>
    <p:extLst>
      <p:ext uri="{BB962C8B-B14F-4D97-AF65-F5344CB8AC3E}">
        <p14:creationId xmlns:p14="http://schemas.microsoft.com/office/powerpoint/2010/main" val="3695661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82" name="Rectangle 6"/>
          <p:cNvSpPr>
            <a:spLocks noGrp="1" noChangeArrowheads="1"/>
          </p:cNvSpPr>
          <p:nvPr>
            <p:ph type="title" idx="4294967295"/>
          </p:nvPr>
        </p:nvSpPr>
        <p:spPr>
          <a:xfrm>
            <a:off x="1524000" y="5638800"/>
            <a:ext cx="8839200" cy="838200"/>
          </a:xfrm>
        </p:spPr>
        <p:txBody>
          <a:bodyPr/>
          <a:lstStyle/>
          <a:p>
            <a:pPr eaLnBrk="1" hangingPunct="1">
              <a:buSzPct val="70000"/>
              <a:defRPr/>
            </a:pPr>
            <a:r>
              <a:rPr lang="en-US" altLang="en-US" sz="3200" dirty="0" smtClean="0"/>
              <a:t>				Old </a:t>
            </a:r>
            <a:r>
              <a:rPr lang="en-US" altLang="en-US" sz="3200" dirty="0"/>
              <a:t>Granary</a:t>
            </a:r>
          </a:p>
        </p:txBody>
      </p:sp>
      <p:pic>
        <p:nvPicPr>
          <p:cNvPr id="515075" name="Picture 5" descr="P8290037"/>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05000" y="457200"/>
            <a:ext cx="8153400" cy="4953000"/>
          </a:xfrm>
        </p:spPr>
      </p:pic>
    </p:spTree>
    <p:extLst>
      <p:ext uri="{BB962C8B-B14F-4D97-AF65-F5344CB8AC3E}">
        <p14:creationId xmlns:p14="http://schemas.microsoft.com/office/powerpoint/2010/main" val="4165134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10" name="Rectangle 6"/>
          <p:cNvSpPr>
            <a:spLocks noGrp="1" noChangeArrowheads="1"/>
          </p:cNvSpPr>
          <p:nvPr>
            <p:ph type="title" idx="4294967295"/>
          </p:nvPr>
        </p:nvSpPr>
        <p:spPr>
          <a:xfrm>
            <a:off x="1524000" y="5715000"/>
            <a:ext cx="9144000" cy="762000"/>
          </a:xfrm>
        </p:spPr>
        <p:txBody>
          <a:bodyPr/>
          <a:lstStyle/>
          <a:p>
            <a:pPr eaLnBrk="1" hangingPunct="1">
              <a:buSzPct val="70000"/>
              <a:defRPr/>
            </a:pPr>
            <a:r>
              <a:rPr lang="en-US" altLang="en-US" sz="3200" dirty="0"/>
              <a:t>An Old Grain Bin</a:t>
            </a:r>
            <a:endParaRPr lang="en-US" altLang="en-US" dirty="0" smtClean="0"/>
          </a:p>
        </p:txBody>
      </p:sp>
      <p:pic>
        <p:nvPicPr>
          <p:cNvPr id="499715" name="Picture 5" descr="P101001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828800" y="609600"/>
            <a:ext cx="8534400" cy="5257800"/>
          </a:xfrm>
        </p:spPr>
      </p:pic>
    </p:spTree>
    <p:extLst>
      <p:ext uri="{BB962C8B-B14F-4D97-AF65-F5344CB8AC3E}">
        <p14:creationId xmlns:p14="http://schemas.microsoft.com/office/powerpoint/2010/main" val="2082431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6" name="Rectangle 6"/>
          <p:cNvSpPr>
            <a:spLocks noGrp="1" noChangeArrowheads="1"/>
          </p:cNvSpPr>
          <p:nvPr>
            <p:ph type="title" idx="4294967295"/>
          </p:nvPr>
        </p:nvSpPr>
        <p:spPr>
          <a:xfrm>
            <a:off x="1905000" y="5410200"/>
            <a:ext cx="8305800" cy="1143000"/>
          </a:xfrm>
        </p:spPr>
        <p:txBody>
          <a:bodyPr/>
          <a:lstStyle/>
          <a:p>
            <a:pPr eaLnBrk="1" hangingPunct="1">
              <a:buSzPct val="70000"/>
              <a:defRPr/>
            </a:pPr>
            <a:r>
              <a:rPr lang="en-US" altLang="en-US" sz="3600" dirty="0" smtClean="0"/>
              <a:t>			Mid </a:t>
            </a:r>
            <a:r>
              <a:rPr lang="en-US" altLang="en-US" sz="3600" dirty="0"/>
              <a:t>Size Bins</a:t>
            </a:r>
          </a:p>
        </p:txBody>
      </p:sp>
      <p:pic>
        <p:nvPicPr>
          <p:cNvPr id="501763" name="Picture 5" descr="PP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81200" y="228600"/>
            <a:ext cx="8229600" cy="4953000"/>
          </a:xfrm>
        </p:spPr>
      </p:pic>
    </p:spTree>
    <p:extLst>
      <p:ext uri="{BB962C8B-B14F-4D97-AF65-F5344CB8AC3E}">
        <p14:creationId xmlns:p14="http://schemas.microsoft.com/office/powerpoint/2010/main" val="958763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0" name="Picture 2" descr="F:\DCIM\100OLYMP\P1010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28600"/>
            <a:ext cx="8229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96393" y="5992586"/>
            <a:ext cx="5514395" cy="461665"/>
          </a:xfrm>
          <a:prstGeom prst="rect">
            <a:avLst/>
          </a:prstGeom>
          <a:noFill/>
        </p:spPr>
        <p:txBody>
          <a:bodyPr wrap="none" rtlCol="0">
            <a:spAutoFit/>
          </a:bodyPr>
          <a:lstStyle/>
          <a:p>
            <a:r>
              <a:rPr lang="en-US" sz="2400" dirty="0" smtClean="0"/>
              <a:t>3.5 MILLION BUSHELS OF GRAIN STORAGE </a:t>
            </a:r>
            <a:endParaRPr lang="en-US" sz="2400" dirty="0"/>
          </a:p>
        </p:txBody>
      </p:sp>
    </p:spTree>
    <p:extLst>
      <p:ext uri="{BB962C8B-B14F-4D97-AF65-F5344CB8AC3E}">
        <p14:creationId xmlns:p14="http://schemas.microsoft.com/office/powerpoint/2010/main" val="3666215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82" name="Rectangle 6"/>
          <p:cNvSpPr>
            <a:spLocks noGrp="1" noChangeArrowheads="1"/>
          </p:cNvSpPr>
          <p:nvPr>
            <p:ph type="title" idx="4294967295"/>
          </p:nvPr>
        </p:nvSpPr>
        <p:spPr>
          <a:xfrm>
            <a:off x="1524000" y="5410200"/>
            <a:ext cx="9144000" cy="1066800"/>
          </a:xfrm>
        </p:spPr>
        <p:txBody>
          <a:bodyPr/>
          <a:lstStyle/>
          <a:p>
            <a:pPr eaLnBrk="1" hangingPunct="1">
              <a:buSzPct val="70000"/>
              <a:defRPr/>
            </a:pPr>
            <a:r>
              <a:rPr lang="en-US" altLang="en-US" sz="2800" dirty="0" smtClean="0"/>
              <a:t>		An </a:t>
            </a:r>
            <a:r>
              <a:rPr lang="en-US" altLang="en-US" sz="2800" dirty="0"/>
              <a:t>old dairy barn with a barn cleaner</a:t>
            </a:r>
          </a:p>
        </p:txBody>
      </p:sp>
      <p:pic>
        <p:nvPicPr>
          <p:cNvPr id="522243" name="Picture 5" descr="P8100011"/>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057400" y="152400"/>
            <a:ext cx="8229600" cy="5181600"/>
          </a:xfrm>
        </p:spPr>
      </p:pic>
    </p:spTree>
    <p:extLst>
      <p:ext uri="{BB962C8B-B14F-4D97-AF65-F5344CB8AC3E}">
        <p14:creationId xmlns:p14="http://schemas.microsoft.com/office/powerpoint/2010/main" val="1300080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title" idx="4294967295"/>
          </p:nvPr>
        </p:nvSpPr>
        <p:spPr>
          <a:xfrm>
            <a:off x="1981200" y="5486400"/>
            <a:ext cx="8686800" cy="1143000"/>
          </a:xfrm>
        </p:spPr>
        <p:txBody>
          <a:bodyPr/>
          <a:lstStyle/>
          <a:p>
            <a:pPr eaLnBrk="1" hangingPunct="1">
              <a:buSzPct val="70000"/>
              <a:defRPr/>
            </a:pPr>
            <a:r>
              <a:rPr lang="en-US" altLang="en-US" sz="2800" dirty="0" smtClean="0"/>
              <a:t>		A </a:t>
            </a:r>
            <a:r>
              <a:rPr lang="en-US" altLang="en-US" sz="2800" dirty="0"/>
              <a:t>traditional solid manure spreader</a:t>
            </a:r>
          </a:p>
        </p:txBody>
      </p:sp>
      <p:pic>
        <p:nvPicPr>
          <p:cNvPr id="523267" name="Picture 4" descr="ManureApr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57200"/>
            <a:ext cx="8305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453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2" name="Rectangle 6"/>
          <p:cNvSpPr>
            <a:spLocks noGrp="1" noChangeArrowheads="1"/>
          </p:cNvSpPr>
          <p:nvPr>
            <p:ph type="title" idx="4294967295"/>
          </p:nvPr>
        </p:nvSpPr>
        <p:spPr>
          <a:xfrm>
            <a:off x="1524000" y="5785757"/>
            <a:ext cx="9144000" cy="762000"/>
          </a:xfrm>
        </p:spPr>
        <p:txBody>
          <a:bodyPr/>
          <a:lstStyle/>
          <a:p>
            <a:pPr eaLnBrk="1" hangingPunct="1">
              <a:buSzPct val="70000"/>
              <a:defRPr/>
            </a:pPr>
            <a:r>
              <a:rPr lang="en-US" altLang="en-US" sz="2800" dirty="0" smtClean="0"/>
              <a:t>			Earthen </a:t>
            </a:r>
            <a:r>
              <a:rPr lang="en-US" altLang="en-US" sz="2800" dirty="0"/>
              <a:t>Manure Pit</a:t>
            </a:r>
          </a:p>
        </p:txBody>
      </p:sp>
      <p:pic>
        <p:nvPicPr>
          <p:cNvPr id="530435" name="Picture 5" descr="11"/>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81200" y="304800"/>
            <a:ext cx="8229600" cy="5410200"/>
          </a:xfrm>
        </p:spPr>
      </p:pic>
    </p:spTree>
    <p:extLst>
      <p:ext uri="{BB962C8B-B14F-4D97-AF65-F5344CB8AC3E}">
        <p14:creationId xmlns:p14="http://schemas.microsoft.com/office/powerpoint/2010/main" val="2106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9" name="Rectangle 7"/>
          <p:cNvSpPr>
            <a:spLocks noGrp="1" noChangeArrowheads="1"/>
          </p:cNvSpPr>
          <p:nvPr>
            <p:ph type="body" idx="4294967295"/>
          </p:nvPr>
        </p:nvSpPr>
        <p:spPr>
          <a:xfrm>
            <a:off x="1524000" y="6096000"/>
            <a:ext cx="9144000" cy="495300"/>
          </a:xfrm>
        </p:spPr>
        <p:txBody>
          <a:bodyPr/>
          <a:lstStyle/>
          <a:p>
            <a:pPr algn="ctr" eaLnBrk="1" hangingPunct="1">
              <a:lnSpc>
                <a:spcPct val="80000"/>
              </a:lnSpc>
              <a:buSzPct val="70000"/>
              <a:buFont typeface="Wingdings" pitchFamily="2" charset="2"/>
              <a:buNone/>
              <a:defRPr/>
            </a:pPr>
            <a:r>
              <a:rPr lang="en-US" altLang="en-US" sz="2400" dirty="0"/>
              <a:t>This shows the manure transfer hose running in a ditch to the field.</a:t>
            </a:r>
          </a:p>
        </p:txBody>
      </p:sp>
      <p:pic>
        <p:nvPicPr>
          <p:cNvPr id="537603" name="Picture 5" descr="P8230006"/>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286000" y="381001"/>
            <a:ext cx="8077200" cy="4945063"/>
          </a:xfrm>
        </p:spPr>
      </p:pic>
    </p:spTree>
    <p:extLst>
      <p:ext uri="{BB962C8B-B14F-4D97-AF65-F5344CB8AC3E}">
        <p14:creationId xmlns:p14="http://schemas.microsoft.com/office/powerpoint/2010/main" val="2967811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Box 1"/>
          <p:cNvSpPr txBox="1">
            <a:spLocks noChangeArrowheads="1"/>
          </p:cNvSpPr>
          <p:nvPr/>
        </p:nvSpPr>
        <p:spPr bwMode="auto">
          <a:xfrm>
            <a:off x="4291014" y="228600"/>
            <a:ext cx="36086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000000"/>
                </a:solidFill>
              </a:rPr>
              <a:t>Example #2  </a:t>
            </a:r>
            <a:r>
              <a:rPr lang="en-US" altLang="en-US" sz="1800" dirty="0" smtClean="0">
                <a:solidFill>
                  <a:srgbClr val="000000"/>
                </a:solidFill>
              </a:rPr>
              <a:t>SW</a:t>
            </a:r>
            <a:r>
              <a:rPr lang="en-US" altLang="en-US" sz="1800" u="sng" dirty="0" smtClean="0">
                <a:solidFill>
                  <a:srgbClr val="000000"/>
                </a:solidFill>
              </a:rPr>
              <a:t> </a:t>
            </a:r>
            <a:r>
              <a:rPr lang="en-US" altLang="en-US" sz="1800" u="sng" dirty="0">
                <a:solidFill>
                  <a:srgbClr val="000000"/>
                </a:solidFill>
              </a:rPr>
              <a:t>¼ SW ¼ SW ¼ </a:t>
            </a:r>
          </a:p>
        </p:txBody>
      </p:sp>
      <p:graphicFrame>
        <p:nvGraphicFramePr>
          <p:cNvPr id="122883" name="Object 2"/>
          <p:cNvGraphicFramePr>
            <a:graphicFrameLocks noChangeAspect="1"/>
          </p:cNvGraphicFramePr>
          <p:nvPr/>
        </p:nvGraphicFramePr>
        <p:xfrm>
          <a:off x="3276601" y="762000"/>
          <a:ext cx="5737225" cy="5867400"/>
        </p:xfrm>
        <a:graphic>
          <a:graphicData uri="http://schemas.openxmlformats.org/presentationml/2006/ole">
            <mc:AlternateContent xmlns:mc="http://schemas.openxmlformats.org/markup-compatibility/2006">
              <mc:Choice xmlns:v="urn:schemas-microsoft-com:vml" Requires="v">
                <p:oleObj spid="_x0000_s4105" name="Worksheet" r:id="rId4" imgW="6715049" imgH="6867650" progId="Excel.Sheet.8">
                  <p:embed/>
                </p:oleObj>
              </mc:Choice>
              <mc:Fallback>
                <p:oleObj name="Worksheet" r:id="rId4" imgW="6715049" imgH="686765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1" y="762000"/>
                        <a:ext cx="573722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Left Arrow 4"/>
          <p:cNvSpPr/>
          <p:nvPr/>
        </p:nvSpPr>
        <p:spPr>
          <a:xfrm rot="18636543">
            <a:off x="5935663" y="2900363"/>
            <a:ext cx="1276350" cy="56515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solidFill>
                  <a:srgbClr val="000000"/>
                </a:solidFill>
              </a:rPr>
              <a:t>Step #1</a:t>
            </a:r>
          </a:p>
        </p:txBody>
      </p:sp>
      <p:sp>
        <p:nvSpPr>
          <p:cNvPr id="6" name="Left Arrow 5"/>
          <p:cNvSpPr/>
          <p:nvPr/>
        </p:nvSpPr>
        <p:spPr>
          <a:xfrm rot="19408029">
            <a:off x="4549776" y="4494213"/>
            <a:ext cx="1211263" cy="58261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rgbClr val="000000"/>
                </a:solidFill>
              </a:rPr>
              <a:t>Step #2</a:t>
            </a:r>
          </a:p>
        </p:txBody>
      </p:sp>
      <p:sp>
        <p:nvSpPr>
          <p:cNvPr id="7" name="Left Arrow 6"/>
          <p:cNvSpPr/>
          <p:nvPr/>
        </p:nvSpPr>
        <p:spPr>
          <a:xfrm rot="19904085">
            <a:off x="3927476" y="5429250"/>
            <a:ext cx="1198563" cy="596900"/>
          </a:xfrm>
          <a:prstGeom prst="lef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rgbClr val="000000"/>
                </a:solidFill>
              </a:rPr>
              <a:t>Step #3</a:t>
            </a:r>
          </a:p>
        </p:txBody>
      </p:sp>
    </p:spTree>
    <p:extLst>
      <p:ext uri="{BB962C8B-B14F-4D97-AF65-F5344CB8AC3E}">
        <p14:creationId xmlns:p14="http://schemas.microsoft.com/office/powerpoint/2010/main" val="925888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133600" y="5730875"/>
            <a:ext cx="8229600" cy="1143000"/>
          </a:xfrm>
        </p:spPr>
        <p:txBody>
          <a:bodyPr/>
          <a:lstStyle/>
          <a:p>
            <a:pPr>
              <a:defRPr/>
            </a:pPr>
            <a:r>
              <a:rPr lang="en-US" altLang="en-US" sz="2800" dirty="0"/>
              <a:t>Direct field injection of manure-drag hose.</a:t>
            </a:r>
          </a:p>
        </p:txBody>
      </p:sp>
      <p:pic>
        <p:nvPicPr>
          <p:cNvPr id="531459" name="Picture 2" descr="G:\Power Point\2011 Ag Dairy Class\Drag Hose Manure Application .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0" y="457200"/>
            <a:ext cx="7543800" cy="5334000"/>
          </a:xfrm>
          <a:noFill/>
        </p:spPr>
      </p:pic>
    </p:spTree>
    <p:extLst>
      <p:ext uri="{BB962C8B-B14F-4D97-AF65-F5344CB8AC3E}">
        <p14:creationId xmlns:p14="http://schemas.microsoft.com/office/powerpoint/2010/main" val="613635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10" name="Rectangle 6"/>
          <p:cNvSpPr>
            <a:spLocks noGrp="1" noChangeArrowheads="1"/>
          </p:cNvSpPr>
          <p:nvPr>
            <p:ph type="title" idx="4294967295"/>
          </p:nvPr>
        </p:nvSpPr>
        <p:spPr>
          <a:xfrm>
            <a:off x="2071007" y="5638800"/>
            <a:ext cx="9144000" cy="914400"/>
          </a:xfrm>
        </p:spPr>
        <p:txBody>
          <a:bodyPr/>
          <a:lstStyle/>
          <a:p>
            <a:pPr eaLnBrk="1" hangingPunct="1">
              <a:buSzPct val="70000"/>
              <a:defRPr/>
            </a:pPr>
            <a:r>
              <a:rPr lang="en-US" altLang="en-US" sz="2800" dirty="0"/>
              <a:t>A new </a:t>
            </a:r>
            <a:r>
              <a:rPr lang="en-US" altLang="en-US" sz="2800" i="1" dirty="0"/>
              <a:t>Slurry store </a:t>
            </a:r>
            <a:r>
              <a:rPr lang="en-US" altLang="en-US" sz="2800" dirty="0"/>
              <a:t>above ground manure storage facility</a:t>
            </a:r>
          </a:p>
        </p:txBody>
      </p:sp>
      <p:pic>
        <p:nvPicPr>
          <p:cNvPr id="528387" name="Picture 5" descr="100107 (1)"/>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133600" y="609600"/>
            <a:ext cx="8077200" cy="5029200"/>
          </a:xfrm>
        </p:spPr>
      </p:pic>
    </p:spTree>
    <p:extLst>
      <p:ext uri="{BB962C8B-B14F-4D97-AF65-F5344CB8AC3E}">
        <p14:creationId xmlns:p14="http://schemas.microsoft.com/office/powerpoint/2010/main" val="119712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5" name="Rectangle 7"/>
          <p:cNvSpPr>
            <a:spLocks noGrp="1" noChangeArrowheads="1"/>
          </p:cNvSpPr>
          <p:nvPr>
            <p:ph type="body" idx="4294967295"/>
          </p:nvPr>
        </p:nvSpPr>
        <p:spPr>
          <a:xfrm>
            <a:off x="1638300" y="5940879"/>
            <a:ext cx="9144000" cy="647700"/>
          </a:xfrm>
        </p:spPr>
        <p:txBody>
          <a:bodyPr/>
          <a:lstStyle/>
          <a:p>
            <a:pPr algn="ctr" eaLnBrk="1" hangingPunct="1">
              <a:buSzPct val="70000"/>
              <a:buFont typeface="Wingdings" pitchFamily="2" charset="2"/>
              <a:buNone/>
              <a:defRPr/>
            </a:pPr>
            <a:r>
              <a:rPr lang="en-US" altLang="en-US" dirty="0" smtClean="0"/>
              <a:t>Manure Injector Back view</a:t>
            </a:r>
          </a:p>
        </p:txBody>
      </p:sp>
      <p:pic>
        <p:nvPicPr>
          <p:cNvPr id="540675" name="Picture 5" descr="Z7 Manure Injecotr Back view"/>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81200" y="304800"/>
            <a:ext cx="84582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38716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4" name="Rectangle 6"/>
          <p:cNvSpPr>
            <a:spLocks noGrp="1" noChangeArrowheads="1"/>
          </p:cNvSpPr>
          <p:nvPr>
            <p:ph type="title" idx="4294967295"/>
          </p:nvPr>
        </p:nvSpPr>
        <p:spPr>
          <a:xfrm>
            <a:off x="2266950" y="5029200"/>
            <a:ext cx="9144000" cy="947057"/>
          </a:xfrm>
        </p:spPr>
        <p:txBody>
          <a:bodyPr>
            <a:normAutofit/>
          </a:bodyPr>
          <a:lstStyle/>
          <a:p>
            <a:pPr eaLnBrk="1" hangingPunct="1">
              <a:buSzPct val="70000"/>
              <a:defRPr/>
            </a:pPr>
            <a:r>
              <a:rPr lang="en-US" altLang="en-US" sz="2400" dirty="0" smtClean="0"/>
              <a:t>			</a:t>
            </a:r>
            <a:r>
              <a:rPr lang="en-US" altLang="en-US" sz="3200" dirty="0" smtClean="0"/>
              <a:t>Pile </a:t>
            </a:r>
            <a:r>
              <a:rPr lang="en-US" altLang="en-US" sz="3200" dirty="0"/>
              <a:t>of Poultry Litter</a:t>
            </a:r>
          </a:p>
        </p:txBody>
      </p:sp>
      <p:pic>
        <p:nvPicPr>
          <p:cNvPr id="525315" name="Picture 5" descr="P806000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81200" y="304800"/>
            <a:ext cx="8229600" cy="4724400"/>
          </a:xfrm>
        </p:spPr>
      </p:pic>
    </p:spTree>
    <p:extLst>
      <p:ext uri="{BB962C8B-B14F-4D97-AF65-F5344CB8AC3E}">
        <p14:creationId xmlns:p14="http://schemas.microsoft.com/office/powerpoint/2010/main" val="4066833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t>		</a:t>
            </a:r>
            <a:r>
              <a:rPr lang="en-US" sz="3200" b="1" dirty="0" smtClean="0"/>
              <a:t>Farm buildings repurposed</a:t>
            </a:r>
            <a:endParaRPr lang="en-US" sz="3200" b="1" dirty="0"/>
          </a:p>
        </p:txBody>
      </p:sp>
      <p:sp>
        <p:nvSpPr>
          <p:cNvPr id="3" name="Content Placeholder 2"/>
          <p:cNvSpPr>
            <a:spLocks noGrp="1"/>
          </p:cNvSpPr>
          <p:nvPr>
            <p:ph idx="1"/>
          </p:nvPr>
        </p:nvSpPr>
        <p:spPr>
          <a:xfrm>
            <a:off x="838200" y="1825625"/>
            <a:ext cx="9154886" cy="4351338"/>
          </a:xfrm>
        </p:spPr>
        <p:txBody>
          <a:bodyPr/>
          <a:lstStyle/>
          <a:p>
            <a:r>
              <a:rPr lang="en-US" dirty="0" smtClean="0"/>
              <a:t>Here are just a few examples of how some structures are re-purposed.</a:t>
            </a:r>
          </a:p>
          <a:p>
            <a:endParaRPr lang="en-US" dirty="0"/>
          </a:p>
          <a:p>
            <a:r>
              <a:rPr lang="en-US" dirty="0" smtClean="0"/>
              <a:t>If this occurs-the value </a:t>
            </a:r>
            <a:r>
              <a:rPr lang="en-US" u="sng" dirty="0" smtClean="0"/>
              <a:t>can and will </a:t>
            </a:r>
            <a:r>
              <a:rPr lang="en-US" dirty="0" smtClean="0"/>
              <a:t>change</a:t>
            </a:r>
            <a:endParaRPr lang="en-US" dirty="0"/>
          </a:p>
        </p:txBody>
      </p:sp>
    </p:spTree>
    <p:extLst>
      <p:ext uri="{BB962C8B-B14F-4D97-AF65-F5344CB8AC3E}">
        <p14:creationId xmlns:p14="http://schemas.microsoft.com/office/powerpoint/2010/main" val="1137995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8464" y="685800"/>
            <a:ext cx="7445829" cy="5283202"/>
          </a:xfrm>
          <a:prstGeom prst="rect">
            <a:avLst/>
          </a:prstGeom>
        </p:spPr>
      </p:pic>
      <p:sp>
        <p:nvSpPr>
          <p:cNvPr id="4" name="TextBox 3"/>
          <p:cNvSpPr txBox="1"/>
          <p:nvPr/>
        </p:nvSpPr>
        <p:spPr>
          <a:xfrm>
            <a:off x="3505200" y="6158562"/>
            <a:ext cx="4062651" cy="461665"/>
          </a:xfrm>
          <a:prstGeom prst="rect">
            <a:avLst/>
          </a:prstGeom>
          <a:noFill/>
        </p:spPr>
        <p:txBody>
          <a:bodyPr wrap="none" rtlCol="0">
            <a:spAutoFit/>
          </a:bodyPr>
          <a:lstStyle/>
          <a:p>
            <a:r>
              <a:rPr lang="en-US" sz="2400" b="1" dirty="0"/>
              <a:t>Old barn </a:t>
            </a:r>
            <a:r>
              <a:rPr lang="en-US" sz="2400" b="1" dirty="0" smtClean="0"/>
              <a:t>at </a:t>
            </a:r>
            <a:r>
              <a:rPr lang="en-US" sz="2400" b="1" dirty="0"/>
              <a:t>the end of it’s life</a:t>
            </a:r>
          </a:p>
        </p:txBody>
      </p:sp>
    </p:spTree>
    <p:extLst>
      <p:ext uri="{BB962C8B-B14F-4D97-AF65-F5344CB8AC3E}">
        <p14:creationId xmlns:p14="http://schemas.microsoft.com/office/powerpoint/2010/main" val="1630138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152401"/>
            <a:ext cx="8077200" cy="5715000"/>
          </a:xfrm>
          <a:prstGeom prst="rect">
            <a:avLst/>
          </a:prstGeom>
        </p:spPr>
      </p:pic>
      <p:sp>
        <p:nvSpPr>
          <p:cNvPr id="4" name="TextBox 3"/>
          <p:cNvSpPr txBox="1"/>
          <p:nvPr/>
        </p:nvSpPr>
        <p:spPr>
          <a:xfrm>
            <a:off x="3810000" y="6019801"/>
            <a:ext cx="4502066" cy="461665"/>
          </a:xfrm>
          <a:prstGeom prst="rect">
            <a:avLst/>
          </a:prstGeom>
          <a:noFill/>
        </p:spPr>
        <p:txBody>
          <a:bodyPr wrap="none" rtlCol="0">
            <a:spAutoFit/>
          </a:bodyPr>
          <a:lstStyle/>
          <a:p>
            <a:r>
              <a:rPr lang="en-US" sz="2400" dirty="0"/>
              <a:t>A really cute restored old hog barn</a:t>
            </a:r>
          </a:p>
        </p:txBody>
      </p:sp>
    </p:spTree>
    <p:extLst>
      <p:ext uri="{BB962C8B-B14F-4D97-AF65-F5344CB8AC3E}">
        <p14:creationId xmlns:p14="http://schemas.microsoft.com/office/powerpoint/2010/main" val="38322888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sz="half" idx="2"/>
          </p:nvPr>
        </p:nvSpPr>
        <p:spPr>
          <a:xfrm>
            <a:off x="1981200" y="5913438"/>
            <a:ext cx="8229600" cy="944562"/>
          </a:xfrm>
        </p:spPr>
        <p:txBody>
          <a:bodyPr>
            <a:normAutofit/>
          </a:bodyPr>
          <a:lstStyle/>
          <a:p>
            <a:pPr algn="ctr" eaLnBrk="1" hangingPunct="1">
              <a:lnSpc>
                <a:spcPct val="90000"/>
              </a:lnSpc>
              <a:buSzPct val="70000"/>
              <a:buFont typeface="Wingdings" pitchFamily="2" charset="2"/>
              <a:buNone/>
              <a:defRPr/>
            </a:pPr>
            <a:r>
              <a:rPr lang="en-US" altLang="en-US" sz="4000" dirty="0"/>
              <a:t>Old Barn </a:t>
            </a:r>
            <a:r>
              <a:rPr lang="en-US" altLang="en-US" sz="4000" dirty="0" smtClean="0"/>
              <a:t>remodeled </a:t>
            </a:r>
            <a:endParaRPr lang="en-US" altLang="en-US" sz="4000" dirty="0"/>
          </a:p>
        </p:txBody>
      </p:sp>
      <p:pic>
        <p:nvPicPr>
          <p:cNvPr id="334851" name="Picture 4" descr="P823000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641600" y="457200"/>
            <a:ext cx="6908800" cy="5181600"/>
          </a:xfrm>
        </p:spPr>
      </p:pic>
    </p:spTree>
    <p:extLst>
      <p:ext uri="{BB962C8B-B14F-4D97-AF65-F5344CB8AC3E}">
        <p14:creationId xmlns:p14="http://schemas.microsoft.com/office/powerpoint/2010/main" val="2193041835"/>
      </p:ext>
    </p:extLst>
  </p:cSld>
  <p:clrMapOvr>
    <a:masterClrMapping/>
  </p:clrMapOvr>
  <p:transition>
    <p:rand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4" descr="P8220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381000"/>
            <a:ext cx="78025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0085" name="Rectangle 5"/>
          <p:cNvSpPr>
            <a:spLocks noGrp="1" noChangeArrowheads="1"/>
          </p:cNvSpPr>
          <p:nvPr>
            <p:ph type="title"/>
          </p:nvPr>
        </p:nvSpPr>
        <p:spPr>
          <a:xfrm>
            <a:off x="1905000" y="5562600"/>
            <a:ext cx="8229600" cy="990600"/>
          </a:xfrm>
        </p:spPr>
        <p:txBody>
          <a:bodyPr>
            <a:normAutofit fontScale="90000"/>
          </a:bodyPr>
          <a:lstStyle/>
          <a:p>
            <a:pPr eaLnBrk="1" hangingPunct="1">
              <a:defRPr/>
            </a:pPr>
            <a:r>
              <a:rPr lang="en-US" altLang="en-US" sz="4000" dirty="0" smtClean="0"/>
              <a:t>		Old barn converted to shop</a:t>
            </a:r>
            <a:r>
              <a:rPr lang="en-US" altLang="en-US" sz="4000" dirty="0"/>
              <a:t/>
            </a:r>
            <a:br>
              <a:rPr lang="en-US" altLang="en-US" sz="4000" dirty="0"/>
            </a:br>
            <a:endParaRPr lang="en-US" altLang="en-US" sz="4000" dirty="0"/>
          </a:p>
        </p:txBody>
      </p:sp>
    </p:spTree>
    <p:extLst>
      <p:ext uri="{BB962C8B-B14F-4D97-AF65-F5344CB8AC3E}">
        <p14:creationId xmlns:p14="http://schemas.microsoft.com/office/powerpoint/2010/main" val="742380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04800"/>
            <a:ext cx="7848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3"/>
          <p:cNvSpPr txBox="1">
            <a:spLocks noChangeArrowheads="1"/>
          </p:cNvSpPr>
          <p:nvPr/>
        </p:nvSpPr>
        <p:spPr bwMode="auto">
          <a:xfrm>
            <a:off x="3383281" y="6159788"/>
            <a:ext cx="49073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dirty="0">
                <a:latin typeface="Calibri" pitchFamily="34" charset="0"/>
              </a:rPr>
              <a:t>Not your Grandpa’s old barn</a:t>
            </a:r>
          </a:p>
        </p:txBody>
      </p:sp>
    </p:spTree>
    <p:extLst>
      <p:ext uri="{BB962C8B-B14F-4D97-AF65-F5344CB8AC3E}">
        <p14:creationId xmlns:p14="http://schemas.microsoft.com/office/powerpoint/2010/main" val="237831438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Box 2"/>
          <p:cNvSpPr txBox="1">
            <a:spLocks noChangeArrowheads="1"/>
          </p:cNvSpPr>
          <p:nvPr/>
        </p:nvSpPr>
        <p:spPr bwMode="auto">
          <a:xfrm>
            <a:off x="2057400" y="152400"/>
            <a:ext cx="792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smtClean="0">
                <a:solidFill>
                  <a:srgbClr val="000000"/>
                </a:solidFill>
              </a:rPr>
              <a:t>Now we </a:t>
            </a:r>
            <a:r>
              <a:rPr lang="en-US" altLang="en-US" sz="1800" dirty="0">
                <a:solidFill>
                  <a:srgbClr val="000000"/>
                </a:solidFill>
              </a:rPr>
              <a:t>locate the NE ¼ SW ¼ SW </a:t>
            </a:r>
            <a:r>
              <a:rPr lang="en-US" altLang="en-US" sz="1800" dirty="0" smtClean="0">
                <a:solidFill>
                  <a:srgbClr val="000000"/>
                </a:solidFill>
              </a:rPr>
              <a:t>¼ SW1/4	</a:t>
            </a:r>
            <a:endParaRPr lang="en-US" altLang="en-US" sz="1800" dirty="0">
              <a:solidFill>
                <a:srgbClr val="000000"/>
              </a:solidFill>
            </a:endParaRPr>
          </a:p>
        </p:txBody>
      </p:sp>
      <p:graphicFrame>
        <p:nvGraphicFramePr>
          <p:cNvPr id="123907" name="Object 3"/>
          <p:cNvGraphicFramePr>
            <a:graphicFrameLocks noChangeAspect="1"/>
          </p:cNvGraphicFramePr>
          <p:nvPr/>
        </p:nvGraphicFramePr>
        <p:xfrm>
          <a:off x="3429000" y="685800"/>
          <a:ext cx="5588000" cy="5715000"/>
        </p:xfrm>
        <a:graphic>
          <a:graphicData uri="http://schemas.openxmlformats.org/presentationml/2006/ole">
            <mc:AlternateContent xmlns:mc="http://schemas.openxmlformats.org/markup-compatibility/2006">
              <mc:Choice xmlns:v="urn:schemas-microsoft-com:vml" Requires="v">
                <p:oleObj spid="_x0000_s5129" name="Worksheet" r:id="rId4" imgW="6715049" imgH="6867650" progId="Excel.Sheet.8">
                  <p:embed/>
                </p:oleObj>
              </mc:Choice>
              <mc:Fallback>
                <p:oleObj name="Worksheet" r:id="rId4" imgW="6715049" imgH="686765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685800"/>
                        <a:ext cx="5588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Left Arrow 4"/>
          <p:cNvSpPr/>
          <p:nvPr/>
        </p:nvSpPr>
        <p:spPr>
          <a:xfrm rot="20575425">
            <a:off x="4065588" y="5164139"/>
            <a:ext cx="2000250" cy="484187"/>
          </a:xfrm>
          <a:prstGeom prst="lef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b="1" dirty="0">
                <a:solidFill>
                  <a:srgbClr val="000000"/>
                </a:solidFill>
              </a:rPr>
              <a:t>Step #4    10 Acres</a:t>
            </a:r>
          </a:p>
        </p:txBody>
      </p:sp>
    </p:spTree>
    <p:extLst>
      <p:ext uri="{BB962C8B-B14F-4D97-AF65-F5344CB8AC3E}">
        <p14:creationId xmlns:p14="http://schemas.microsoft.com/office/powerpoint/2010/main" val="53104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04800"/>
            <a:ext cx="729615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4"/>
          <p:cNvSpPr txBox="1">
            <a:spLocks noChangeArrowheads="1"/>
          </p:cNvSpPr>
          <p:nvPr/>
        </p:nvSpPr>
        <p:spPr bwMode="auto">
          <a:xfrm>
            <a:off x="1905000" y="5810250"/>
            <a:ext cx="8686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dirty="0">
                <a:latin typeface="Calibri" pitchFamily="34" charset="0"/>
              </a:rPr>
              <a:t>Old barn converted to commercial use a dog 				training facility </a:t>
            </a:r>
          </a:p>
        </p:txBody>
      </p:sp>
    </p:spTree>
    <p:extLst>
      <p:ext uri="{BB962C8B-B14F-4D97-AF65-F5344CB8AC3E}">
        <p14:creationId xmlns:p14="http://schemas.microsoft.com/office/powerpoint/2010/main" val="391630634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304801"/>
            <a:ext cx="73056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4"/>
          <p:cNvSpPr txBox="1">
            <a:spLocks noChangeArrowheads="1"/>
          </p:cNvSpPr>
          <p:nvPr/>
        </p:nvSpPr>
        <p:spPr bwMode="auto">
          <a:xfrm>
            <a:off x="2849325" y="5819776"/>
            <a:ext cx="64838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dirty="0">
                <a:latin typeface="Calibri" pitchFamily="34" charset="0"/>
              </a:rPr>
              <a:t>Converted to commercial use-daycare</a:t>
            </a:r>
          </a:p>
        </p:txBody>
      </p:sp>
    </p:spTree>
    <p:extLst>
      <p:ext uri="{BB962C8B-B14F-4D97-AF65-F5344CB8AC3E}">
        <p14:creationId xmlns:p14="http://schemas.microsoft.com/office/powerpoint/2010/main" val="425336242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143" y="304800"/>
            <a:ext cx="82867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5"/>
          <p:cNvSpPr txBox="1">
            <a:spLocks noChangeArrowheads="1"/>
          </p:cNvSpPr>
          <p:nvPr/>
        </p:nvSpPr>
        <p:spPr bwMode="auto">
          <a:xfrm>
            <a:off x="3691810" y="6019800"/>
            <a:ext cx="4770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dirty="0">
                <a:latin typeface="Calibri" pitchFamily="34" charset="0"/>
              </a:rPr>
              <a:t>Old barn converted to a house  </a:t>
            </a:r>
          </a:p>
          <a:p>
            <a:pPr eaLnBrk="1" hangingPunct="1"/>
            <a:endParaRPr lang="en-US" altLang="en-US" sz="3600" dirty="0">
              <a:latin typeface="Calibri" pitchFamily="34" charset="0"/>
            </a:endParaRPr>
          </a:p>
        </p:txBody>
      </p:sp>
    </p:spTree>
    <p:extLst>
      <p:ext uri="{BB962C8B-B14F-4D97-AF65-F5344CB8AC3E}">
        <p14:creationId xmlns:p14="http://schemas.microsoft.com/office/powerpoint/2010/main" val="3641009782"/>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3810000" y="2705100"/>
            <a:ext cx="4572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a:t>Platted (Lot 1 Block 1)</a:t>
            </a:r>
          </a:p>
        </p:txBody>
      </p:sp>
    </p:spTree>
    <p:extLst>
      <p:ext uri="{BB962C8B-B14F-4D97-AF65-F5344CB8AC3E}">
        <p14:creationId xmlns:p14="http://schemas.microsoft.com/office/powerpoint/2010/main" val="13566045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31750"/>
            <a:ext cx="59436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6919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Box 1"/>
          <p:cNvSpPr txBox="1">
            <a:spLocks noChangeArrowheads="1"/>
          </p:cNvSpPr>
          <p:nvPr/>
        </p:nvSpPr>
        <p:spPr bwMode="auto">
          <a:xfrm>
            <a:off x="2438400" y="1752601"/>
            <a:ext cx="6934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t>Correctional 40’s on the north and west edges of a township. Since the world is round, a grid of straight lines cannot create perfectly squares. Think of it like putting postage stamps on a basketball-the correctional 40’s are on the north and west edge of a township to allow for the earths curvature. </a:t>
            </a:r>
          </a:p>
        </p:txBody>
      </p:sp>
    </p:spTree>
    <p:extLst>
      <p:ext uri="{BB962C8B-B14F-4D97-AF65-F5344CB8AC3E}">
        <p14:creationId xmlns:p14="http://schemas.microsoft.com/office/powerpoint/2010/main" val="5312241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Box 1"/>
          <p:cNvSpPr txBox="1">
            <a:spLocks noChangeArrowheads="1"/>
          </p:cNvSpPr>
          <p:nvPr/>
        </p:nvSpPr>
        <p:spPr bwMode="auto">
          <a:xfrm>
            <a:off x="2057400" y="1201739"/>
            <a:ext cx="80772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dirty="0"/>
              <a:t>Government Lots (around lakes and rivers</a:t>
            </a:r>
            <a:r>
              <a:rPr lang="en-US" altLang="en-US" sz="4400" dirty="0" smtClean="0"/>
              <a:t>)</a:t>
            </a:r>
          </a:p>
          <a:p>
            <a:pPr algn="ctr">
              <a:spcBef>
                <a:spcPct val="0"/>
              </a:spcBef>
              <a:buFontTx/>
              <a:buNone/>
            </a:pPr>
            <a:endParaRPr lang="en-US" altLang="en-US" sz="4400" dirty="0"/>
          </a:p>
          <a:p>
            <a:pPr algn="ctr">
              <a:spcBef>
                <a:spcPct val="0"/>
              </a:spcBef>
              <a:buFontTx/>
              <a:buNone/>
            </a:pPr>
            <a:r>
              <a:rPr lang="en-US" altLang="en-US" sz="4400" dirty="0" smtClean="0"/>
              <a:t>They typically meander</a:t>
            </a:r>
            <a:endParaRPr lang="en-US" altLang="en-US" sz="4400" dirty="0"/>
          </a:p>
        </p:txBody>
      </p:sp>
    </p:spTree>
    <p:extLst>
      <p:ext uri="{BB962C8B-B14F-4D97-AF65-F5344CB8AC3E}">
        <p14:creationId xmlns:p14="http://schemas.microsoft.com/office/powerpoint/2010/main" val="18254278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81000"/>
            <a:ext cx="7620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6748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p:cNvSpPr>
            <a:spLocks noGrp="1" noChangeArrowheads="1"/>
          </p:cNvSpPr>
          <p:nvPr>
            <p:ph type="title" idx="4294967295"/>
          </p:nvPr>
        </p:nvSpPr>
        <p:spPr>
          <a:xfrm>
            <a:off x="2438400" y="5486400"/>
            <a:ext cx="8229600" cy="1143000"/>
          </a:xfrm>
        </p:spPr>
        <p:txBody>
          <a:bodyPr>
            <a:normAutofit fontScale="90000"/>
          </a:bodyPr>
          <a:lstStyle/>
          <a:p>
            <a:pPr eaLnBrk="1" hangingPunct="1">
              <a:buSzPct val="70000"/>
              <a:defRPr/>
            </a:pPr>
            <a:r>
              <a:rPr lang="en-US" altLang="en-US" sz="4000" dirty="0"/>
              <a:t/>
            </a:r>
            <a:br>
              <a:rPr lang="en-US" altLang="en-US" sz="4000" dirty="0"/>
            </a:br>
            <a:endParaRPr lang="en-US" altLang="en-US" sz="4000" dirty="0"/>
          </a:p>
        </p:txBody>
      </p:sp>
      <p:pic>
        <p:nvPicPr>
          <p:cNvPr id="278531" name="Picture 6" descr="j0297185"/>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2057400" y="1981200"/>
            <a:ext cx="7848600" cy="4648200"/>
          </a:xfrm>
        </p:spPr>
      </p:pic>
      <p:sp>
        <p:nvSpPr>
          <p:cNvPr id="278532" name="TextBox 2"/>
          <p:cNvSpPr txBox="1">
            <a:spLocks noChangeArrowheads="1"/>
          </p:cNvSpPr>
          <p:nvPr/>
        </p:nvSpPr>
        <p:spPr bwMode="auto">
          <a:xfrm>
            <a:off x="2514600" y="228601"/>
            <a:ext cx="6934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chemeClr val="hlink"/>
              </a:buClr>
              <a:buFont typeface="Wingdings" pitchFamily="2" charset="2"/>
              <a:buBlip>
                <a:blip r:embed="rId4"/>
              </a:buBlip>
              <a:defRPr sz="3200">
                <a:solidFill>
                  <a:schemeClr val="tx1"/>
                </a:solidFill>
                <a:latin typeface="Arial" pitchFamily="34" charset="0"/>
              </a:defRPr>
            </a:lvl1pPr>
            <a:lvl2pPr marL="742950" indent="-285750" algn="l">
              <a:spcBef>
                <a:spcPct val="20000"/>
              </a:spcBef>
              <a:buClr>
                <a:schemeClr val="folHlink"/>
              </a:buClr>
              <a:buSzPct val="50000"/>
              <a:buFont typeface="Wingdings" pitchFamily="2" charset="2"/>
              <a:buChar char="n"/>
              <a:defRPr sz="2800">
                <a:solidFill>
                  <a:schemeClr val="tx1"/>
                </a:solidFill>
                <a:latin typeface="Arial" pitchFamily="34" charset="0"/>
              </a:defRPr>
            </a:lvl2pPr>
            <a:lvl3pPr marL="1143000" indent="-228600" algn="l">
              <a:spcBef>
                <a:spcPct val="20000"/>
              </a:spcBef>
              <a:buClr>
                <a:schemeClr val="hlink"/>
              </a:buClr>
              <a:buFont typeface="Wingdings" pitchFamily="2" charset="2"/>
              <a:buBlip>
                <a:blip r:embed="rId4"/>
              </a:buBlip>
              <a:defRPr sz="2400">
                <a:solidFill>
                  <a:schemeClr val="tx1"/>
                </a:solidFill>
                <a:latin typeface="Arial" pitchFamily="34" charset="0"/>
              </a:defRPr>
            </a:lvl3pPr>
            <a:lvl4pPr marL="1600200" indent="-228600" algn="l">
              <a:spcBef>
                <a:spcPct val="20000"/>
              </a:spcBef>
              <a:buClr>
                <a:schemeClr val="folHlink"/>
              </a:buClr>
              <a:buSzPct val="50000"/>
              <a:buFont typeface="Wingdings" pitchFamily="2" charset="2"/>
              <a:buChar char="n"/>
              <a:defRPr sz="2000">
                <a:solidFill>
                  <a:schemeClr val="tx1"/>
                </a:solidFill>
                <a:latin typeface="Arial" pitchFamily="34" charset="0"/>
              </a:defRPr>
            </a:lvl4pPr>
            <a:lvl5pPr marL="2057400" indent="-228600" algn="l">
              <a:spcBef>
                <a:spcPct val="20000"/>
              </a:spcBef>
              <a:buClr>
                <a:schemeClr val="hlink"/>
              </a:buClr>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Blip>
                <a:blip r:embed="rId4"/>
              </a:buBlip>
              <a:defRPr sz="2000">
                <a:solidFill>
                  <a:schemeClr val="tx1"/>
                </a:solidFill>
                <a:latin typeface="Arial" pitchFamily="34" charset="0"/>
              </a:defRPr>
            </a:lvl9pPr>
          </a:lstStyle>
          <a:p>
            <a:pPr algn="ctr">
              <a:spcBef>
                <a:spcPct val="0"/>
              </a:spcBef>
              <a:buClrTx/>
              <a:buFontTx/>
              <a:buNone/>
            </a:pPr>
            <a:r>
              <a:rPr lang="en-US" altLang="en-US" sz="4400" dirty="0"/>
              <a:t>Helpful Tips for Inspecting an Ag Property</a:t>
            </a:r>
          </a:p>
        </p:txBody>
      </p:sp>
    </p:spTree>
    <p:extLst>
      <p:ext uri="{BB962C8B-B14F-4D97-AF65-F5344CB8AC3E}">
        <p14:creationId xmlns:p14="http://schemas.microsoft.com/office/powerpoint/2010/main" val="2036774374"/>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lvl="1" eaLnBrk="1" hangingPunct="1">
              <a:buSzPct val="70000"/>
              <a:defRPr/>
            </a:pPr>
            <a:endParaRPr lang="en-US" altLang="en-US" u="sng" dirty="0" smtClean="0"/>
          </a:p>
          <a:p>
            <a:pPr lvl="1" eaLnBrk="1" hangingPunct="1">
              <a:buSzPct val="70000"/>
              <a:defRPr/>
            </a:pPr>
            <a:endParaRPr lang="en-US" altLang="en-US" u="sng" dirty="0"/>
          </a:p>
          <a:p>
            <a:pPr lvl="1" eaLnBrk="1" hangingPunct="1">
              <a:buSzPct val="70000"/>
              <a:defRPr/>
            </a:pPr>
            <a:r>
              <a:rPr lang="en-US" altLang="en-US" u="sng" dirty="0" smtClean="0"/>
              <a:t>Arm yourself with knowledge</a:t>
            </a:r>
            <a:r>
              <a:rPr lang="en-US" altLang="en-US" dirty="0" smtClean="0"/>
              <a:t> about agriculture. If they feel you have a basic understanding of agriculture (and they will figure it out), they will be much comfortable speaking to you and confident in your ability to value their property. A very large operation may require several hours to review, depending on the quality of the previous records</a:t>
            </a:r>
          </a:p>
          <a:p>
            <a:pPr lvl="1" eaLnBrk="1" hangingPunct="1">
              <a:buSzPct val="70000"/>
              <a:defRPr/>
            </a:pPr>
            <a:endParaRPr lang="en-US" altLang="en-US" dirty="0" smtClean="0"/>
          </a:p>
          <a:p>
            <a:pPr lvl="1" eaLnBrk="1" hangingPunct="1">
              <a:buSzPct val="70000"/>
              <a:defRPr/>
            </a:pPr>
            <a:endParaRPr lang="en-US" altLang="en-US" dirty="0"/>
          </a:p>
          <a:p>
            <a:pPr lvl="1" eaLnBrk="1" hangingPunct="1">
              <a:buSzPct val="70000"/>
              <a:defRPr/>
            </a:pPr>
            <a:endParaRPr lang="en-US" altLang="en-US" dirty="0" smtClean="0"/>
          </a:p>
          <a:p>
            <a:pPr lvl="1" eaLnBrk="1" hangingPunct="1">
              <a:buSzPct val="70000"/>
              <a:defRPr/>
            </a:pPr>
            <a:r>
              <a:rPr lang="en-US" altLang="en-US" dirty="0" smtClean="0"/>
              <a:t>If you don’t know or understand something they are talking about </a:t>
            </a:r>
            <a:r>
              <a:rPr lang="en-US" altLang="en-US" b="1" dirty="0" smtClean="0"/>
              <a:t>ASK, don’t try to bluff them with assumed information</a:t>
            </a:r>
            <a:r>
              <a:rPr lang="en-US" altLang="en-US" dirty="0" smtClean="0"/>
              <a:t>. Most are eager to share knowledge about their livelihood with you.</a:t>
            </a:r>
          </a:p>
          <a:p>
            <a:pPr>
              <a:defRPr/>
            </a:pPr>
            <a:endParaRPr lang="en-US" dirty="0"/>
          </a:p>
        </p:txBody>
      </p:sp>
    </p:spTree>
    <p:extLst>
      <p:ext uri="{BB962C8B-B14F-4D97-AF65-F5344CB8AC3E}">
        <p14:creationId xmlns:p14="http://schemas.microsoft.com/office/powerpoint/2010/main" val="2695192200"/>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057400"/>
            <a:ext cx="8229600" cy="1143000"/>
          </a:xfrm>
        </p:spPr>
        <p:txBody>
          <a:bodyPr>
            <a:normAutofit fontScale="90000"/>
          </a:bodyPr>
          <a:lstStyle/>
          <a:p>
            <a:pPr>
              <a:defRPr/>
            </a:pPr>
            <a:r>
              <a:rPr lang="en-US" b="1" dirty="0">
                <a:effectLst/>
              </a:rPr>
              <a:t>Metes and Bounds (most farmland)</a:t>
            </a:r>
            <a:r>
              <a:rPr lang="en-US" dirty="0">
                <a:effectLst/>
              </a:rPr>
              <a:t/>
            </a:r>
            <a:br>
              <a:rPr lang="en-US" dirty="0">
                <a:effectLst/>
              </a:rPr>
            </a:br>
            <a:endParaRPr lang="en-US" dirty="0"/>
          </a:p>
        </p:txBody>
      </p:sp>
    </p:spTree>
    <p:extLst>
      <p:ext uri="{BB962C8B-B14F-4D97-AF65-F5344CB8AC3E}">
        <p14:creationId xmlns:p14="http://schemas.microsoft.com/office/powerpoint/2010/main" val="278092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342900" lvl="1" indent="-342900">
              <a:buClr>
                <a:schemeClr val="hlink"/>
              </a:buClr>
              <a:buBlip>
                <a:blip r:embed="rId3"/>
              </a:buBlip>
              <a:defRPr/>
            </a:pPr>
            <a:r>
              <a:rPr lang="en-US" altLang="en-US" sz="3200" u="sng" dirty="0"/>
              <a:t>Be proactive and upfront</a:t>
            </a:r>
            <a:r>
              <a:rPr lang="en-US" altLang="en-US" sz="3200" dirty="0"/>
              <a:t>. </a:t>
            </a:r>
          </a:p>
          <a:p>
            <a:pPr marL="342900" lvl="1" indent="-342900">
              <a:buClr>
                <a:schemeClr val="hlink"/>
              </a:buClr>
              <a:buBlip>
                <a:blip r:embed="rId3"/>
              </a:buBlip>
              <a:defRPr/>
            </a:pPr>
            <a:endParaRPr lang="en-US" altLang="en-US" sz="3200" dirty="0"/>
          </a:p>
          <a:p>
            <a:pPr marL="342900" lvl="1" indent="-342900">
              <a:buClr>
                <a:schemeClr val="hlink"/>
              </a:buClr>
              <a:buBlip>
                <a:blip r:embed="rId3"/>
              </a:buBlip>
              <a:defRPr/>
            </a:pPr>
            <a:r>
              <a:rPr lang="en-US" altLang="en-US" sz="3200" dirty="0"/>
              <a:t>If you are reviewing properties in fall and the current sales ratio study indicates that a 20% </a:t>
            </a:r>
            <a:r>
              <a:rPr lang="en-US" altLang="en-US" sz="3200" dirty="0" smtClean="0"/>
              <a:t>value increase </a:t>
            </a:r>
            <a:r>
              <a:rPr lang="en-US" altLang="en-US" sz="3200" dirty="0"/>
              <a:t>may be needed for land in this area for the next assessment--TELL THEM FACE TO FACE—BE PROACTIVE it may avoid an angry phone call after the notices go out. </a:t>
            </a:r>
            <a:endParaRPr lang="en-US" altLang="en-US" sz="3200" dirty="0" smtClean="0"/>
          </a:p>
          <a:p>
            <a:pPr marL="342900" lvl="1" indent="-342900">
              <a:buClr>
                <a:schemeClr val="hlink"/>
              </a:buClr>
              <a:buBlip>
                <a:blip r:embed="rId3"/>
              </a:buBlip>
              <a:defRPr/>
            </a:pPr>
            <a:endParaRPr lang="en-US" altLang="en-US" sz="3200" dirty="0"/>
          </a:p>
          <a:p>
            <a:pPr marL="342900" lvl="1" indent="-342900">
              <a:buClr>
                <a:schemeClr val="hlink"/>
              </a:buClr>
              <a:buBlip>
                <a:blip r:embed="rId3"/>
              </a:buBlip>
              <a:defRPr/>
            </a:pPr>
            <a:r>
              <a:rPr lang="en-US" altLang="en-US" sz="3200" b="1" dirty="0"/>
              <a:t>Market any changes or programs which may affect their </a:t>
            </a:r>
            <a:r>
              <a:rPr lang="en-US" altLang="en-US" sz="3200" b="1" dirty="0" smtClean="0"/>
              <a:t>property assessment</a:t>
            </a:r>
            <a:r>
              <a:rPr lang="en-US" altLang="en-US" sz="3200" dirty="0" smtClean="0"/>
              <a:t>. </a:t>
            </a:r>
            <a:endParaRPr lang="en-US" altLang="en-US" sz="3200" dirty="0"/>
          </a:p>
          <a:p>
            <a:pPr>
              <a:defRPr/>
            </a:pPr>
            <a:endParaRPr lang="en-US" dirty="0"/>
          </a:p>
        </p:txBody>
      </p:sp>
    </p:spTree>
    <p:extLst>
      <p:ext uri="{BB962C8B-B14F-4D97-AF65-F5344CB8AC3E}">
        <p14:creationId xmlns:p14="http://schemas.microsoft.com/office/powerpoint/2010/main" val="1520550883"/>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eaLnBrk="1" hangingPunct="1">
              <a:buSzPct val="70000"/>
              <a:defRPr/>
            </a:pPr>
            <a:r>
              <a:rPr lang="en-US" altLang="en-US" u="sng" dirty="0" smtClean="0"/>
              <a:t>Be prepared</a:t>
            </a:r>
          </a:p>
          <a:p>
            <a:pPr eaLnBrk="1" hangingPunct="1">
              <a:buSzPct val="70000"/>
              <a:defRPr/>
            </a:pPr>
            <a:endParaRPr lang="en-US" altLang="en-US" u="sng" dirty="0" smtClean="0"/>
          </a:p>
          <a:p>
            <a:pPr lvl="1" eaLnBrk="1" hangingPunct="1">
              <a:buSzPct val="70000"/>
              <a:defRPr/>
            </a:pPr>
            <a:r>
              <a:rPr lang="en-US" altLang="en-US" sz="2800" dirty="0" smtClean="0"/>
              <a:t>Make sure you have reviewed the property records before driving into the farmyard. </a:t>
            </a:r>
          </a:p>
          <a:p>
            <a:pPr lvl="1" eaLnBrk="1" hangingPunct="1">
              <a:buSzPct val="70000"/>
              <a:defRPr/>
            </a:pPr>
            <a:endParaRPr lang="en-US" altLang="en-US" sz="2800" dirty="0" smtClean="0"/>
          </a:p>
          <a:p>
            <a:pPr lvl="1" eaLnBrk="1" hangingPunct="1">
              <a:buSzPct val="70000"/>
              <a:defRPr/>
            </a:pPr>
            <a:r>
              <a:rPr lang="en-US" altLang="en-US" sz="2800" dirty="0" smtClean="0"/>
              <a:t>Make notes on any questions you may want to review with the owner.</a:t>
            </a:r>
          </a:p>
          <a:p>
            <a:pPr lvl="1" eaLnBrk="1" hangingPunct="1">
              <a:buSzPct val="70000"/>
              <a:defRPr/>
            </a:pPr>
            <a:endParaRPr lang="en-US" altLang="en-US" sz="2800" dirty="0" smtClean="0"/>
          </a:p>
          <a:p>
            <a:pPr lvl="1" eaLnBrk="1" hangingPunct="1">
              <a:buSzPct val="70000"/>
              <a:defRPr/>
            </a:pPr>
            <a:r>
              <a:rPr lang="en-US" altLang="en-US" sz="2800" dirty="0" smtClean="0"/>
              <a:t>Have all of the owners parcel records with you. Try to review all of the parcels under this ownership at the same time. This may include numerous bare land parcels.</a:t>
            </a:r>
          </a:p>
          <a:p>
            <a:pPr>
              <a:defRPr/>
            </a:pPr>
            <a:endParaRPr lang="en-US" dirty="0"/>
          </a:p>
        </p:txBody>
      </p:sp>
    </p:spTree>
    <p:extLst>
      <p:ext uri="{BB962C8B-B14F-4D97-AF65-F5344CB8AC3E}">
        <p14:creationId xmlns:p14="http://schemas.microsoft.com/office/powerpoint/2010/main" val="2729261727"/>
      </p:ext>
    </p:extLst>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342900" lvl="1" indent="-342900">
              <a:buClr>
                <a:schemeClr val="hlink"/>
              </a:buClr>
              <a:buBlip>
                <a:blip r:embed="rId3"/>
              </a:buBlip>
              <a:defRPr/>
            </a:pPr>
            <a:endParaRPr lang="en-US" altLang="en-US" dirty="0" smtClean="0"/>
          </a:p>
          <a:p>
            <a:pPr marL="342900" lvl="1" indent="-342900">
              <a:buClr>
                <a:schemeClr val="hlink"/>
              </a:buClr>
              <a:buBlip>
                <a:blip r:embed="rId3"/>
              </a:buBlip>
              <a:defRPr/>
            </a:pPr>
            <a:endParaRPr lang="en-US" altLang="en-US" dirty="0"/>
          </a:p>
          <a:p>
            <a:pPr marL="342900" lvl="1" indent="-342900">
              <a:buClr>
                <a:schemeClr val="hlink"/>
              </a:buClr>
              <a:buBlip>
                <a:blip r:embed="rId3"/>
              </a:buBlip>
              <a:defRPr/>
            </a:pPr>
            <a:r>
              <a:rPr lang="en-US" altLang="en-US" sz="2800" dirty="0" smtClean="0"/>
              <a:t>Please don’t wear a suit and tie. This is optional and may be acceptable by some farmers. However 99.9% of them will become defensive or even angry when they see you get out your vehicle.</a:t>
            </a:r>
          </a:p>
          <a:p>
            <a:pPr marL="342900" lvl="1" indent="-342900">
              <a:buClr>
                <a:schemeClr val="hlink"/>
              </a:buClr>
              <a:buBlip>
                <a:blip r:embed="rId3"/>
              </a:buBlip>
              <a:defRPr/>
            </a:pPr>
            <a:endParaRPr lang="en-US" altLang="en-US" sz="2800" dirty="0"/>
          </a:p>
          <a:p>
            <a:pPr marL="342900" lvl="1" indent="-342900">
              <a:buClr>
                <a:schemeClr val="hlink"/>
              </a:buClr>
              <a:buBlip>
                <a:blip r:embed="rId3"/>
              </a:buBlip>
              <a:defRPr/>
            </a:pPr>
            <a:endParaRPr lang="en-US" altLang="en-US" sz="2800" dirty="0" smtClean="0"/>
          </a:p>
          <a:p>
            <a:pPr marL="342900" lvl="1" indent="-342900">
              <a:buClr>
                <a:schemeClr val="hlink"/>
              </a:buClr>
              <a:buBlip>
                <a:blip r:embed="rId3"/>
              </a:buBlip>
              <a:defRPr/>
            </a:pPr>
            <a:endParaRPr lang="en-US" altLang="en-US" sz="2800" dirty="0"/>
          </a:p>
          <a:p>
            <a:pPr marL="342900" lvl="1" indent="-342900">
              <a:buClr>
                <a:schemeClr val="hlink"/>
              </a:buClr>
              <a:buBlip>
                <a:blip r:embed="rId3"/>
              </a:buBlip>
              <a:defRPr/>
            </a:pPr>
            <a:r>
              <a:rPr lang="en-US" altLang="en-US" sz="2800" dirty="0" smtClean="0"/>
              <a:t> Most farmers get bombarded by feed, seed, insurance, and equipment salesmen on a regular basis. </a:t>
            </a:r>
          </a:p>
          <a:p>
            <a:pPr>
              <a:defRPr/>
            </a:pPr>
            <a:endParaRPr lang="en-US" dirty="0"/>
          </a:p>
        </p:txBody>
      </p:sp>
    </p:spTree>
    <p:extLst>
      <p:ext uri="{BB962C8B-B14F-4D97-AF65-F5344CB8AC3E}">
        <p14:creationId xmlns:p14="http://schemas.microsoft.com/office/powerpoint/2010/main" val="4282101373"/>
      </p:ext>
    </p:extLst>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lvl="1" eaLnBrk="1" hangingPunct="1">
              <a:buSzPct val="70000"/>
              <a:defRPr/>
            </a:pPr>
            <a:endParaRPr lang="en-US" altLang="en-US" u="sng" dirty="0"/>
          </a:p>
          <a:p>
            <a:pPr lvl="1" eaLnBrk="1" hangingPunct="1">
              <a:buSzPct val="70000"/>
              <a:defRPr/>
            </a:pPr>
            <a:r>
              <a:rPr lang="en-US" altLang="en-US" sz="4400" u="sng" dirty="0"/>
              <a:t>Be very careful</a:t>
            </a:r>
            <a:r>
              <a:rPr lang="en-US" altLang="en-US" sz="4400" dirty="0"/>
              <a:t> </a:t>
            </a:r>
            <a:r>
              <a:rPr lang="en-US" altLang="en-US" sz="2800" dirty="0" smtClean="0"/>
              <a:t>where you park. Farm operations often involve large equipment and trucks. Don’t park in the way of anything if you can avoid it. Most large equipment has blind spots for the operator.</a:t>
            </a:r>
          </a:p>
          <a:p>
            <a:pPr lvl="1" eaLnBrk="1" hangingPunct="1">
              <a:buSzPct val="70000"/>
              <a:defRPr/>
            </a:pPr>
            <a:endParaRPr lang="en-US" altLang="en-US" sz="2800" dirty="0"/>
          </a:p>
          <a:p>
            <a:pPr lvl="1" eaLnBrk="1" hangingPunct="1">
              <a:buSzPct val="70000"/>
              <a:defRPr/>
            </a:pPr>
            <a:endParaRPr lang="en-US" altLang="en-US" sz="2800" dirty="0"/>
          </a:p>
          <a:p>
            <a:pPr lvl="1" eaLnBrk="1" hangingPunct="1">
              <a:buSzPct val="70000"/>
              <a:defRPr/>
            </a:pPr>
            <a:endParaRPr lang="en-US" altLang="en-US" sz="2800" dirty="0" smtClean="0"/>
          </a:p>
          <a:p>
            <a:pPr lvl="1" eaLnBrk="1" hangingPunct="1">
              <a:buSzPct val="70000"/>
              <a:defRPr/>
            </a:pPr>
            <a:r>
              <a:rPr lang="en-US" altLang="en-US" sz="2800" dirty="0" smtClean="0"/>
              <a:t>Stay away from moving parts and animals. Ventilation fan blades and many moving parts rotate so fast that they can not seen. Keep clear!  Don’t push any buttons on anything-ever!</a:t>
            </a:r>
          </a:p>
          <a:p>
            <a:pPr>
              <a:defRPr/>
            </a:pPr>
            <a:endParaRPr lang="en-US" dirty="0"/>
          </a:p>
        </p:txBody>
      </p:sp>
    </p:spTree>
    <p:extLst>
      <p:ext uri="{BB962C8B-B14F-4D97-AF65-F5344CB8AC3E}">
        <p14:creationId xmlns:p14="http://schemas.microsoft.com/office/powerpoint/2010/main" val="3776287319"/>
      </p:ext>
    </p:extLst>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normAutofit/>
          </a:bodyPr>
          <a:lstStyle/>
          <a:p>
            <a:pPr eaLnBrk="1" hangingPunct="1">
              <a:buSzPct val="70000"/>
              <a:defRPr/>
            </a:pPr>
            <a:endParaRPr lang="en-US" altLang="en-US" u="sng" dirty="0" smtClean="0"/>
          </a:p>
          <a:p>
            <a:pPr eaLnBrk="1" hangingPunct="1">
              <a:buSzPct val="70000"/>
              <a:defRPr/>
            </a:pPr>
            <a:r>
              <a:rPr lang="en-US" altLang="en-US" u="sng" dirty="0" smtClean="0"/>
              <a:t>Introduce yourself</a:t>
            </a:r>
            <a:r>
              <a:rPr lang="en-US" altLang="en-US" dirty="0" smtClean="0"/>
              <a:t> and state your purpose.</a:t>
            </a:r>
          </a:p>
          <a:p>
            <a:pPr lvl="1" eaLnBrk="1" hangingPunct="1">
              <a:buSzPct val="70000"/>
              <a:defRPr/>
            </a:pPr>
            <a:r>
              <a:rPr lang="en-US" altLang="en-US" sz="2800" dirty="0" smtClean="0"/>
              <a:t>Ask for some of their time to review their property records with you.</a:t>
            </a:r>
          </a:p>
          <a:p>
            <a:pPr lvl="1" eaLnBrk="1" hangingPunct="1">
              <a:buSzPct val="70000"/>
              <a:defRPr/>
            </a:pPr>
            <a:endParaRPr lang="en-US" altLang="en-US" sz="2800" dirty="0" smtClean="0"/>
          </a:p>
          <a:p>
            <a:pPr lvl="1" eaLnBrk="1" hangingPunct="1">
              <a:buSzPct val="70000"/>
              <a:defRPr/>
            </a:pPr>
            <a:r>
              <a:rPr lang="en-US" altLang="en-US" sz="2800" dirty="0" smtClean="0"/>
              <a:t>If they state that this is a bad time, set up an appointment.</a:t>
            </a:r>
          </a:p>
          <a:p>
            <a:pPr lvl="1" eaLnBrk="1" hangingPunct="1">
              <a:buSzPct val="70000"/>
              <a:defRPr/>
            </a:pPr>
            <a:endParaRPr lang="en-US" altLang="en-US" sz="2800" dirty="0" smtClean="0"/>
          </a:p>
          <a:p>
            <a:pPr lvl="1" eaLnBrk="1" hangingPunct="1">
              <a:buSzPct val="70000"/>
              <a:defRPr/>
            </a:pPr>
            <a:r>
              <a:rPr lang="en-US" altLang="en-US" sz="2800" dirty="0" smtClean="0"/>
              <a:t>Ask if they have any questions of you, or if any structures have issues they will show you.</a:t>
            </a:r>
          </a:p>
          <a:p>
            <a:pPr lvl="1" eaLnBrk="1" hangingPunct="1">
              <a:buSzPct val="70000"/>
              <a:defRPr/>
            </a:pPr>
            <a:endParaRPr lang="en-US" altLang="en-US" dirty="0" smtClean="0"/>
          </a:p>
          <a:p>
            <a:pPr eaLnBrk="1" hangingPunct="1">
              <a:buSzPct val="70000"/>
              <a:defRPr/>
            </a:pPr>
            <a:r>
              <a:rPr lang="en-US" altLang="en-US" dirty="0" smtClean="0"/>
              <a:t> </a:t>
            </a:r>
            <a:r>
              <a:rPr lang="en-US" altLang="en-US" b="1" dirty="0" smtClean="0"/>
              <a:t>If you have done your homework ahead of time, the time required can be minimized. </a:t>
            </a:r>
          </a:p>
          <a:p>
            <a:pPr eaLnBrk="1" hangingPunct="1">
              <a:defRPr/>
            </a:pPr>
            <a:endParaRPr lang="en-US" altLang="en-US" b="1" dirty="0" smtClean="0"/>
          </a:p>
          <a:p>
            <a:pPr>
              <a:defRPr/>
            </a:pPr>
            <a:endParaRPr lang="en-US" dirty="0"/>
          </a:p>
        </p:txBody>
      </p:sp>
    </p:spTree>
    <p:extLst>
      <p:ext uri="{BB962C8B-B14F-4D97-AF65-F5344CB8AC3E}">
        <p14:creationId xmlns:p14="http://schemas.microsoft.com/office/powerpoint/2010/main" val="2881096373"/>
      </p:ext>
    </p:extLst>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057400" y="871538"/>
            <a:ext cx="8229600" cy="5859462"/>
          </a:xfrm>
        </p:spPr>
        <p:txBody>
          <a:bodyPr/>
          <a:lstStyle/>
          <a:p>
            <a:pPr marL="342900" lvl="1" indent="-342900">
              <a:buClr>
                <a:schemeClr val="hlink"/>
              </a:buClr>
              <a:buBlip>
                <a:blip r:embed="rId3"/>
              </a:buBlip>
              <a:defRPr/>
            </a:pPr>
            <a:r>
              <a:rPr lang="en-US" altLang="en-US" sz="2800" b="1" dirty="0" smtClean="0"/>
              <a:t>Be flexible and use your head</a:t>
            </a:r>
            <a:r>
              <a:rPr lang="en-US" altLang="en-US" sz="2800" dirty="0" smtClean="0"/>
              <a:t>, if they are in the middle of chores and covered with manure or grease, they may not want to go through their home with you. If they are in the shop, talk to them there. If they are in the office of livestock barn talk to them there.</a:t>
            </a:r>
          </a:p>
          <a:p>
            <a:pPr marL="342900" lvl="1" indent="-342900">
              <a:buClr>
                <a:schemeClr val="hlink"/>
              </a:buClr>
              <a:buBlip>
                <a:blip r:embed="rId3"/>
              </a:buBlip>
              <a:defRPr/>
            </a:pPr>
            <a:endParaRPr lang="en-US" altLang="en-US" sz="2800" dirty="0"/>
          </a:p>
          <a:p>
            <a:pPr marL="342900" lvl="1" indent="-342900">
              <a:buClr>
                <a:schemeClr val="hlink"/>
              </a:buClr>
              <a:buBlip>
                <a:blip r:embed="rId3"/>
              </a:buBlip>
              <a:defRPr/>
            </a:pPr>
            <a:r>
              <a:rPr lang="en-US" altLang="en-US" sz="2800" dirty="0" smtClean="0"/>
              <a:t> They never appreciate you stopping them if they are out in the field, operating a tractor or combine-so don’t. </a:t>
            </a:r>
          </a:p>
          <a:p>
            <a:pPr>
              <a:defRPr/>
            </a:pPr>
            <a:endParaRPr lang="en-US" dirty="0"/>
          </a:p>
        </p:txBody>
      </p:sp>
    </p:spTree>
    <p:extLst>
      <p:ext uri="{BB962C8B-B14F-4D97-AF65-F5344CB8AC3E}">
        <p14:creationId xmlns:p14="http://schemas.microsoft.com/office/powerpoint/2010/main" val="2338981880"/>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eaLnBrk="1" hangingPunct="1">
              <a:lnSpc>
                <a:spcPct val="80000"/>
              </a:lnSpc>
              <a:buSzPct val="70000"/>
              <a:defRPr/>
            </a:pPr>
            <a:endParaRPr lang="en-US" altLang="en-US" dirty="0" smtClean="0"/>
          </a:p>
          <a:p>
            <a:pPr eaLnBrk="1" hangingPunct="1">
              <a:lnSpc>
                <a:spcPct val="80000"/>
              </a:lnSpc>
              <a:buSzPct val="70000"/>
              <a:defRPr/>
            </a:pPr>
            <a:r>
              <a:rPr lang="en-US" altLang="en-US" dirty="0" smtClean="0"/>
              <a:t>If this property is a livestock operation- </a:t>
            </a:r>
            <a:r>
              <a:rPr lang="en-US" altLang="en-US" b="1" dirty="0" smtClean="0"/>
              <a:t>NEVER ENTER ANY LIVESTOCK BUILDING OR PEN</a:t>
            </a:r>
            <a:r>
              <a:rPr lang="en-US" altLang="en-US" dirty="0" smtClean="0"/>
              <a:t>. It may not only be unsafe, but you may violate the protocol for bio-security. This is especially relevant on confinement poultry and hog operations.</a:t>
            </a:r>
          </a:p>
          <a:p>
            <a:pPr eaLnBrk="1" hangingPunct="1">
              <a:lnSpc>
                <a:spcPct val="80000"/>
              </a:lnSpc>
              <a:buSzPct val="70000"/>
              <a:defRPr/>
            </a:pPr>
            <a:endParaRPr lang="en-US" altLang="en-US" dirty="0" smtClean="0"/>
          </a:p>
          <a:p>
            <a:pPr eaLnBrk="1" hangingPunct="1">
              <a:lnSpc>
                <a:spcPct val="80000"/>
              </a:lnSpc>
              <a:buSzPct val="70000"/>
              <a:defRPr/>
            </a:pPr>
            <a:r>
              <a:rPr lang="en-US" altLang="en-US" dirty="0" smtClean="0"/>
              <a:t>Avoid going from one large scale operation directly to another. Your vehicle may have some manure on the tires (yes this will happen) and it may become a source of contamination.   </a:t>
            </a:r>
          </a:p>
          <a:p>
            <a:pPr eaLnBrk="1" hangingPunct="1">
              <a:lnSpc>
                <a:spcPct val="80000"/>
              </a:lnSpc>
              <a:buSzPct val="70000"/>
              <a:defRPr/>
            </a:pPr>
            <a:endParaRPr lang="en-US" altLang="en-US" dirty="0" smtClean="0"/>
          </a:p>
          <a:p>
            <a:pPr eaLnBrk="1" hangingPunct="1">
              <a:lnSpc>
                <a:spcPct val="80000"/>
              </a:lnSpc>
              <a:buSzPct val="70000"/>
              <a:defRPr/>
            </a:pPr>
            <a:r>
              <a:rPr lang="en-US" altLang="en-US" dirty="0" smtClean="0"/>
              <a:t>Be prepared to wear plastic boots or any other protective gear as required.</a:t>
            </a:r>
          </a:p>
        </p:txBody>
      </p:sp>
    </p:spTree>
    <p:extLst>
      <p:ext uri="{BB962C8B-B14F-4D97-AF65-F5344CB8AC3E}">
        <p14:creationId xmlns:p14="http://schemas.microsoft.com/office/powerpoint/2010/main" val="1410721715"/>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G:\Power Point\2011 Ag Dairy Class\Large dairy 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81000"/>
            <a:ext cx="8382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Box 3"/>
          <p:cNvSpPr txBox="1">
            <a:spLocks noChangeArrowheads="1"/>
          </p:cNvSpPr>
          <p:nvPr/>
        </p:nvSpPr>
        <p:spPr bwMode="auto">
          <a:xfrm>
            <a:off x="2209800" y="5943600"/>
            <a:ext cx="6789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dirty="0"/>
              <a:t>Bio security signage on a large dairy</a:t>
            </a:r>
          </a:p>
        </p:txBody>
      </p:sp>
    </p:spTree>
    <p:extLst>
      <p:ext uri="{BB962C8B-B14F-4D97-AF65-F5344CB8AC3E}">
        <p14:creationId xmlns:p14="http://schemas.microsoft.com/office/powerpoint/2010/main" val="849416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idx="4294967295"/>
          </p:nvPr>
        </p:nvSpPr>
        <p:spPr>
          <a:xfrm>
            <a:off x="1828800" y="2514600"/>
            <a:ext cx="8229600" cy="1036638"/>
          </a:xfrm>
        </p:spPr>
        <p:txBody>
          <a:bodyPr/>
          <a:lstStyle/>
          <a:p>
            <a:pPr eaLnBrk="1" hangingPunct="1">
              <a:buSzPct val="70000"/>
              <a:defRPr/>
            </a:pPr>
            <a:endParaRPr lang="en-US" altLang="en-US" dirty="0" smtClean="0"/>
          </a:p>
        </p:txBody>
      </p:sp>
      <p:pic>
        <p:nvPicPr>
          <p:cNvPr id="280579" name="Picture 5" descr="Mad Cow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28600"/>
            <a:ext cx="8305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503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6" name="Rectangle 8"/>
          <p:cNvSpPr>
            <a:spLocks noGrp="1" noChangeArrowheads="1"/>
          </p:cNvSpPr>
          <p:nvPr>
            <p:ph type="title"/>
          </p:nvPr>
        </p:nvSpPr>
        <p:spPr>
          <a:xfrm>
            <a:off x="1905000" y="2514600"/>
            <a:ext cx="8229600" cy="1417638"/>
          </a:xfrm>
        </p:spPr>
        <p:txBody>
          <a:bodyPr>
            <a:normAutofit fontScale="90000"/>
          </a:bodyPr>
          <a:lstStyle/>
          <a:p>
            <a:pPr eaLnBrk="1" hangingPunct="1">
              <a:defRPr/>
            </a:pPr>
            <a:r>
              <a:rPr lang="en-US" altLang="en-US" b="1" dirty="0" smtClean="0"/>
              <a:t>Helpful tips for recording data for valuation purposes</a:t>
            </a:r>
            <a:r>
              <a:rPr lang="en-US" altLang="en-US" dirty="0" smtClean="0"/>
              <a:t/>
            </a:r>
            <a:br>
              <a:rPr lang="en-US" altLang="en-US" dirty="0" smtClean="0"/>
            </a:br>
            <a:endParaRPr lang="en-US" altLang="en-US" dirty="0" smtClean="0"/>
          </a:p>
        </p:txBody>
      </p:sp>
    </p:spTree>
    <p:extLst>
      <p:ext uri="{BB962C8B-B14F-4D97-AF65-F5344CB8AC3E}">
        <p14:creationId xmlns:p14="http://schemas.microsoft.com/office/powerpoint/2010/main" val="2731307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78562"/>
          </a:xfrm>
        </p:spPr>
        <p:txBody>
          <a:bodyPr/>
          <a:lstStyle/>
          <a:p>
            <a:pPr>
              <a:defRPr/>
            </a:pPr>
            <a:r>
              <a:rPr lang="en-US" sz="2400" b="1" dirty="0"/>
              <a:t>Section-Range-Township </a:t>
            </a:r>
            <a:br>
              <a:rPr lang="en-US" sz="2400" b="1" dirty="0"/>
            </a:br>
            <a:r>
              <a:rPr lang="en-US" sz="2400" dirty="0"/>
              <a:t>Principal Meridian:  Reference or beginning point for measuring east or west ranges.</a:t>
            </a:r>
            <a:br>
              <a:rPr lang="en-US" sz="2400" dirty="0"/>
            </a:br>
            <a:r>
              <a:rPr lang="en-US" sz="2400" dirty="0"/>
              <a:t>Section: Basic unit of the system, a square tract of line one mile by one mile containing 640 acres.</a:t>
            </a:r>
            <a:br>
              <a:rPr lang="en-US" sz="2400" dirty="0"/>
            </a:br>
            <a:r>
              <a:rPr lang="en-US" sz="2400" dirty="0"/>
              <a:t>Township: 36 sections arranged in a 6 by 6 array, measuring 6 miles by 6 miles. Sections are numbered beginning with the northeast-most section, proceeding west to 6, then south along the west edge of the township and to the east</a:t>
            </a:r>
            <a:br>
              <a:rPr lang="en-US" sz="2400" dirty="0"/>
            </a:br>
            <a:r>
              <a:rPr lang="en-US" sz="2400" dirty="0"/>
              <a:t>Township Lines - East to west lines which mark township boundaries</a:t>
            </a:r>
            <a:br>
              <a:rPr lang="en-US" sz="2400" dirty="0"/>
            </a:br>
            <a:r>
              <a:rPr lang="en-US" sz="2400" dirty="0"/>
              <a:t>Range: Assigned to a township by measuring east or west of a Principal Meridian</a:t>
            </a:r>
            <a:br>
              <a:rPr lang="en-US" sz="2400" dirty="0"/>
            </a:br>
            <a:r>
              <a:rPr lang="en-US" sz="2400" dirty="0"/>
              <a:t>Range Lines - North to south lines which mark </a:t>
            </a:r>
            <a:r>
              <a:rPr lang="en-US" sz="2400" dirty="0" smtClean="0"/>
              <a:t>township boundaries</a:t>
            </a:r>
            <a:r>
              <a:rPr lang="en-US" dirty="0">
                <a:effectLst/>
              </a:rPr>
              <a:t>.</a:t>
            </a:r>
            <a:br>
              <a:rPr lang="en-US" dirty="0">
                <a:effectLst/>
              </a:rPr>
            </a:br>
            <a:endParaRPr lang="en-US" dirty="0"/>
          </a:p>
        </p:txBody>
      </p:sp>
    </p:spTree>
    <p:extLst>
      <p:ext uri="{BB962C8B-B14F-4D97-AF65-F5344CB8AC3E}">
        <p14:creationId xmlns:p14="http://schemas.microsoft.com/office/powerpoint/2010/main" val="2910887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133600"/>
            <a:ext cx="8229600" cy="1143000"/>
          </a:xfrm>
        </p:spPr>
        <p:txBody>
          <a:bodyPr>
            <a:normAutofit fontScale="90000"/>
          </a:bodyPr>
          <a:lstStyle/>
          <a:p>
            <a:pPr>
              <a:defRPr/>
            </a:pPr>
            <a:r>
              <a:rPr lang="en-US" altLang="en-US" sz="3200" dirty="0"/>
              <a:t>Here are two examples of a data sheets to record the information for the same farm. Please note the first example has all the buildings crowded together, with numerous lines and arrows indicating that leans are attached. Imagine attempting to review this with a property owner. Or trying to figure out which building you are looking at</a:t>
            </a:r>
            <a:endParaRPr lang="en-US" sz="3200" dirty="0"/>
          </a:p>
        </p:txBody>
      </p:sp>
    </p:spTree>
    <p:extLst>
      <p:ext uri="{BB962C8B-B14F-4D97-AF65-F5344CB8AC3E}">
        <p14:creationId xmlns:p14="http://schemas.microsoft.com/office/powerpoint/2010/main" val="1061800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5" descr="Y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52400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61871290"/>
      </p:ext>
    </p:extLst>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a:defRPr/>
            </a:pPr>
            <a:endParaRPr lang="en-US" altLang="en-US" dirty="0" smtClean="0"/>
          </a:p>
          <a:p>
            <a:pPr>
              <a:defRPr/>
            </a:pPr>
            <a:endParaRPr lang="en-US" altLang="en-US" dirty="0"/>
          </a:p>
          <a:p>
            <a:pPr>
              <a:defRPr/>
            </a:pPr>
            <a:endParaRPr lang="en-US" altLang="en-US" dirty="0" smtClean="0"/>
          </a:p>
          <a:p>
            <a:pPr>
              <a:defRPr/>
            </a:pPr>
            <a:r>
              <a:rPr lang="en-US" altLang="en-US" dirty="0" smtClean="0"/>
              <a:t>The second example is the same information documented in an orderly form, allowing the buildings with leans to be recorded on adjacent lines. Note spaces have been left between buildings to allow the addition of new structures. You can show this to the property owner and it will be infinitely easier to follow along.</a:t>
            </a:r>
          </a:p>
          <a:p>
            <a:pPr>
              <a:defRPr/>
            </a:pPr>
            <a:endParaRPr lang="en-US" dirty="0"/>
          </a:p>
        </p:txBody>
      </p:sp>
    </p:spTree>
    <p:extLst>
      <p:ext uri="{BB962C8B-B14F-4D97-AF65-F5344CB8AC3E}">
        <p14:creationId xmlns:p14="http://schemas.microsoft.com/office/powerpoint/2010/main" val="3472540223"/>
      </p:ext>
    </p:extLst>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5" descr="Y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938338" y="274638"/>
            <a:ext cx="8501062" cy="6430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07993296"/>
      </p:ext>
    </p:extLst>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057400" y="2514601"/>
            <a:ext cx="8229600" cy="5859463"/>
          </a:xfrm>
        </p:spPr>
        <p:txBody>
          <a:bodyPr/>
          <a:lstStyle/>
          <a:p>
            <a:pPr>
              <a:defRPr/>
            </a:pPr>
            <a:r>
              <a:rPr lang="en-US" altLang="en-US" sz="3600" dirty="0"/>
              <a:t>To aid this process even further I create a rough sketch of medium to large farm sites. On this rough sketch I label and number all the buildings. These numbers are us to sequence the data in the CAMA system. </a:t>
            </a:r>
            <a:endParaRPr lang="en-US" sz="3600" dirty="0"/>
          </a:p>
        </p:txBody>
      </p:sp>
      <p:sp>
        <p:nvSpPr>
          <p:cNvPr id="304131" name="TextBox 4"/>
          <p:cNvSpPr txBox="1">
            <a:spLocks noChangeArrowheads="1"/>
          </p:cNvSpPr>
          <p:nvPr/>
        </p:nvSpPr>
        <p:spPr bwMode="auto">
          <a:xfrm>
            <a:off x="2590800" y="304800"/>
            <a:ext cx="6400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chemeClr val="hlink"/>
              </a:buClr>
              <a:buFont typeface="Wingdings" pitchFamily="2" charset="2"/>
              <a:buBlip>
                <a:blip r:embed="rId3"/>
              </a:buBlip>
              <a:defRPr sz="3200">
                <a:solidFill>
                  <a:schemeClr val="tx1"/>
                </a:solidFill>
                <a:latin typeface="Arial" pitchFamily="34" charset="0"/>
              </a:defRPr>
            </a:lvl1pPr>
            <a:lvl2pPr marL="742950" indent="-285750" algn="l">
              <a:spcBef>
                <a:spcPct val="20000"/>
              </a:spcBef>
              <a:buClr>
                <a:schemeClr val="folHlink"/>
              </a:buClr>
              <a:buSzPct val="50000"/>
              <a:buFont typeface="Wingdings" pitchFamily="2" charset="2"/>
              <a:buChar char="n"/>
              <a:defRPr sz="2800">
                <a:solidFill>
                  <a:schemeClr val="tx1"/>
                </a:solidFill>
                <a:latin typeface="Arial" pitchFamily="34" charset="0"/>
              </a:defRPr>
            </a:lvl2pPr>
            <a:lvl3pPr marL="1143000" indent="-228600" algn="l">
              <a:spcBef>
                <a:spcPct val="20000"/>
              </a:spcBef>
              <a:buClr>
                <a:schemeClr val="hlink"/>
              </a:buClr>
              <a:buFont typeface="Wingdings" pitchFamily="2" charset="2"/>
              <a:buBlip>
                <a:blip r:embed="rId3"/>
              </a:buBlip>
              <a:defRPr sz="2400">
                <a:solidFill>
                  <a:schemeClr val="tx1"/>
                </a:solidFill>
                <a:latin typeface="Arial" pitchFamily="34" charset="0"/>
              </a:defRPr>
            </a:lvl3pPr>
            <a:lvl4pPr marL="1600200" indent="-228600" algn="l">
              <a:spcBef>
                <a:spcPct val="20000"/>
              </a:spcBef>
              <a:buClr>
                <a:schemeClr val="folHlink"/>
              </a:buClr>
              <a:buSzPct val="50000"/>
              <a:buFont typeface="Wingdings" pitchFamily="2" charset="2"/>
              <a:buChar char="n"/>
              <a:defRPr sz="2000">
                <a:solidFill>
                  <a:schemeClr val="tx1"/>
                </a:solidFill>
                <a:latin typeface="Arial" pitchFamily="34" charset="0"/>
              </a:defRPr>
            </a:lvl4pPr>
            <a:lvl5pPr marL="2057400" indent="-228600" algn="l">
              <a:spcBef>
                <a:spcPct val="20000"/>
              </a:spcBef>
              <a:buClr>
                <a:schemeClr val="hlink"/>
              </a:buClr>
              <a:buFont typeface="Wingdings" pitchFamily="2" charset="2"/>
              <a:buBlip>
                <a:blip r:embed="rId3"/>
              </a:buBlip>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9pPr>
          </a:lstStyle>
          <a:p>
            <a:pPr algn="ctr">
              <a:spcBef>
                <a:spcPct val="0"/>
              </a:spcBef>
              <a:buClrTx/>
              <a:buFontTx/>
              <a:buNone/>
            </a:pPr>
            <a:r>
              <a:rPr lang="en-US" altLang="en-US" sz="6000" b="1" dirty="0"/>
              <a:t>Mark’s most important tip</a:t>
            </a:r>
          </a:p>
        </p:txBody>
      </p:sp>
    </p:spTree>
    <p:extLst>
      <p:ext uri="{BB962C8B-B14F-4D97-AF65-F5344CB8AC3E}">
        <p14:creationId xmlns:p14="http://schemas.microsoft.com/office/powerpoint/2010/main" val="1173528203"/>
      </p:ext>
    </p:extLst>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5" descr="Y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43000" y="1"/>
            <a:ext cx="9525000" cy="6583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70381056"/>
      </p:ext>
    </p:extLst>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a:defRPr/>
            </a:pPr>
            <a:endParaRPr lang="en-US" altLang="en-US" dirty="0" smtClean="0"/>
          </a:p>
          <a:p>
            <a:pPr>
              <a:defRPr/>
            </a:pPr>
            <a:r>
              <a:rPr lang="en-US" altLang="en-US" dirty="0" smtClean="0"/>
              <a:t>If you encounter mid to large farm properties, you may want to consider using this type of technique in your assessment. </a:t>
            </a:r>
          </a:p>
          <a:p>
            <a:pPr>
              <a:defRPr/>
            </a:pPr>
            <a:endParaRPr lang="en-US" altLang="en-US" dirty="0" smtClean="0"/>
          </a:p>
          <a:p>
            <a:pPr>
              <a:defRPr/>
            </a:pPr>
            <a:r>
              <a:rPr lang="en-US" altLang="en-US" dirty="0" smtClean="0"/>
              <a:t>Current technology also allows us to utilize the recent aerial photos to document and label each structure on a farm site. </a:t>
            </a:r>
          </a:p>
          <a:p>
            <a:pPr>
              <a:defRPr/>
            </a:pPr>
            <a:endParaRPr lang="en-US" altLang="en-US" dirty="0" smtClean="0"/>
          </a:p>
          <a:p>
            <a:pPr>
              <a:defRPr/>
            </a:pPr>
            <a:r>
              <a:rPr lang="en-US" altLang="en-US" dirty="0" smtClean="0"/>
              <a:t>We are now doing this electronically-we eventually will GPS the buildings and all their information. </a:t>
            </a:r>
          </a:p>
          <a:p>
            <a:pPr>
              <a:defRPr/>
            </a:pPr>
            <a:endParaRPr lang="en-US" dirty="0"/>
          </a:p>
        </p:txBody>
      </p:sp>
    </p:spTree>
    <p:extLst>
      <p:ext uri="{BB962C8B-B14F-4D97-AF65-F5344CB8AC3E}">
        <p14:creationId xmlns:p14="http://schemas.microsoft.com/office/powerpoint/2010/main" val="3413885048"/>
      </p:ext>
    </p:extLst>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86001" y="152401"/>
            <a:ext cx="7642225" cy="5707063"/>
          </a:xfrm>
          <a:noFill/>
        </p:spPr>
      </p:pic>
      <p:sp>
        <p:nvSpPr>
          <p:cNvPr id="307203" name="TextBox 2"/>
          <p:cNvSpPr txBox="1">
            <a:spLocks noChangeArrowheads="1"/>
          </p:cNvSpPr>
          <p:nvPr/>
        </p:nvSpPr>
        <p:spPr bwMode="auto">
          <a:xfrm>
            <a:off x="2438400" y="5867401"/>
            <a:ext cx="7340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1"/>
                </a:solidFill>
                <a:latin typeface="Arial" pitchFamily="34" charset="0"/>
              </a:defRPr>
            </a:lvl1pPr>
            <a:lvl2pPr marL="742950" indent="-285750">
              <a:defRPr sz="4400">
                <a:solidFill>
                  <a:schemeClr val="tx1"/>
                </a:solidFill>
                <a:latin typeface="Arial" pitchFamily="34" charset="0"/>
              </a:defRPr>
            </a:lvl2pPr>
            <a:lvl3pPr marL="1143000" indent="-228600">
              <a:defRPr sz="4400">
                <a:solidFill>
                  <a:schemeClr val="tx1"/>
                </a:solidFill>
                <a:latin typeface="Arial" pitchFamily="34" charset="0"/>
              </a:defRPr>
            </a:lvl3pPr>
            <a:lvl4pPr marL="1600200" indent="-228600">
              <a:defRPr sz="4400">
                <a:solidFill>
                  <a:schemeClr val="tx1"/>
                </a:solidFill>
                <a:latin typeface="Arial" pitchFamily="34" charset="0"/>
              </a:defRPr>
            </a:lvl4pPr>
            <a:lvl5pPr marL="2057400" indent="-228600">
              <a:defRPr sz="4400">
                <a:solidFill>
                  <a:schemeClr val="tx1"/>
                </a:solidFill>
                <a:latin typeface="Arial" pitchFamily="34" charset="0"/>
              </a:defRPr>
            </a:lvl5pPr>
            <a:lvl6pPr marL="2514600" indent="-228600" algn="ctr" eaLnBrk="0" fontAlgn="base" hangingPunct="0">
              <a:spcBef>
                <a:spcPct val="0"/>
              </a:spcBef>
              <a:spcAft>
                <a:spcPct val="0"/>
              </a:spcAft>
              <a:defRPr sz="4400">
                <a:solidFill>
                  <a:schemeClr val="tx1"/>
                </a:solidFill>
                <a:latin typeface="Arial" pitchFamily="34" charset="0"/>
              </a:defRPr>
            </a:lvl6pPr>
            <a:lvl7pPr marL="2971800" indent="-228600" algn="ctr" eaLnBrk="0" fontAlgn="base" hangingPunct="0">
              <a:spcBef>
                <a:spcPct val="0"/>
              </a:spcBef>
              <a:spcAft>
                <a:spcPct val="0"/>
              </a:spcAft>
              <a:defRPr sz="4400">
                <a:solidFill>
                  <a:schemeClr val="tx1"/>
                </a:solidFill>
                <a:latin typeface="Arial" pitchFamily="34" charset="0"/>
              </a:defRPr>
            </a:lvl7pPr>
            <a:lvl8pPr marL="3429000" indent="-228600" algn="ctr" eaLnBrk="0" fontAlgn="base" hangingPunct="0">
              <a:spcBef>
                <a:spcPct val="0"/>
              </a:spcBef>
              <a:spcAft>
                <a:spcPct val="0"/>
              </a:spcAft>
              <a:defRPr sz="4400">
                <a:solidFill>
                  <a:schemeClr val="tx1"/>
                </a:solidFill>
                <a:latin typeface="Arial" pitchFamily="34" charset="0"/>
              </a:defRPr>
            </a:lvl8pPr>
            <a:lvl9pPr marL="3886200" indent="-228600" algn="ctr" eaLnBrk="0" fontAlgn="base" hangingPunct="0">
              <a:spcBef>
                <a:spcPct val="0"/>
              </a:spcBef>
              <a:spcAft>
                <a:spcPct val="0"/>
              </a:spcAft>
              <a:defRPr sz="4400">
                <a:solidFill>
                  <a:schemeClr val="tx1"/>
                </a:solidFill>
                <a:latin typeface="Arial" pitchFamily="34" charset="0"/>
              </a:defRPr>
            </a:lvl9pPr>
          </a:lstStyle>
          <a:p>
            <a:r>
              <a:rPr lang="en-US" altLang="en-US" dirty="0"/>
              <a:t>Electronic outbuilding sketch</a:t>
            </a:r>
          </a:p>
          <a:p>
            <a:endParaRPr lang="en-US" altLang="en-US" dirty="0"/>
          </a:p>
        </p:txBody>
      </p:sp>
    </p:spTree>
    <p:extLst>
      <p:ext uri="{BB962C8B-B14F-4D97-AF65-F5344CB8AC3E}">
        <p14:creationId xmlns:p14="http://schemas.microsoft.com/office/powerpoint/2010/main" val="1836847240"/>
      </p:ext>
    </p:extLst>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58685" y="1699759"/>
            <a:ext cx="9144000" cy="1655762"/>
          </a:xfrm>
        </p:spPr>
        <p:txBody>
          <a:bodyPr>
            <a:normAutofit/>
          </a:bodyPr>
          <a:lstStyle/>
          <a:p>
            <a:r>
              <a:rPr lang="en-US" sz="4800" b="1" dirty="0" smtClean="0"/>
              <a:t>FARM BUILDING</a:t>
            </a:r>
          </a:p>
          <a:p>
            <a:r>
              <a:rPr lang="en-US" sz="4800" b="1" dirty="0" smtClean="0"/>
              <a:t>RATES AND DEPRECIATION </a:t>
            </a:r>
            <a:endParaRPr lang="en-US" sz="4800" b="1" dirty="0"/>
          </a:p>
        </p:txBody>
      </p:sp>
    </p:spTree>
    <p:extLst>
      <p:ext uri="{BB962C8B-B14F-4D97-AF65-F5344CB8AC3E}">
        <p14:creationId xmlns:p14="http://schemas.microsoft.com/office/powerpoint/2010/main" val="329929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Typical agricultural outbuilding rates </a:t>
            </a:r>
            <a:r>
              <a:rPr lang="en-US" sz="2800" dirty="0"/>
              <a:t/>
            </a:r>
            <a:br>
              <a:rPr lang="en-US" sz="2800" dirty="0"/>
            </a:br>
            <a:endParaRPr lang="en-US" sz="2800" dirty="0"/>
          </a:p>
        </p:txBody>
      </p:sp>
      <p:sp>
        <p:nvSpPr>
          <p:cNvPr id="24" name="Rectangle 23"/>
          <p:cNvSpPr/>
          <p:nvPr/>
        </p:nvSpPr>
        <p:spPr>
          <a:xfrm>
            <a:off x="2590800" y="1143000"/>
            <a:ext cx="7010400" cy="4832092"/>
          </a:xfrm>
          <a:prstGeom prst="rect">
            <a:avLst/>
          </a:prstGeom>
        </p:spPr>
        <p:txBody>
          <a:bodyPr wrap="square">
            <a:spAutoFit/>
          </a:bodyPr>
          <a:lstStyle/>
          <a:p>
            <a:r>
              <a:rPr lang="en-US" sz="2800" dirty="0"/>
              <a:t>These rate ranges are examples of replacement cost new (RCN).</a:t>
            </a:r>
          </a:p>
          <a:p>
            <a:endParaRPr lang="en-US" sz="2800" dirty="0"/>
          </a:p>
          <a:p>
            <a:r>
              <a:rPr lang="en-US" sz="2800" dirty="0"/>
              <a:t>They may not be the actual contributory values for your specific market area.</a:t>
            </a:r>
          </a:p>
          <a:p>
            <a:endParaRPr lang="en-US" sz="2800" dirty="0"/>
          </a:p>
          <a:p>
            <a:r>
              <a:rPr lang="en-US" sz="2800" dirty="0"/>
              <a:t>They are intended only as a reference and are</a:t>
            </a:r>
          </a:p>
          <a:p>
            <a:r>
              <a:rPr lang="en-US" sz="2800" dirty="0"/>
              <a:t>broad and general in nature.</a:t>
            </a:r>
          </a:p>
          <a:p>
            <a:endParaRPr lang="en-US" sz="2800" dirty="0"/>
          </a:p>
          <a:p>
            <a:r>
              <a:rPr lang="en-US" sz="2800" dirty="0"/>
              <a:t>Different regions/counties may have different contributory values/rates.</a:t>
            </a:r>
          </a:p>
        </p:txBody>
      </p:sp>
    </p:spTree>
    <p:extLst>
      <p:ext uri="{BB962C8B-B14F-4D97-AF65-F5344CB8AC3E}">
        <p14:creationId xmlns:p14="http://schemas.microsoft.com/office/powerpoint/2010/main" val="4194058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1905000" y="471489"/>
            <a:ext cx="8382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algn="ctr">
              <a:spcBef>
                <a:spcPct val="0"/>
              </a:spcBef>
              <a:buClrTx/>
              <a:buFontTx/>
              <a:buNone/>
            </a:pPr>
            <a:r>
              <a:rPr lang="en-US" altLang="en-US"/>
              <a:t>Section </a:t>
            </a:r>
          </a:p>
          <a:p>
            <a:pPr algn="ctr">
              <a:spcBef>
                <a:spcPct val="0"/>
              </a:spcBef>
              <a:buClrTx/>
              <a:buFontTx/>
              <a:buNone/>
            </a:pPr>
            <a:r>
              <a:rPr lang="en-US" altLang="en-US"/>
              <a:t>Basic unit of the system, a square tract of line one mile by one mile containing 640 acres.</a:t>
            </a:r>
          </a:p>
          <a:p>
            <a:pPr algn="ctr">
              <a:spcBef>
                <a:spcPct val="0"/>
              </a:spcBef>
              <a:buClrTx/>
              <a:buFontTx/>
              <a:buNone/>
            </a:pPr>
            <a:r>
              <a:rPr lang="en-US" altLang="en-US"/>
              <a:t> </a:t>
            </a:r>
          </a:p>
          <a:p>
            <a:pPr algn="ctr">
              <a:spcBef>
                <a:spcPct val="0"/>
              </a:spcBef>
              <a:buClrTx/>
              <a:buFontTx/>
              <a:buNone/>
            </a:pPr>
            <a:r>
              <a:rPr lang="en-US" altLang="en-US"/>
              <a:t>Township </a:t>
            </a:r>
          </a:p>
          <a:p>
            <a:pPr algn="ctr">
              <a:spcBef>
                <a:spcPct val="0"/>
              </a:spcBef>
              <a:buClrTx/>
              <a:buFontTx/>
              <a:buNone/>
            </a:pPr>
            <a:r>
              <a:rPr lang="en-US" altLang="en-US"/>
              <a:t>36 sections arranged in a 6 by 6 array, measuring 6 miles by 6 miles. Sections are numbered beginning with the northeast-most section, proceeding west to 6, then south along the west edge of the township and to the east. </a:t>
            </a:r>
          </a:p>
        </p:txBody>
      </p:sp>
    </p:spTree>
    <p:extLst>
      <p:ext uri="{BB962C8B-B14F-4D97-AF65-F5344CB8AC3E}">
        <p14:creationId xmlns:p14="http://schemas.microsoft.com/office/powerpoint/2010/main" val="863842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Additional considerations</a:t>
            </a:r>
          </a:p>
        </p:txBody>
      </p:sp>
      <p:sp>
        <p:nvSpPr>
          <p:cNvPr id="3" name="Rectangle 2"/>
          <p:cNvSpPr/>
          <p:nvPr/>
        </p:nvSpPr>
        <p:spPr>
          <a:xfrm>
            <a:off x="2057400" y="1219201"/>
            <a:ext cx="7848600" cy="5262979"/>
          </a:xfrm>
          <a:prstGeom prst="rect">
            <a:avLst/>
          </a:prstGeom>
        </p:spPr>
        <p:txBody>
          <a:bodyPr wrap="square">
            <a:spAutoFit/>
          </a:bodyPr>
          <a:lstStyle/>
          <a:p>
            <a:r>
              <a:rPr lang="en-US" sz="2800" dirty="0"/>
              <a:t>Some counties also utilize an additional quality modifiers. </a:t>
            </a:r>
          </a:p>
          <a:p>
            <a:r>
              <a:rPr lang="en-US" sz="2800" dirty="0"/>
              <a:t>The default should be average for that type of building.</a:t>
            </a:r>
          </a:p>
          <a:p>
            <a:r>
              <a:rPr lang="en-US" sz="2800" dirty="0"/>
              <a:t> If substandard (used materials, poor workmanship) 10%  as a possible negative adjustment. </a:t>
            </a:r>
          </a:p>
          <a:p>
            <a:r>
              <a:rPr lang="en-US" sz="2800" dirty="0"/>
              <a:t> If high end materials (sidewall height, brick/stone trim, porches, awnings, </a:t>
            </a:r>
            <a:r>
              <a:rPr lang="en-US" sz="2800" dirty="0" err="1"/>
              <a:t>etc</a:t>
            </a:r>
            <a:r>
              <a:rPr lang="en-US" sz="2800" dirty="0"/>
              <a:t>) 10% as a possible positive adjustment.  </a:t>
            </a:r>
          </a:p>
          <a:p>
            <a:endParaRPr lang="en-US" sz="2800" dirty="0"/>
          </a:p>
          <a:p>
            <a:r>
              <a:rPr lang="en-US" sz="2800" b="1" i="1" dirty="0"/>
              <a:t>As always the key would be consistent and uniform application in these rates</a:t>
            </a:r>
            <a:r>
              <a:rPr lang="en-US" sz="2800" b="1" dirty="0"/>
              <a:t>.</a:t>
            </a:r>
          </a:p>
        </p:txBody>
      </p:sp>
    </p:spTree>
    <p:extLst>
      <p:ext uri="{BB962C8B-B14F-4D97-AF65-F5344CB8AC3E}">
        <p14:creationId xmlns:p14="http://schemas.microsoft.com/office/powerpoint/2010/main" val="13056699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Sample rate ranges</a:t>
            </a:r>
          </a:p>
        </p:txBody>
      </p:sp>
      <p:sp>
        <p:nvSpPr>
          <p:cNvPr id="3" name="Rectangle 2"/>
          <p:cNvSpPr/>
          <p:nvPr/>
        </p:nvSpPr>
        <p:spPr>
          <a:xfrm>
            <a:off x="2743200" y="1947313"/>
            <a:ext cx="6400800" cy="4796826"/>
          </a:xfrm>
          <a:prstGeom prst="rect">
            <a:avLst/>
          </a:prstGeom>
        </p:spPr>
        <p:txBody>
          <a:bodyPr wrap="square">
            <a:spAutoFit/>
          </a:bodyPr>
          <a:lstStyle/>
          <a:p>
            <a:pPr>
              <a:lnSpc>
                <a:spcPct val="115000"/>
              </a:lnSpc>
              <a:spcAft>
                <a:spcPts val="1000"/>
              </a:spcAft>
            </a:pPr>
            <a:r>
              <a:rPr lang="en-US" sz="2800" b="1" dirty="0">
                <a:ea typeface="Calibri"/>
                <a:cs typeface="Times New Roman"/>
              </a:rPr>
              <a:t>Pole frame sheds for machinery and or livestock: </a:t>
            </a:r>
            <a:endParaRPr lang="en-US" sz="2800" dirty="0">
              <a:ea typeface="Calibri"/>
              <a:cs typeface="Times New Roman"/>
            </a:endParaRPr>
          </a:p>
          <a:p>
            <a:pPr>
              <a:lnSpc>
                <a:spcPct val="115000"/>
              </a:lnSpc>
              <a:spcAft>
                <a:spcPts val="1000"/>
              </a:spcAft>
            </a:pPr>
            <a:r>
              <a:rPr lang="en-US" sz="2800" dirty="0">
                <a:ea typeface="Calibri"/>
                <a:cs typeface="Times New Roman"/>
              </a:rPr>
              <a:t>	Old &lt;1980 $4-$6/sf</a:t>
            </a:r>
          </a:p>
          <a:p>
            <a:pPr>
              <a:lnSpc>
                <a:spcPct val="115000"/>
              </a:lnSpc>
              <a:spcAft>
                <a:spcPts val="1000"/>
              </a:spcAft>
            </a:pPr>
            <a:r>
              <a:rPr lang="en-US" sz="2800" dirty="0">
                <a:ea typeface="Calibri"/>
                <a:cs typeface="Times New Roman"/>
              </a:rPr>
              <a:t>	Newer &gt;1980 $6-$12/sf</a:t>
            </a:r>
          </a:p>
          <a:p>
            <a:pPr>
              <a:lnSpc>
                <a:spcPct val="115000"/>
              </a:lnSpc>
              <a:spcAft>
                <a:spcPts val="1000"/>
              </a:spcAft>
            </a:pPr>
            <a:endParaRPr lang="en-US" sz="2800" dirty="0">
              <a:ea typeface="Calibri"/>
              <a:cs typeface="Times New Roman"/>
            </a:endParaRPr>
          </a:p>
          <a:p>
            <a:pPr>
              <a:lnSpc>
                <a:spcPct val="115000"/>
              </a:lnSpc>
              <a:spcAft>
                <a:spcPts val="1000"/>
              </a:spcAft>
            </a:pPr>
            <a:r>
              <a:rPr lang="en-US" sz="2800" b="1" dirty="0">
                <a:ea typeface="Calibri"/>
                <a:cs typeface="Times New Roman"/>
              </a:rPr>
              <a:t>Shops</a:t>
            </a:r>
            <a:endParaRPr lang="en-US" sz="2800" dirty="0">
              <a:ea typeface="Calibri"/>
              <a:cs typeface="Times New Roman"/>
            </a:endParaRPr>
          </a:p>
          <a:p>
            <a:pPr indent="457200">
              <a:lnSpc>
                <a:spcPct val="115000"/>
              </a:lnSpc>
              <a:spcAft>
                <a:spcPts val="1000"/>
              </a:spcAft>
            </a:pPr>
            <a:r>
              <a:rPr lang="en-US" sz="2800" dirty="0">
                <a:ea typeface="Calibri"/>
                <a:cs typeface="Times New Roman"/>
              </a:rPr>
              <a:t>	Low-</a:t>
            </a:r>
            <a:r>
              <a:rPr lang="en-US" sz="2800" dirty="0" err="1">
                <a:ea typeface="Calibri"/>
                <a:cs typeface="Times New Roman"/>
              </a:rPr>
              <a:t>avg</a:t>
            </a:r>
            <a:r>
              <a:rPr lang="en-US" sz="2800" dirty="0">
                <a:ea typeface="Calibri"/>
                <a:cs typeface="Times New Roman"/>
              </a:rPr>
              <a:t>  quality  $15-$18/sf</a:t>
            </a:r>
          </a:p>
          <a:p>
            <a:pPr>
              <a:lnSpc>
                <a:spcPct val="115000"/>
              </a:lnSpc>
              <a:spcAft>
                <a:spcPts val="1000"/>
              </a:spcAft>
            </a:pPr>
            <a:r>
              <a:rPr lang="en-US" sz="2800" dirty="0">
                <a:ea typeface="Calibri"/>
                <a:cs typeface="Times New Roman"/>
              </a:rPr>
              <a:t>	Good-excellent quality $20-$35/sf</a:t>
            </a:r>
          </a:p>
        </p:txBody>
      </p:sp>
    </p:spTree>
    <p:extLst>
      <p:ext uri="{BB962C8B-B14F-4D97-AF65-F5344CB8AC3E}">
        <p14:creationId xmlns:p14="http://schemas.microsoft.com/office/powerpoint/2010/main" val="21561632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04800"/>
            <a:ext cx="8229600" cy="1143000"/>
          </a:xfrm>
        </p:spPr>
        <p:txBody>
          <a:bodyPr>
            <a:normAutofit/>
          </a:bodyPr>
          <a:lstStyle/>
          <a:p>
            <a:r>
              <a:rPr lang="en-US" sz="3200" b="1" dirty="0"/>
              <a:t>Added considerations that may be considered in the  valuation of pole frame buildings and shops: </a:t>
            </a:r>
            <a:endParaRPr lang="en-US" sz="3200" dirty="0"/>
          </a:p>
        </p:txBody>
      </p:sp>
      <p:sp>
        <p:nvSpPr>
          <p:cNvPr id="3" name="Rectangle 2"/>
          <p:cNvSpPr/>
          <p:nvPr/>
        </p:nvSpPr>
        <p:spPr>
          <a:xfrm>
            <a:off x="2590800" y="1859340"/>
            <a:ext cx="6934200" cy="4832092"/>
          </a:xfrm>
          <a:prstGeom prst="rect">
            <a:avLst/>
          </a:prstGeom>
        </p:spPr>
        <p:txBody>
          <a:bodyPr wrap="square">
            <a:spAutoFit/>
          </a:bodyPr>
          <a:lstStyle/>
          <a:p>
            <a:r>
              <a:rPr lang="en-US" sz="2800" dirty="0"/>
              <a:t>Concrete floor (should be included with shop rate)</a:t>
            </a:r>
          </a:p>
          <a:p>
            <a:r>
              <a:rPr lang="en-US" sz="2800" dirty="0"/>
              <a:t>OHD vs sliding doors (OHD’s should be standard on shop rates)</a:t>
            </a:r>
          </a:p>
          <a:p>
            <a:r>
              <a:rPr lang="en-US" sz="2800" dirty="0"/>
              <a:t>Ext dress (soffits, fascia, cupolas, wainscoting)</a:t>
            </a:r>
          </a:p>
          <a:p>
            <a:r>
              <a:rPr lang="en-US" sz="2800" dirty="0"/>
              <a:t>Sidewall height (incremental increases starting with +12 </a:t>
            </a:r>
            <a:r>
              <a:rPr lang="en-US" sz="2800" dirty="0" err="1"/>
              <a:t>ft</a:t>
            </a:r>
            <a:r>
              <a:rPr lang="en-US" sz="2800" dirty="0"/>
              <a:t>)</a:t>
            </a:r>
          </a:p>
          <a:p>
            <a:r>
              <a:rPr lang="en-US" sz="2800" dirty="0"/>
              <a:t>Office areas</a:t>
            </a:r>
          </a:p>
          <a:p>
            <a:r>
              <a:rPr lang="en-US" sz="2800" dirty="0"/>
              <a:t>Bathrooms</a:t>
            </a:r>
          </a:p>
          <a:p>
            <a:r>
              <a:rPr lang="en-US" sz="2800" dirty="0"/>
              <a:t>Mezzanine/loft storage</a:t>
            </a:r>
          </a:p>
          <a:p>
            <a:r>
              <a:rPr lang="en-US" sz="2800" dirty="0"/>
              <a:t>Reductions for one or more open sides</a:t>
            </a:r>
          </a:p>
        </p:txBody>
      </p:sp>
    </p:spTree>
    <p:extLst>
      <p:ext uri="{BB962C8B-B14F-4D97-AF65-F5344CB8AC3E}">
        <p14:creationId xmlns:p14="http://schemas.microsoft.com/office/powerpoint/2010/main" val="1866180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Old frame farm outbuildings</a:t>
            </a:r>
            <a:r>
              <a:rPr lang="en-US" sz="2800" dirty="0"/>
              <a:t> </a:t>
            </a:r>
          </a:p>
        </p:txBody>
      </p:sp>
      <p:sp>
        <p:nvSpPr>
          <p:cNvPr id="3" name="Rectangle 2"/>
          <p:cNvSpPr/>
          <p:nvPr/>
        </p:nvSpPr>
        <p:spPr>
          <a:xfrm>
            <a:off x="2819400" y="2133600"/>
            <a:ext cx="6400800" cy="3970318"/>
          </a:xfrm>
          <a:prstGeom prst="rect">
            <a:avLst/>
          </a:prstGeom>
        </p:spPr>
        <p:txBody>
          <a:bodyPr wrap="square">
            <a:spAutoFit/>
          </a:bodyPr>
          <a:lstStyle/>
          <a:p>
            <a:r>
              <a:rPr lang="en-US" sz="2800" dirty="0"/>
              <a:t>well house, tool sheds, old style machinery storage sheds, granaries, old chicken coops, etc.</a:t>
            </a:r>
          </a:p>
          <a:p>
            <a:r>
              <a:rPr lang="en-US" sz="2800" dirty="0"/>
              <a:t>	</a:t>
            </a:r>
          </a:p>
          <a:p>
            <a:r>
              <a:rPr lang="en-US" sz="2800" dirty="0"/>
              <a:t>$1-$4 sf</a:t>
            </a:r>
          </a:p>
          <a:p>
            <a:endParaRPr lang="en-US" sz="2800" dirty="0"/>
          </a:p>
          <a:p>
            <a:r>
              <a:rPr lang="en-US" sz="2800" dirty="0"/>
              <a:t>Many of these have minimal utility or </a:t>
            </a:r>
          </a:p>
          <a:p>
            <a:r>
              <a:rPr lang="en-US" sz="2800" dirty="0"/>
              <a:t>Function.</a:t>
            </a:r>
          </a:p>
          <a:p>
            <a:endParaRPr lang="en-US" sz="2800" dirty="0"/>
          </a:p>
        </p:txBody>
      </p:sp>
    </p:spTree>
    <p:extLst>
      <p:ext uri="{BB962C8B-B14F-4D97-AF65-F5344CB8AC3E}">
        <p14:creationId xmlns:p14="http://schemas.microsoft.com/office/powerpoint/2010/main" val="3681397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Traditional 2 story barns</a:t>
            </a:r>
            <a:endParaRPr lang="en-US" sz="3200" dirty="0"/>
          </a:p>
        </p:txBody>
      </p:sp>
      <p:sp>
        <p:nvSpPr>
          <p:cNvPr id="3" name="Rectangle 2"/>
          <p:cNvSpPr/>
          <p:nvPr/>
        </p:nvSpPr>
        <p:spPr>
          <a:xfrm>
            <a:off x="2638245" y="1524000"/>
            <a:ext cx="7010400" cy="3970318"/>
          </a:xfrm>
          <a:prstGeom prst="rect">
            <a:avLst/>
          </a:prstGeom>
        </p:spPr>
        <p:txBody>
          <a:bodyPr wrap="square">
            <a:spAutoFit/>
          </a:bodyPr>
          <a:lstStyle/>
          <a:p>
            <a:r>
              <a:rPr lang="en-US" sz="2800" dirty="0"/>
              <a:t>$6-$12/SF</a:t>
            </a:r>
          </a:p>
          <a:p>
            <a:endParaRPr lang="en-US" sz="2800" dirty="0"/>
          </a:p>
          <a:p>
            <a:r>
              <a:rPr lang="en-US" sz="2800" dirty="0"/>
              <a:t>Added considerations:</a:t>
            </a:r>
          </a:p>
          <a:p>
            <a:r>
              <a:rPr lang="en-US" sz="2800" dirty="0"/>
              <a:t>Exterior dress</a:t>
            </a:r>
          </a:p>
          <a:p>
            <a:r>
              <a:rPr lang="en-US" sz="2800" dirty="0"/>
              <a:t>Are they still in use?</a:t>
            </a:r>
          </a:p>
          <a:p>
            <a:r>
              <a:rPr lang="en-US" sz="2800" dirty="0"/>
              <a:t>Add for loft or have that built into the rate.</a:t>
            </a:r>
          </a:p>
          <a:p>
            <a:endParaRPr lang="en-US" sz="2800" dirty="0"/>
          </a:p>
          <a:p>
            <a:r>
              <a:rPr lang="en-US" sz="2800" dirty="0"/>
              <a:t>If repurposed-use the rate for that alternate purpose-</a:t>
            </a:r>
            <a:r>
              <a:rPr lang="en-US" sz="2800" dirty="0" err="1"/>
              <a:t>ie</a:t>
            </a:r>
            <a:r>
              <a:rPr lang="en-US" sz="2800" dirty="0"/>
              <a:t> man-cave, house, workshop, etc.</a:t>
            </a:r>
          </a:p>
        </p:txBody>
      </p:sp>
    </p:spTree>
    <p:extLst>
      <p:ext uri="{BB962C8B-B14F-4D97-AF65-F5344CB8AC3E}">
        <p14:creationId xmlns:p14="http://schemas.microsoft.com/office/powerpoint/2010/main" val="3257863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Other types of dairy barns</a:t>
            </a:r>
          </a:p>
        </p:txBody>
      </p:sp>
      <p:sp>
        <p:nvSpPr>
          <p:cNvPr id="3" name="Rectangle 2"/>
          <p:cNvSpPr/>
          <p:nvPr/>
        </p:nvSpPr>
        <p:spPr>
          <a:xfrm>
            <a:off x="2790645" y="1981200"/>
            <a:ext cx="6553200" cy="3539430"/>
          </a:xfrm>
          <a:prstGeom prst="rect">
            <a:avLst/>
          </a:prstGeom>
        </p:spPr>
        <p:txBody>
          <a:bodyPr wrap="square">
            <a:spAutoFit/>
          </a:bodyPr>
          <a:lstStyle/>
          <a:p>
            <a:r>
              <a:rPr lang="en-US" sz="2800" dirty="0"/>
              <a:t>Curtain sided and tunnel ventilated free stall dairy barns, holding areas, and maternity rooms:</a:t>
            </a:r>
          </a:p>
          <a:p>
            <a:r>
              <a:rPr lang="en-US" sz="2800" dirty="0"/>
              <a:t>	$12-$18/sf</a:t>
            </a:r>
          </a:p>
          <a:p>
            <a:endParaRPr lang="en-US" sz="2800" dirty="0"/>
          </a:p>
          <a:p>
            <a:r>
              <a:rPr lang="en-US" sz="2800" dirty="0"/>
              <a:t>Retro fitted parlors( flat parlors inside old barns)  or old parlors built &gt;1980 </a:t>
            </a:r>
          </a:p>
          <a:p>
            <a:r>
              <a:rPr lang="en-US" sz="2800" dirty="0"/>
              <a:t>	$ 12-$20/sf</a:t>
            </a:r>
          </a:p>
        </p:txBody>
      </p:sp>
    </p:spTree>
    <p:extLst>
      <p:ext uri="{BB962C8B-B14F-4D97-AF65-F5344CB8AC3E}">
        <p14:creationId xmlns:p14="http://schemas.microsoft.com/office/powerpoint/2010/main" val="1293565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New style parlor/milk, equipment room</a:t>
            </a:r>
            <a:endParaRPr lang="en-US" sz="3200" dirty="0"/>
          </a:p>
        </p:txBody>
      </p:sp>
      <p:sp>
        <p:nvSpPr>
          <p:cNvPr id="3" name="Rectangle 2"/>
          <p:cNvSpPr/>
          <p:nvPr/>
        </p:nvSpPr>
        <p:spPr>
          <a:xfrm>
            <a:off x="2438400" y="1524001"/>
            <a:ext cx="7162800" cy="4401205"/>
          </a:xfrm>
          <a:prstGeom prst="rect">
            <a:avLst/>
          </a:prstGeom>
        </p:spPr>
        <p:txBody>
          <a:bodyPr wrap="square">
            <a:spAutoFit/>
          </a:bodyPr>
          <a:lstStyle/>
          <a:p>
            <a:r>
              <a:rPr lang="en-US" sz="2800" dirty="0"/>
              <a:t>$30-$35/sf</a:t>
            </a:r>
          </a:p>
          <a:p>
            <a:endParaRPr lang="en-US" sz="2800" dirty="0"/>
          </a:p>
          <a:p>
            <a:endParaRPr lang="en-US" sz="2800" dirty="0"/>
          </a:p>
          <a:p>
            <a:r>
              <a:rPr lang="en-US" sz="2800" dirty="0"/>
              <a:t>Added considerations:</a:t>
            </a:r>
          </a:p>
          <a:p>
            <a:endParaRPr lang="en-US" sz="2800" dirty="0"/>
          </a:p>
          <a:p>
            <a:endParaRPr lang="en-US" sz="2800" dirty="0"/>
          </a:p>
          <a:p>
            <a:r>
              <a:rPr lang="en-US" sz="2800" dirty="0"/>
              <a:t>Manure pits (exempt but they do add value), exterior dress, office, sidewall height, employee rooms, bathrooms, sized to facilitate or allow expansion, etc.</a:t>
            </a:r>
          </a:p>
        </p:txBody>
      </p:sp>
    </p:spTree>
    <p:extLst>
      <p:ext uri="{BB962C8B-B14F-4D97-AF65-F5344CB8AC3E}">
        <p14:creationId xmlns:p14="http://schemas.microsoft.com/office/powerpoint/2010/main" val="22991744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50808"/>
            <a:ext cx="8229600" cy="1143000"/>
          </a:xfrm>
        </p:spPr>
        <p:txBody>
          <a:bodyPr>
            <a:normAutofit/>
          </a:bodyPr>
          <a:lstStyle/>
          <a:p>
            <a:r>
              <a:rPr lang="en-US" sz="3200" b="1" dirty="0"/>
              <a:t>Hog barns</a:t>
            </a:r>
          </a:p>
        </p:txBody>
      </p:sp>
      <p:sp>
        <p:nvSpPr>
          <p:cNvPr id="3" name="Rectangle 2"/>
          <p:cNvSpPr/>
          <p:nvPr/>
        </p:nvSpPr>
        <p:spPr>
          <a:xfrm>
            <a:off x="2307566" y="1524001"/>
            <a:ext cx="7467600" cy="4401205"/>
          </a:xfrm>
          <a:prstGeom prst="rect">
            <a:avLst/>
          </a:prstGeom>
        </p:spPr>
        <p:txBody>
          <a:bodyPr wrap="square">
            <a:spAutoFit/>
          </a:bodyPr>
          <a:lstStyle/>
          <a:p>
            <a:r>
              <a:rPr lang="en-US" sz="2800" b="1" dirty="0"/>
              <a:t>Enclosed hog gestation, farrowing, and nursery barns:</a:t>
            </a:r>
            <a:endParaRPr lang="en-US" sz="2800" dirty="0"/>
          </a:p>
          <a:p>
            <a:r>
              <a:rPr lang="en-US" sz="2800" dirty="0"/>
              <a:t>	$10-$15/sf</a:t>
            </a:r>
          </a:p>
          <a:p>
            <a:endParaRPr lang="en-US" sz="2800" dirty="0"/>
          </a:p>
          <a:p>
            <a:r>
              <a:rPr lang="en-US" sz="2800" b="1" dirty="0"/>
              <a:t>Curtain side finishing barns:</a:t>
            </a:r>
            <a:endParaRPr lang="en-US" sz="2800" dirty="0"/>
          </a:p>
          <a:p>
            <a:r>
              <a:rPr lang="en-US" sz="2800" dirty="0"/>
              <a:t>	$12-$15/sf</a:t>
            </a:r>
          </a:p>
          <a:p>
            <a:endParaRPr lang="en-US" sz="2800" dirty="0"/>
          </a:p>
          <a:p>
            <a:r>
              <a:rPr lang="en-US" sz="2800" dirty="0"/>
              <a:t>Additional considerations; manure pits (exempt but they certainly add value), connecting hallways, loading docks, office, bathroom, etc.</a:t>
            </a:r>
          </a:p>
        </p:txBody>
      </p:sp>
    </p:spTree>
    <p:extLst>
      <p:ext uri="{BB962C8B-B14F-4D97-AF65-F5344CB8AC3E}">
        <p14:creationId xmlns:p14="http://schemas.microsoft.com/office/powerpoint/2010/main" val="27938203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457200"/>
            <a:ext cx="8229600" cy="1143000"/>
          </a:xfrm>
        </p:spPr>
        <p:txBody>
          <a:bodyPr>
            <a:normAutofit fontScale="90000"/>
          </a:bodyPr>
          <a:lstStyle/>
          <a:p>
            <a:r>
              <a:rPr lang="en-US" sz="3600" b="1" dirty="0"/>
              <a:t>Poultry barns</a:t>
            </a:r>
            <a:r>
              <a:rPr lang="en-US" dirty="0"/>
              <a:t/>
            </a:r>
            <a:br>
              <a:rPr lang="en-US" dirty="0"/>
            </a:br>
            <a:endParaRPr lang="en-US" dirty="0"/>
          </a:p>
        </p:txBody>
      </p:sp>
      <p:sp>
        <p:nvSpPr>
          <p:cNvPr id="3" name="Rectangle 2"/>
          <p:cNvSpPr/>
          <p:nvPr/>
        </p:nvSpPr>
        <p:spPr>
          <a:xfrm>
            <a:off x="2441275" y="1828800"/>
            <a:ext cx="7391400" cy="3539430"/>
          </a:xfrm>
          <a:prstGeom prst="rect">
            <a:avLst/>
          </a:prstGeom>
        </p:spPr>
        <p:txBody>
          <a:bodyPr wrap="square">
            <a:spAutoFit/>
          </a:bodyPr>
          <a:lstStyle/>
          <a:p>
            <a:r>
              <a:rPr lang="en-US" sz="2800" dirty="0"/>
              <a:t>$6-$10/sf</a:t>
            </a:r>
          </a:p>
          <a:p>
            <a:endParaRPr lang="en-US" sz="2800" dirty="0"/>
          </a:p>
          <a:p>
            <a:endParaRPr lang="en-US" sz="2800" dirty="0"/>
          </a:p>
          <a:p>
            <a:r>
              <a:rPr lang="en-US" sz="2800" dirty="0"/>
              <a:t>Additional considerations:</a:t>
            </a:r>
          </a:p>
          <a:p>
            <a:r>
              <a:rPr lang="en-US" sz="2800" dirty="0"/>
              <a:t>Service rooms, egg rooms, second story, vent doors vs curtain sides, cooling cells, concrete or clay floor, sized to contracting company specifications, is the contract in place?, etc.</a:t>
            </a:r>
          </a:p>
        </p:txBody>
      </p:sp>
    </p:spTree>
    <p:extLst>
      <p:ext uri="{BB962C8B-B14F-4D97-AF65-F5344CB8AC3E}">
        <p14:creationId xmlns:p14="http://schemas.microsoft.com/office/powerpoint/2010/main" val="1964395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Grain bins</a:t>
            </a:r>
            <a:r>
              <a:rPr lang="en-US" dirty="0"/>
              <a:t/>
            </a:r>
            <a:br>
              <a:rPr lang="en-US" dirty="0"/>
            </a:br>
            <a:endParaRPr lang="en-US" dirty="0"/>
          </a:p>
        </p:txBody>
      </p:sp>
      <p:sp>
        <p:nvSpPr>
          <p:cNvPr id="3" name="Rectangle 2"/>
          <p:cNvSpPr/>
          <p:nvPr/>
        </p:nvSpPr>
        <p:spPr>
          <a:xfrm>
            <a:off x="2695755" y="1351508"/>
            <a:ext cx="7239000" cy="3539430"/>
          </a:xfrm>
          <a:prstGeom prst="rect">
            <a:avLst/>
          </a:prstGeom>
        </p:spPr>
        <p:txBody>
          <a:bodyPr wrap="square">
            <a:spAutoFit/>
          </a:bodyPr>
          <a:lstStyle/>
          <a:p>
            <a:r>
              <a:rPr lang="en-US" sz="2800" dirty="0"/>
              <a:t>Older small bins &lt;2500 bushel-probably only a salvage type value</a:t>
            </a:r>
          </a:p>
          <a:p>
            <a:r>
              <a:rPr lang="en-US" sz="2800" dirty="0"/>
              <a:t> </a:t>
            </a:r>
          </a:p>
          <a:p>
            <a:r>
              <a:rPr lang="en-US" sz="2800" dirty="0"/>
              <a:t>Bins &gt;2501-10,000 bushels-$1/</a:t>
            </a:r>
            <a:r>
              <a:rPr lang="en-US" sz="2800" dirty="0" err="1"/>
              <a:t>bu</a:t>
            </a:r>
            <a:endParaRPr lang="en-US" sz="2800" dirty="0"/>
          </a:p>
          <a:p>
            <a:endParaRPr lang="en-US" sz="2800" dirty="0"/>
          </a:p>
          <a:p>
            <a:r>
              <a:rPr lang="en-US" sz="2800" dirty="0"/>
              <a:t>Bins 10,001-50,000 bushels $1.50-2/</a:t>
            </a:r>
            <a:r>
              <a:rPr lang="en-US" sz="2800" dirty="0" err="1"/>
              <a:t>bu</a:t>
            </a:r>
            <a:endParaRPr lang="en-US" sz="2800" dirty="0"/>
          </a:p>
          <a:p>
            <a:endParaRPr lang="en-US" sz="2800" dirty="0"/>
          </a:p>
          <a:p>
            <a:r>
              <a:rPr lang="en-US" sz="2800" dirty="0"/>
              <a:t>Mega bins 50,001 bushel and up $2.50-$3/</a:t>
            </a:r>
            <a:r>
              <a:rPr lang="en-US" sz="2800" dirty="0" err="1"/>
              <a:t>bu</a:t>
            </a:r>
            <a:endParaRPr lang="en-US" sz="2800" dirty="0"/>
          </a:p>
        </p:txBody>
      </p:sp>
    </p:spTree>
    <p:extLst>
      <p:ext uri="{BB962C8B-B14F-4D97-AF65-F5344CB8AC3E}">
        <p14:creationId xmlns:p14="http://schemas.microsoft.com/office/powerpoint/2010/main" val="4003018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905000" y="274638"/>
            <a:ext cx="8229600" cy="258762"/>
          </a:xfrm>
        </p:spPr>
        <p:txBody>
          <a:bodyPr>
            <a:normAutofit fontScale="90000"/>
          </a:bodyPr>
          <a:lstStyle/>
          <a:p>
            <a:pPr>
              <a:defRPr/>
            </a:pPr>
            <a:r>
              <a:rPr lang="en-US" altLang="en-US" sz="1800" dirty="0"/>
              <a:t>Township Section Numbering Sequence</a:t>
            </a:r>
          </a:p>
        </p:txBody>
      </p:sp>
      <p:graphicFrame>
        <p:nvGraphicFramePr>
          <p:cNvPr id="115715" name="Object 14"/>
          <p:cNvGraphicFramePr>
            <a:graphicFrameLocks noChangeAspect="1"/>
          </p:cNvGraphicFramePr>
          <p:nvPr/>
        </p:nvGraphicFramePr>
        <p:xfrm>
          <a:off x="3581401" y="914401"/>
          <a:ext cx="4779963" cy="4767263"/>
        </p:xfrm>
        <a:graphic>
          <a:graphicData uri="http://schemas.openxmlformats.org/presentationml/2006/ole">
            <mc:AlternateContent xmlns:mc="http://schemas.openxmlformats.org/markup-compatibility/2006">
              <mc:Choice xmlns:v="urn:schemas-microsoft-com:vml" Requires="v">
                <p:oleObj spid="_x0000_s1032" name="Worksheet" r:id="rId4" imgW="6905520" imgH="6886575" progId="Excel.Sheet.8">
                  <p:embed/>
                </p:oleObj>
              </mc:Choice>
              <mc:Fallback>
                <p:oleObj name="Worksheet" r:id="rId4" imgW="6905520" imgH="6886575"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1" y="914401"/>
                        <a:ext cx="4779963"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04403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3600" y="304801"/>
            <a:ext cx="7924800" cy="4401205"/>
          </a:xfrm>
          <a:prstGeom prst="rect">
            <a:avLst/>
          </a:prstGeom>
        </p:spPr>
        <p:txBody>
          <a:bodyPr wrap="square">
            <a:spAutoFit/>
          </a:bodyPr>
          <a:lstStyle/>
          <a:p>
            <a:r>
              <a:rPr lang="en-US" sz="2800" u="sng" dirty="0"/>
              <a:t>Again to reiterate these are general guidelines and need to be regionally/county market specific</a:t>
            </a:r>
            <a:r>
              <a:rPr lang="en-US" sz="2800" dirty="0"/>
              <a:t>. To review and set your local rate tables, use local resources, as well as national cost guides-such as Marshall Swift Valuation Guide. There are always variations and options that require additional research and good judgement to arrive at the </a:t>
            </a:r>
            <a:r>
              <a:rPr lang="en-US" sz="2800" u="sng" dirty="0"/>
              <a:t>contributory value. </a:t>
            </a:r>
          </a:p>
          <a:p>
            <a:endParaRPr lang="en-US" sz="2800" b="1" dirty="0"/>
          </a:p>
          <a:p>
            <a:r>
              <a:rPr lang="en-US" sz="2800" dirty="0"/>
              <a:t>.</a:t>
            </a:r>
          </a:p>
        </p:txBody>
      </p:sp>
    </p:spTree>
    <p:extLst>
      <p:ext uri="{BB962C8B-B14F-4D97-AF65-F5344CB8AC3E}">
        <p14:creationId xmlns:p14="http://schemas.microsoft.com/office/powerpoint/2010/main" val="33916526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3600" y="990600"/>
            <a:ext cx="7620000" cy="3539430"/>
          </a:xfrm>
          <a:prstGeom prst="rect">
            <a:avLst/>
          </a:prstGeom>
        </p:spPr>
        <p:txBody>
          <a:bodyPr wrap="square">
            <a:spAutoFit/>
          </a:bodyPr>
          <a:lstStyle/>
          <a:p>
            <a:r>
              <a:rPr lang="en-US" sz="2800" b="1" dirty="0"/>
              <a:t>Be aware that most agricultural buildings do not contribute the same value as the actual cost to build (RCN)</a:t>
            </a:r>
            <a:r>
              <a:rPr lang="en-US" sz="2800" dirty="0"/>
              <a:t>.  They are built to produce revenue over the economic life of the building</a:t>
            </a:r>
            <a:r>
              <a:rPr lang="en-US" sz="2800" dirty="0" smtClean="0"/>
              <a:t>.</a:t>
            </a:r>
          </a:p>
          <a:p>
            <a:endParaRPr lang="en-US" sz="2800" dirty="0"/>
          </a:p>
          <a:p>
            <a:r>
              <a:rPr lang="en-US" sz="2800" dirty="0" smtClean="0"/>
              <a:t>Generally about 40-60% of cost</a:t>
            </a:r>
            <a:endParaRPr lang="en-US" sz="2800" dirty="0"/>
          </a:p>
          <a:p>
            <a:endParaRPr lang="en-US" sz="2800" dirty="0"/>
          </a:p>
          <a:p>
            <a:r>
              <a:rPr lang="en-US" sz="2800" dirty="0"/>
              <a:t>You don’t typically find spec built ag facilities.</a:t>
            </a:r>
          </a:p>
        </p:txBody>
      </p:sp>
    </p:spTree>
    <p:extLst>
      <p:ext uri="{BB962C8B-B14F-4D97-AF65-F5344CB8AC3E}">
        <p14:creationId xmlns:p14="http://schemas.microsoft.com/office/powerpoint/2010/main" val="2305403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Box 1"/>
          <p:cNvSpPr txBox="1">
            <a:spLocks noChangeArrowheads="1"/>
          </p:cNvSpPr>
          <p:nvPr/>
        </p:nvSpPr>
        <p:spPr bwMode="auto">
          <a:xfrm>
            <a:off x="3429001" y="381001"/>
            <a:ext cx="52625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dirty="0"/>
              <a:t>Depreciation rate guidelines</a:t>
            </a:r>
          </a:p>
          <a:p>
            <a:pPr eaLnBrk="1" hangingPunct="1"/>
            <a:endParaRPr lang="en-US" altLang="en-US" sz="3200" dirty="0"/>
          </a:p>
        </p:txBody>
      </p:sp>
      <p:sp>
        <p:nvSpPr>
          <p:cNvPr id="124931" name="TextBox 2"/>
          <p:cNvSpPr txBox="1">
            <a:spLocks noChangeArrowheads="1"/>
          </p:cNvSpPr>
          <p:nvPr/>
        </p:nvSpPr>
        <p:spPr bwMode="auto">
          <a:xfrm>
            <a:off x="2362201" y="1676400"/>
            <a:ext cx="778986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dirty="0"/>
              <a:t>A good rule of thumb is non-livestock</a:t>
            </a:r>
          </a:p>
          <a:p>
            <a:pPr eaLnBrk="1" hangingPunct="1"/>
            <a:r>
              <a:rPr lang="en-US" altLang="en-US" sz="3200" dirty="0"/>
              <a:t>buildings will depreciate at about </a:t>
            </a:r>
            <a:r>
              <a:rPr lang="en-US" altLang="en-US" sz="3200" dirty="0" smtClean="0"/>
              <a:t>1-2%/</a:t>
            </a:r>
            <a:r>
              <a:rPr lang="en-US" altLang="en-US" sz="3200" dirty="0"/>
              <a:t>yr.</a:t>
            </a:r>
          </a:p>
          <a:p>
            <a:pPr eaLnBrk="1" hangingPunct="1"/>
            <a:endParaRPr lang="en-US" altLang="en-US" sz="3200" dirty="0"/>
          </a:p>
          <a:p>
            <a:pPr eaLnBrk="1" hangingPunct="1"/>
            <a:r>
              <a:rPr lang="en-US" altLang="en-US" sz="3200" dirty="0"/>
              <a:t>Most livestock facilities will depreciate</a:t>
            </a:r>
          </a:p>
          <a:p>
            <a:pPr eaLnBrk="1" hangingPunct="1"/>
            <a:r>
              <a:rPr lang="en-US" altLang="en-US" sz="3200" dirty="0"/>
              <a:t>between </a:t>
            </a:r>
            <a:r>
              <a:rPr lang="en-US" altLang="en-US" sz="3200" dirty="0" smtClean="0"/>
              <a:t>2 </a:t>
            </a:r>
            <a:r>
              <a:rPr lang="en-US" altLang="en-US" sz="3200" dirty="0"/>
              <a:t>and 3%/yr.</a:t>
            </a:r>
          </a:p>
          <a:p>
            <a:pPr eaLnBrk="1" hangingPunct="1"/>
            <a:endParaRPr lang="en-US" altLang="en-US" sz="3200" dirty="0"/>
          </a:p>
          <a:p>
            <a:pPr eaLnBrk="1" hangingPunct="1"/>
            <a:r>
              <a:rPr lang="en-US" altLang="en-US" sz="3200" b="1" dirty="0"/>
              <a:t>Observed condition </a:t>
            </a:r>
            <a:r>
              <a:rPr lang="en-US" altLang="en-US" sz="3200" dirty="0"/>
              <a:t>is a major</a:t>
            </a:r>
          </a:p>
          <a:p>
            <a:pPr eaLnBrk="1" hangingPunct="1"/>
            <a:r>
              <a:rPr lang="en-US" altLang="en-US" sz="3200" dirty="0"/>
              <a:t>factor in the final determination of value.   </a:t>
            </a:r>
          </a:p>
        </p:txBody>
      </p:sp>
    </p:spTree>
    <p:extLst>
      <p:ext uri="{BB962C8B-B14F-4D97-AF65-F5344CB8AC3E}">
        <p14:creationId xmlns:p14="http://schemas.microsoft.com/office/powerpoint/2010/main" val="2961921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7079" y="0"/>
            <a:ext cx="8229600" cy="1143000"/>
          </a:xfrm>
        </p:spPr>
        <p:txBody>
          <a:bodyPr>
            <a:normAutofit/>
          </a:bodyPr>
          <a:lstStyle/>
          <a:p>
            <a:r>
              <a:rPr lang="en-US" sz="3200" b="1" dirty="0"/>
              <a:t>Agricultural outbuilding depreciation guidelines</a:t>
            </a:r>
            <a:endParaRPr lang="en-US" sz="3200" dirty="0"/>
          </a:p>
        </p:txBody>
      </p:sp>
      <p:sp>
        <p:nvSpPr>
          <p:cNvPr id="3" name="Rectangle 2"/>
          <p:cNvSpPr/>
          <p:nvPr/>
        </p:nvSpPr>
        <p:spPr>
          <a:xfrm>
            <a:off x="2188234" y="990600"/>
            <a:ext cx="7924800" cy="5693866"/>
          </a:xfrm>
          <a:prstGeom prst="rect">
            <a:avLst/>
          </a:prstGeom>
        </p:spPr>
        <p:txBody>
          <a:bodyPr wrap="square">
            <a:spAutoFit/>
          </a:bodyPr>
          <a:lstStyle/>
          <a:p>
            <a:r>
              <a:rPr lang="en-US" sz="2800" dirty="0"/>
              <a:t>Generally speaking most  agricultural buildings have an economic life expectancy of 30-40 years. For purposes of </a:t>
            </a:r>
            <a:r>
              <a:rPr lang="en-US" sz="2800" u="sng" dirty="0"/>
              <a:t>this illustration </a:t>
            </a:r>
            <a:r>
              <a:rPr lang="en-US" sz="2800" dirty="0"/>
              <a:t>I am using </a:t>
            </a:r>
            <a:r>
              <a:rPr lang="en-US" sz="2800" b="1" dirty="0"/>
              <a:t>35 year economic life</a:t>
            </a:r>
            <a:r>
              <a:rPr lang="en-US" sz="2800" dirty="0"/>
              <a:t>.</a:t>
            </a:r>
          </a:p>
          <a:p>
            <a:endParaRPr lang="en-US" sz="2800" dirty="0"/>
          </a:p>
          <a:p>
            <a:r>
              <a:rPr lang="en-US" sz="2800" dirty="0"/>
              <a:t>During this economic life most livestock buildings will require </a:t>
            </a:r>
            <a:r>
              <a:rPr lang="en-US" sz="2800" u="sng" dirty="0"/>
              <a:t>at least one significant </a:t>
            </a:r>
            <a:r>
              <a:rPr lang="en-US" sz="2800" dirty="0"/>
              <a:t>repair, refurbishing, or</a:t>
            </a:r>
          </a:p>
          <a:p>
            <a:r>
              <a:rPr lang="en-US" sz="2800" dirty="0"/>
              <a:t>remodeling to maintain the desired function. </a:t>
            </a:r>
          </a:p>
          <a:p>
            <a:endParaRPr lang="en-US" sz="2800" dirty="0"/>
          </a:p>
          <a:p>
            <a:r>
              <a:rPr lang="en-US" sz="2800" dirty="0"/>
              <a:t>Some commonly replaced items include replacing</a:t>
            </a:r>
          </a:p>
          <a:p>
            <a:r>
              <a:rPr lang="en-US" sz="2800" dirty="0"/>
              <a:t>rusty roof and sidewall steel, doors, curtains sidewalls, ventilation fan assemblies, wiring fixtures, plumbing, etc.</a:t>
            </a:r>
          </a:p>
        </p:txBody>
      </p:sp>
    </p:spTree>
    <p:extLst>
      <p:ext uri="{BB962C8B-B14F-4D97-AF65-F5344CB8AC3E}">
        <p14:creationId xmlns:p14="http://schemas.microsoft.com/office/powerpoint/2010/main" val="211905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72235" y="170331"/>
            <a:ext cx="7772400" cy="6986528"/>
          </a:xfrm>
          <a:prstGeom prst="rect">
            <a:avLst/>
          </a:prstGeom>
        </p:spPr>
        <p:txBody>
          <a:bodyPr wrap="square">
            <a:spAutoFit/>
          </a:bodyPr>
          <a:lstStyle/>
          <a:p>
            <a:r>
              <a:rPr lang="en-US" sz="2800" dirty="0"/>
              <a:t>The humidity and manure gases from housing livestock lead to corrosion. Also, livestock chewing, pushing, and rubbing on walls can damage wall sheathing. The amount of cleaning and regular maintenance (or the lack thereof) can also contribute to wear and tear.  </a:t>
            </a:r>
          </a:p>
          <a:p>
            <a:endParaRPr lang="en-US" sz="2800" dirty="0"/>
          </a:p>
          <a:p>
            <a:r>
              <a:rPr lang="en-US" sz="2800" dirty="0"/>
              <a:t>Any type of structural issue, such as a sagging roof line or leaning/bowing walls can indicate</a:t>
            </a:r>
          </a:p>
          <a:p>
            <a:r>
              <a:rPr lang="en-US" sz="2800" dirty="0"/>
              <a:t>serious issues for a building. </a:t>
            </a:r>
            <a:r>
              <a:rPr lang="en-US" sz="2800" dirty="0" smtClean="0"/>
              <a:t>This should be noted and the value adjusted.</a:t>
            </a:r>
            <a:endParaRPr lang="en-US" sz="2800" dirty="0"/>
          </a:p>
          <a:p>
            <a:endParaRPr lang="en-US" sz="2800" dirty="0"/>
          </a:p>
          <a:p>
            <a:r>
              <a:rPr lang="en-US" sz="2800" b="1" dirty="0"/>
              <a:t>We are speaking about an appraisal principle called cost to cure</a:t>
            </a:r>
            <a:r>
              <a:rPr lang="en-US" sz="2800" dirty="0"/>
              <a:t>.</a:t>
            </a:r>
          </a:p>
          <a:p>
            <a:endParaRPr lang="en-US" sz="2800" dirty="0"/>
          </a:p>
          <a:p>
            <a:endParaRPr lang="en-US" sz="2800" dirty="0"/>
          </a:p>
        </p:txBody>
      </p:sp>
    </p:spTree>
    <p:extLst>
      <p:ext uri="{BB962C8B-B14F-4D97-AF65-F5344CB8AC3E}">
        <p14:creationId xmlns:p14="http://schemas.microsoft.com/office/powerpoint/2010/main" val="3666979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34883" y="1371600"/>
            <a:ext cx="7467600" cy="4401205"/>
          </a:xfrm>
          <a:prstGeom prst="rect">
            <a:avLst/>
          </a:prstGeom>
        </p:spPr>
        <p:txBody>
          <a:bodyPr wrap="square">
            <a:spAutoFit/>
          </a:bodyPr>
          <a:lstStyle/>
          <a:p>
            <a:endParaRPr lang="en-US" sz="2800" dirty="0"/>
          </a:p>
          <a:p>
            <a:r>
              <a:rPr lang="en-US" sz="2800" dirty="0"/>
              <a:t>The cost to cure can exceed the contributory value of the building. If so, the building may be </a:t>
            </a:r>
            <a:r>
              <a:rPr lang="en-US" sz="2800" dirty="0" smtClean="0"/>
              <a:t>un-used-or in an altered type of use. .</a:t>
            </a:r>
            <a:endParaRPr lang="en-US" sz="2800" dirty="0"/>
          </a:p>
          <a:p>
            <a:endParaRPr lang="en-US" sz="2800" dirty="0"/>
          </a:p>
          <a:p>
            <a:endParaRPr lang="en-US" sz="2800" dirty="0"/>
          </a:p>
          <a:p>
            <a:r>
              <a:rPr lang="en-US" sz="2800" dirty="0"/>
              <a:t>The </a:t>
            </a:r>
            <a:r>
              <a:rPr lang="en-US" sz="2800" b="1" i="1" dirty="0"/>
              <a:t>personal property </a:t>
            </a:r>
            <a:r>
              <a:rPr lang="en-US" sz="2800" dirty="0"/>
              <a:t>inside such as, feeding and milking equipment, and gates are often replaced 2-3 times during the life of these livestock buildings, </a:t>
            </a:r>
            <a:r>
              <a:rPr lang="en-US" sz="2800" u="sng" dirty="0"/>
              <a:t>and is not a factor in assessment</a:t>
            </a:r>
            <a:r>
              <a:rPr lang="en-US" sz="2800" dirty="0"/>
              <a:t>.</a:t>
            </a:r>
          </a:p>
        </p:txBody>
      </p:sp>
    </p:spTree>
    <p:extLst>
      <p:ext uri="{BB962C8B-B14F-4D97-AF65-F5344CB8AC3E}">
        <p14:creationId xmlns:p14="http://schemas.microsoft.com/office/powerpoint/2010/main" val="24219953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a:bodyPr>
          <a:lstStyle/>
          <a:p>
            <a:r>
              <a:rPr lang="en-US" sz="3200" b="1" dirty="0"/>
              <a:t>Depreciation tables</a:t>
            </a:r>
          </a:p>
        </p:txBody>
      </p:sp>
      <p:sp>
        <p:nvSpPr>
          <p:cNvPr id="3" name="Rectangle 2"/>
          <p:cNvSpPr/>
          <p:nvPr/>
        </p:nvSpPr>
        <p:spPr>
          <a:xfrm>
            <a:off x="2201174" y="838200"/>
            <a:ext cx="7772400" cy="6124754"/>
          </a:xfrm>
          <a:prstGeom prst="rect">
            <a:avLst/>
          </a:prstGeom>
        </p:spPr>
        <p:txBody>
          <a:bodyPr wrap="square">
            <a:spAutoFit/>
          </a:bodyPr>
          <a:lstStyle/>
          <a:p>
            <a:r>
              <a:rPr lang="en-US" sz="2800" dirty="0"/>
              <a:t>Many assessors will place livestock facilities on an annual table driven depreciation schedule. </a:t>
            </a:r>
          </a:p>
          <a:p>
            <a:endParaRPr lang="en-US" sz="2800" dirty="0"/>
          </a:p>
          <a:p>
            <a:r>
              <a:rPr lang="en-US" sz="2800" dirty="0"/>
              <a:t>In Stearns County we table depreciate most </a:t>
            </a:r>
            <a:r>
              <a:rPr lang="en-US" sz="2800" b="1" dirty="0"/>
              <a:t>livestock facilities at </a:t>
            </a:r>
            <a:r>
              <a:rPr lang="en-US" sz="2800" b="1" dirty="0" smtClean="0"/>
              <a:t>2 </a:t>
            </a:r>
            <a:r>
              <a:rPr lang="en-US" sz="2800" b="1" dirty="0"/>
              <a:t>to 3% per year. </a:t>
            </a:r>
            <a:r>
              <a:rPr lang="en-US" sz="2800" dirty="0"/>
              <a:t>At 3% annual depreciation in </a:t>
            </a:r>
            <a:r>
              <a:rPr lang="en-US" sz="2800" dirty="0" smtClean="0"/>
              <a:t>23 </a:t>
            </a:r>
            <a:r>
              <a:rPr lang="en-US" sz="2800" dirty="0"/>
              <a:t>years the building will be 70% depreciated or it will have 30% remaining</a:t>
            </a:r>
          </a:p>
          <a:p>
            <a:r>
              <a:rPr lang="en-US" sz="2800" dirty="0"/>
              <a:t>economic life. At this point we stop annual deprecation at 30% residual. If the building is still in</a:t>
            </a:r>
          </a:p>
          <a:p>
            <a:r>
              <a:rPr lang="en-US" sz="2800" dirty="0"/>
              <a:t>use it will stay at this 30% residual value until it either becomes vacant or re-purposed. If vacant and un-used a salvage value may be appropriate. </a:t>
            </a:r>
          </a:p>
          <a:p>
            <a:endParaRPr lang="en-US" sz="2800" dirty="0"/>
          </a:p>
          <a:p>
            <a:endParaRPr lang="en-US" sz="2800" dirty="0"/>
          </a:p>
        </p:txBody>
      </p:sp>
    </p:spTree>
    <p:extLst>
      <p:ext uri="{BB962C8B-B14F-4D97-AF65-F5344CB8AC3E}">
        <p14:creationId xmlns:p14="http://schemas.microsoft.com/office/powerpoint/2010/main" val="13955051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24664" y="996351"/>
            <a:ext cx="7391400" cy="3970318"/>
          </a:xfrm>
          <a:prstGeom prst="rect">
            <a:avLst/>
          </a:prstGeom>
        </p:spPr>
        <p:txBody>
          <a:bodyPr wrap="square">
            <a:spAutoFit/>
          </a:bodyPr>
          <a:lstStyle/>
          <a:p>
            <a:r>
              <a:rPr lang="en-US" sz="2800" dirty="0"/>
              <a:t>For most </a:t>
            </a:r>
            <a:r>
              <a:rPr lang="en-US" sz="2800" b="1" dirty="0"/>
              <a:t>non-livestock buildings we depreciate at </a:t>
            </a:r>
            <a:r>
              <a:rPr lang="en-US" sz="2800" b="1" dirty="0" smtClean="0"/>
              <a:t>1-2% </a:t>
            </a:r>
            <a:r>
              <a:rPr lang="en-US" sz="2800" b="1" dirty="0"/>
              <a:t>year. </a:t>
            </a:r>
          </a:p>
          <a:p>
            <a:endParaRPr lang="en-US" sz="2800" b="1" dirty="0"/>
          </a:p>
          <a:p>
            <a:r>
              <a:rPr lang="en-US" sz="2800" dirty="0"/>
              <a:t>So most non-livestock  buildings/improvements reach the 30% residual value at 30-35 years.</a:t>
            </a:r>
          </a:p>
          <a:p>
            <a:endParaRPr lang="en-US" sz="2800" dirty="0"/>
          </a:p>
          <a:p>
            <a:r>
              <a:rPr lang="en-US" sz="2800" dirty="0"/>
              <a:t>If the building gets renovated, repurposed or razed react accordingly.</a:t>
            </a:r>
          </a:p>
          <a:p>
            <a:endParaRPr lang="en-US" sz="2800" dirty="0"/>
          </a:p>
        </p:txBody>
      </p:sp>
    </p:spTree>
    <p:extLst>
      <p:ext uri="{BB962C8B-B14F-4D97-AF65-F5344CB8AC3E}">
        <p14:creationId xmlns:p14="http://schemas.microsoft.com/office/powerpoint/2010/main" val="12203411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Observed condition will always over ride table depreciation.</a:t>
            </a:r>
            <a:endParaRPr lang="en-US" sz="3200" dirty="0"/>
          </a:p>
        </p:txBody>
      </p:sp>
      <p:sp>
        <p:nvSpPr>
          <p:cNvPr id="3" name="Rectangle 2"/>
          <p:cNvSpPr/>
          <p:nvPr/>
        </p:nvSpPr>
        <p:spPr>
          <a:xfrm>
            <a:off x="2518913" y="2274838"/>
            <a:ext cx="7391400" cy="3539430"/>
          </a:xfrm>
          <a:prstGeom prst="rect">
            <a:avLst/>
          </a:prstGeom>
        </p:spPr>
        <p:txBody>
          <a:bodyPr wrap="square">
            <a:spAutoFit/>
          </a:bodyPr>
          <a:lstStyle/>
          <a:p>
            <a:r>
              <a:rPr lang="en-US" sz="2800" dirty="0"/>
              <a:t>Many agricultural building can become </a:t>
            </a:r>
            <a:r>
              <a:rPr lang="en-US" sz="2800" b="1" i="1" dirty="0"/>
              <a:t>functionally obsolete </a:t>
            </a:r>
            <a:r>
              <a:rPr lang="en-US" sz="2800" dirty="0"/>
              <a:t>as technology and farming trends evolve.  </a:t>
            </a:r>
          </a:p>
          <a:p>
            <a:endParaRPr lang="en-US" sz="2800" dirty="0"/>
          </a:p>
          <a:p>
            <a:r>
              <a:rPr lang="en-US" sz="2800" dirty="0"/>
              <a:t>The best indicator of </a:t>
            </a:r>
            <a:r>
              <a:rPr lang="en-US" sz="2800" b="1" dirty="0"/>
              <a:t>functional obsolescence </a:t>
            </a:r>
            <a:r>
              <a:rPr lang="en-US" sz="2800" dirty="0"/>
              <a:t>is the actual use-are these structures still being used for the same purpose that they were built and designed for?</a:t>
            </a:r>
          </a:p>
        </p:txBody>
      </p:sp>
    </p:spTree>
    <p:extLst>
      <p:ext uri="{BB962C8B-B14F-4D97-AF65-F5344CB8AC3E}">
        <p14:creationId xmlns:p14="http://schemas.microsoft.com/office/powerpoint/2010/main" val="23482105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81693"/>
            <a:ext cx="10515600" cy="5695270"/>
          </a:xfrm>
        </p:spPr>
        <p:txBody>
          <a:bodyPr>
            <a:normAutofit/>
          </a:bodyPr>
          <a:lstStyle/>
          <a:p>
            <a:pPr marL="0" indent="0">
              <a:buNone/>
            </a:pPr>
            <a:endParaRPr lang="en-US" dirty="0" smtClean="0"/>
          </a:p>
          <a:p>
            <a:pPr marL="0" indent="0">
              <a:buNone/>
            </a:pPr>
            <a:r>
              <a:rPr lang="en-US" dirty="0" smtClean="0"/>
              <a:t>	When appraising rural properties it is quite common to find or 	observe older farm buildings, that may be obsolete.</a:t>
            </a:r>
          </a:p>
          <a:p>
            <a:pPr marL="0" indent="0">
              <a:buNone/>
            </a:pPr>
            <a:endParaRPr lang="en-US" dirty="0"/>
          </a:p>
          <a:p>
            <a:pPr marL="0" indent="0">
              <a:buNone/>
            </a:pPr>
            <a:r>
              <a:rPr lang="en-US" dirty="0" smtClean="0"/>
              <a:t>	Addressing these structures is important, since we are valuing 	their </a:t>
            </a:r>
            <a:r>
              <a:rPr lang="en-US" b="1" dirty="0" smtClean="0"/>
              <a:t>contributory</a:t>
            </a:r>
            <a:r>
              <a:rPr lang="en-US" dirty="0" smtClean="0"/>
              <a:t> value.</a:t>
            </a:r>
            <a:r>
              <a:rPr lang="en-US" dirty="0"/>
              <a:t>	</a:t>
            </a:r>
            <a:endParaRPr lang="en-US" dirty="0" smtClean="0"/>
          </a:p>
          <a:p>
            <a:endParaRPr lang="en-US" dirty="0"/>
          </a:p>
          <a:p>
            <a:pPr marL="0" indent="0">
              <a:buNone/>
            </a:pPr>
            <a:r>
              <a:rPr lang="en-US" dirty="0" smtClean="0"/>
              <a:t>	2 types of obsolescence are common with agricultural 	properties </a:t>
            </a:r>
            <a:r>
              <a:rPr lang="en-US" b="1" dirty="0" smtClean="0"/>
              <a:t>functional and economic</a:t>
            </a:r>
            <a:r>
              <a:rPr lang="en-US" dirty="0" smtClean="0"/>
              <a:t>					</a:t>
            </a:r>
          </a:p>
          <a:p>
            <a:endParaRPr lang="en-US" dirty="0"/>
          </a:p>
          <a:p>
            <a:pPr marL="0" indent="0">
              <a:buNone/>
            </a:pPr>
            <a:r>
              <a:rPr lang="en-US" dirty="0" smtClean="0"/>
              <a:t>	They are often closely related  and can be difficult to determine </a:t>
            </a:r>
          </a:p>
          <a:p>
            <a:pPr lvl="1"/>
            <a:endParaRPr lang="en-US" dirty="0"/>
          </a:p>
          <a:p>
            <a:pPr lvl="4"/>
            <a:endParaRPr lang="en-US" dirty="0"/>
          </a:p>
          <a:p>
            <a:pPr lvl="4"/>
            <a:endParaRPr lang="en-US" dirty="0" smtClean="0"/>
          </a:p>
          <a:p>
            <a:pPr lvl="3"/>
            <a:endParaRPr lang="en-US" dirty="0" smtClean="0"/>
          </a:p>
          <a:p>
            <a:endParaRPr lang="en-US" dirty="0" smtClean="0"/>
          </a:p>
          <a:p>
            <a:pPr lvl="1"/>
            <a:endParaRPr lang="en-US" dirty="0"/>
          </a:p>
        </p:txBody>
      </p:sp>
    </p:spTree>
    <p:extLst>
      <p:ext uri="{BB962C8B-B14F-4D97-AF65-F5344CB8AC3E}">
        <p14:creationId xmlns:p14="http://schemas.microsoft.com/office/powerpoint/2010/main" val="2607338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1"/>
          <p:cNvSpPr txBox="1">
            <a:spLocks noChangeArrowheads="1"/>
          </p:cNvSpPr>
          <p:nvPr/>
        </p:nvSpPr>
        <p:spPr bwMode="auto">
          <a:xfrm>
            <a:off x="2368550" y="457201"/>
            <a:ext cx="76898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u="sng">
                <a:solidFill>
                  <a:srgbClr val="000000"/>
                </a:solidFill>
              </a:rPr>
              <a:t>Reading a rectangular legal description</a:t>
            </a:r>
            <a:r>
              <a:rPr lang="en-US" altLang="en-US" sz="1800">
                <a:solidFill>
                  <a:srgbClr val="000000"/>
                </a:solidFill>
              </a:rPr>
              <a:t>.</a:t>
            </a:r>
          </a:p>
        </p:txBody>
      </p:sp>
      <p:sp>
        <p:nvSpPr>
          <p:cNvPr id="117763" name="TextBox 2"/>
          <p:cNvSpPr txBox="1">
            <a:spLocks noChangeArrowheads="1"/>
          </p:cNvSpPr>
          <p:nvPr/>
        </p:nvSpPr>
        <p:spPr bwMode="auto">
          <a:xfrm>
            <a:off x="2514600" y="2286000"/>
            <a:ext cx="69977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000000"/>
                </a:solidFill>
              </a:rPr>
              <a:t>The easiest way to locate the portion of land described in a legal description is to </a:t>
            </a:r>
            <a:r>
              <a:rPr lang="en-US" altLang="en-US" b="1">
                <a:solidFill>
                  <a:srgbClr val="000000"/>
                </a:solidFill>
              </a:rPr>
              <a:t>read it from the back to the front</a:t>
            </a:r>
            <a:r>
              <a:rPr lang="en-US" altLang="en-US">
                <a:solidFill>
                  <a:srgbClr val="000000"/>
                </a:solidFill>
              </a:rPr>
              <a:t>.</a:t>
            </a:r>
          </a:p>
          <a:p>
            <a:pPr eaLnBrk="1" hangingPunct="1">
              <a:spcBef>
                <a:spcPct val="0"/>
              </a:spcBef>
              <a:buFontTx/>
              <a:buNone/>
            </a:pPr>
            <a:endParaRPr lang="en-US" altLang="en-US">
              <a:solidFill>
                <a:srgbClr val="000000"/>
              </a:solidFill>
            </a:endParaRPr>
          </a:p>
          <a:p>
            <a:pPr eaLnBrk="1" hangingPunct="1">
              <a:spcBef>
                <a:spcPct val="0"/>
              </a:spcBef>
              <a:buFontTx/>
              <a:buNone/>
            </a:pPr>
            <a:r>
              <a:rPr lang="en-US" altLang="en-US">
                <a:solidFill>
                  <a:srgbClr val="000000"/>
                </a:solidFill>
              </a:rPr>
              <a:t>Lets walk though Example #1 and Example #2</a:t>
            </a:r>
          </a:p>
          <a:p>
            <a:pPr eaLnBrk="1" hangingPunct="1">
              <a:spcBef>
                <a:spcPct val="0"/>
              </a:spcBef>
              <a:buFontTx/>
              <a:buNone/>
            </a:pPr>
            <a:endParaRPr lang="en-US" altLang="en-US" sz="1800">
              <a:solidFill>
                <a:srgbClr val="000000"/>
              </a:solidFill>
            </a:endParaRPr>
          </a:p>
        </p:txBody>
      </p:sp>
    </p:spTree>
    <p:extLst>
      <p:ext uri="{BB962C8B-B14F-4D97-AF65-F5344CB8AC3E}">
        <p14:creationId xmlns:p14="http://schemas.microsoft.com/office/powerpoint/2010/main" val="10994717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503188"/>
            <a:ext cx="8939893" cy="4832092"/>
          </a:xfrm>
          <a:prstGeom prst="rect">
            <a:avLst/>
          </a:prstGeom>
        </p:spPr>
        <p:txBody>
          <a:bodyPr wrap="square">
            <a:spAutoFit/>
          </a:bodyPr>
          <a:lstStyle/>
          <a:p>
            <a:pPr lvl="2"/>
            <a:r>
              <a:rPr lang="en-US" sz="2800" b="1" dirty="0" smtClean="0"/>
              <a:t>	Functional obsolescence </a:t>
            </a:r>
          </a:p>
          <a:p>
            <a:pPr lvl="3"/>
            <a:endParaRPr lang="en-US" sz="2800" dirty="0"/>
          </a:p>
          <a:p>
            <a:pPr lvl="3"/>
            <a:r>
              <a:rPr lang="en-US" sz="2800" dirty="0" smtClean="0"/>
              <a:t>A design change-livestock facilities have changed significantly over time</a:t>
            </a:r>
          </a:p>
          <a:p>
            <a:pPr lvl="3"/>
            <a:endParaRPr lang="en-US" sz="2800" dirty="0" smtClean="0"/>
          </a:p>
          <a:p>
            <a:pPr lvl="3"/>
            <a:r>
              <a:rPr lang="en-US" sz="2800" dirty="0" smtClean="0"/>
              <a:t>A shed with 10 foot sidewalls-most machinery is now 14-18 feet tall</a:t>
            </a:r>
          </a:p>
          <a:p>
            <a:pPr lvl="3"/>
            <a:endParaRPr lang="en-US" sz="2800" dirty="0" smtClean="0"/>
          </a:p>
          <a:p>
            <a:pPr lvl="2"/>
            <a:r>
              <a:rPr lang="en-US" sz="2800" dirty="0" smtClean="0"/>
              <a:t>     The facility may be in average or fair</a:t>
            </a:r>
          </a:p>
          <a:p>
            <a:pPr lvl="2"/>
            <a:r>
              <a:rPr lang="en-US" sz="2800" dirty="0"/>
              <a:t> </a:t>
            </a:r>
            <a:r>
              <a:rPr lang="en-US" sz="2800" dirty="0" smtClean="0"/>
              <a:t>    useable condition and in use-but may </a:t>
            </a:r>
          </a:p>
          <a:p>
            <a:pPr lvl="2"/>
            <a:r>
              <a:rPr lang="en-US" sz="2800" dirty="0"/>
              <a:t> </a:t>
            </a:r>
            <a:r>
              <a:rPr lang="en-US" sz="2800" dirty="0" smtClean="0"/>
              <a:t>    still be obsolete</a:t>
            </a:r>
          </a:p>
        </p:txBody>
      </p:sp>
    </p:spTree>
    <p:extLst>
      <p:ext uri="{BB962C8B-B14F-4D97-AF65-F5344CB8AC3E}">
        <p14:creationId xmlns:p14="http://schemas.microsoft.com/office/powerpoint/2010/main" val="2442973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pPr lvl="3"/>
            <a:endParaRPr lang="en-US" dirty="0"/>
          </a:p>
        </p:txBody>
      </p:sp>
      <p:sp>
        <p:nvSpPr>
          <p:cNvPr id="4" name="TextBox 3"/>
          <p:cNvSpPr txBox="1"/>
          <p:nvPr/>
        </p:nvSpPr>
        <p:spPr>
          <a:xfrm>
            <a:off x="3233057" y="644979"/>
            <a:ext cx="3877985" cy="523220"/>
          </a:xfrm>
          <a:prstGeom prst="rect">
            <a:avLst/>
          </a:prstGeom>
          <a:noFill/>
        </p:spPr>
        <p:txBody>
          <a:bodyPr wrap="none" rtlCol="0">
            <a:spAutoFit/>
          </a:bodyPr>
          <a:lstStyle/>
          <a:p>
            <a:r>
              <a:rPr lang="en-US" sz="2800" b="1" dirty="0" smtClean="0"/>
              <a:t>Economic obsolescence</a:t>
            </a:r>
            <a:r>
              <a:rPr lang="en-US" sz="2800" dirty="0" smtClean="0"/>
              <a:t>	</a:t>
            </a:r>
            <a:endParaRPr lang="en-US" sz="2800" dirty="0"/>
          </a:p>
        </p:txBody>
      </p:sp>
      <p:sp>
        <p:nvSpPr>
          <p:cNvPr id="5" name="TextBox 4"/>
          <p:cNvSpPr txBox="1"/>
          <p:nvPr/>
        </p:nvSpPr>
        <p:spPr>
          <a:xfrm>
            <a:off x="1077687" y="1714438"/>
            <a:ext cx="9103178" cy="4832092"/>
          </a:xfrm>
          <a:prstGeom prst="rect">
            <a:avLst/>
          </a:prstGeom>
          <a:noFill/>
        </p:spPr>
        <p:txBody>
          <a:bodyPr wrap="square" rtlCol="0">
            <a:spAutoFit/>
          </a:bodyPr>
          <a:lstStyle/>
          <a:p>
            <a:r>
              <a:rPr lang="en-US" sz="2800" dirty="0" smtClean="0"/>
              <a:t>How many of you would like to invest in a shopping mall</a:t>
            </a:r>
          </a:p>
          <a:p>
            <a:endParaRPr lang="en-US" sz="2800" dirty="0"/>
          </a:p>
          <a:p>
            <a:r>
              <a:rPr lang="en-US" sz="2800" dirty="0" smtClean="0"/>
              <a:t>A contractual poultry or livestock facility does not have the </a:t>
            </a:r>
          </a:p>
          <a:p>
            <a:r>
              <a:rPr lang="en-US" sz="2800" dirty="0" smtClean="0"/>
              <a:t>contract renewed</a:t>
            </a:r>
          </a:p>
          <a:p>
            <a:endParaRPr lang="en-US" sz="2800" dirty="0"/>
          </a:p>
          <a:p>
            <a:r>
              <a:rPr lang="en-US" sz="2800" dirty="0" smtClean="0"/>
              <a:t>The facility may be in decent shape-but without a production </a:t>
            </a:r>
          </a:p>
          <a:p>
            <a:r>
              <a:rPr lang="en-US" sz="2800" dirty="0" smtClean="0"/>
              <a:t>contract, it is not viable</a:t>
            </a:r>
          </a:p>
          <a:p>
            <a:endParaRPr lang="en-US" sz="2800" dirty="0"/>
          </a:p>
          <a:p>
            <a:r>
              <a:rPr lang="en-US" sz="2800" dirty="0" smtClean="0"/>
              <a:t>The size or design of a facility may also make it un-profitable  </a:t>
            </a:r>
          </a:p>
          <a:p>
            <a:endParaRPr lang="en-US" sz="2800" dirty="0"/>
          </a:p>
          <a:p>
            <a:endParaRPr lang="en-US" sz="2800" dirty="0"/>
          </a:p>
        </p:txBody>
      </p:sp>
    </p:spTree>
    <p:extLst>
      <p:ext uri="{BB962C8B-B14F-4D97-AF65-F5344CB8AC3E}">
        <p14:creationId xmlns:p14="http://schemas.microsoft.com/office/powerpoint/2010/main" val="5130337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0614" y="-97972"/>
            <a:ext cx="10515600" cy="5695270"/>
          </a:xfrm>
        </p:spPr>
        <p:txBody>
          <a:bodyPr>
            <a:normAutofit lnSpcReduction="10000"/>
          </a:bodyPr>
          <a:lstStyle/>
          <a:p>
            <a:endParaRPr lang="en-US" dirty="0" smtClean="0"/>
          </a:p>
          <a:p>
            <a:r>
              <a:rPr lang="en-US" dirty="0" smtClean="0"/>
              <a:t>How do you determine this?</a:t>
            </a:r>
          </a:p>
          <a:p>
            <a:endParaRPr lang="en-US" dirty="0" smtClean="0"/>
          </a:p>
          <a:p>
            <a:pPr lvl="1"/>
            <a:r>
              <a:rPr lang="en-US" sz="2800" dirty="0" smtClean="0"/>
              <a:t>Are these buildings or improvements in use?</a:t>
            </a:r>
          </a:p>
          <a:p>
            <a:pPr lvl="2"/>
            <a:r>
              <a:rPr lang="en-US" sz="2800" dirty="0" smtClean="0"/>
              <a:t>Is the poultry barn still housing birds?</a:t>
            </a:r>
          </a:p>
          <a:p>
            <a:pPr lvl="2"/>
            <a:r>
              <a:rPr lang="en-US" sz="2800" dirty="0" smtClean="0"/>
              <a:t>Is the hog barn still housing hogs?</a:t>
            </a:r>
          </a:p>
          <a:p>
            <a:pPr lvl="2"/>
            <a:r>
              <a:rPr lang="en-US" sz="2800" dirty="0" smtClean="0"/>
              <a:t>Is the dairy barn still used as such?</a:t>
            </a:r>
          </a:p>
          <a:p>
            <a:pPr lvl="2"/>
            <a:endParaRPr lang="en-US" sz="2800" dirty="0" smtClean="0"/>
          </a:p>
          <a:p>
            <a:pPr lvl="1"/>
            <a:r>
              <a:rPr lang="en-US" sz="2800" dirty="0" smtClean="0"/>
              <a:t>Is the current use the same as the original purpose or has it been re-purposed?</a:t>
            </a:r>
          </a:p>
          <a:p>
            <a:pPr lvl="1"/>
            <a:endParaRPr lang="en-US" sz="2800" dirty="0" smtClean="0"/>
          </a:p>
          <a:p>
            <a:pPr lvl="1"/>
            <a:r>
              <a:rPr lang="en-US" sz="2800" dirty="0" smtClean="0"/>
              <a:t>Are there a lot of these dark/unused/vacant/or repurposed structures in the market area? Upright silos is a good example.</a:t>
            </a:r>
          </a:p>
          <a:p>
            <a:pPr lvl="1"/>
            <a:endParaRPr lang="en-US" dirty="0"/>
          </a:p>
        </p:txBody>
      </p:sp>
    </p:spTree>
    <p:extLst>
      <p:ext uri="{BB962C8B-B14F-4D97-AF65-F5344CB8AC3E}">
        <p14:creationId xmlns:p14="http://schemas.microsoft.com/office/powerpoint/2010/main" val="3311197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65364"/>
            <a:ext cx="10515600" cy="5711599"/>
          </a:xfrm>
        </p:spPr>
        <p:txBody>
          <a:bodyPr/>
          <a:lstStyle/>
          <a:p>
            <a:endParaRPr lang="en-US" dirty="0" smtClean="0"/>
          </a:p>
          <a:p>
            <a:r>
              <a:rPr lang="en-US" dirty="0" smtClean="0"/>
              <a:t>You may also develop and use paired sales data to help with this consideration.</a:t>
            </a:r>
          </a:p>
          <a:p>
            <a:endParaRPr lang="en-US" dirty="0"/>
          </a:p>
          <a:p>
            <a:r>
              <a:rPr lang="en-US" dirty="0" smtClean="0"/>
              <a:t>Remember you are measuring the </a:t>
            </a:r>
            <a:r>
              <a:rPr lang="en-US" b="1" dirty="0" smtClean="0"/>
              <a:t>contributory</a:t>
            </a:r>
            <a:r>
              <a:rPr lang="en-US" dirty="0" smtClean="0"/>
              <a:t> value of these structures.</a:t>
            </a:r>
          </a:p>
          <a:p>
            <a:endParaRPr lang="en-US" dirty="0"/>
          </a:p>
          <a:p>
            <a:r>
              <a:rPr lang="en-US" dirty="0" smtClean="0"/>
              <a:t>Here are some examples of structures that could be considered obsolete</a:t>
            </a:r>
          </a:p>
          <a:p>
            <a:endParaRPr lang="en-US" dirty="0"/>
          </a:p>
          <a:p>
            <a:endParaRPr lang="en-US" dirty="0"/>
          </a:p>
        </p:txBody>
      </p:sp>
    </p:spTree>
    <p:extLst>
      <p:ext uri="{BB962C8B-B14F-4D97-AF65-F5344CB8AC3E}">
        <p14:creationId xmlns:p14="http://schemas.microsoft.com/office/powerpoint/2010/main" val="39915799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77585"/>
            <a:ext cx="8575221" cy="5053693"/>
          </a:xfrm>
          <a:prstGeom prst="rect">
            <a:avLst/>
          </a:prstGeom>
        </p:spPr>
      </p:pic>
      <p:sp>
        <p:nvSpPr>
          <p:cNvPr id="3" name="TextBox 2"/>
          <p:cNvSpPr txBox="1"/>
          <p:nvPr/>
        </p:nvSpPr>
        <p:spPr>
          <a:xfrm>
            <a:off x="3004456" y="5478236"/>
            <a:ext cx="4578433" cy="461665"/>
          </a:xfrm>
          <a:prstGeom prst="rect">
            <a:avLst/>
          </a:prstGeom>
          <a:noFill/>
        </p:spPr>
        <p:txBody>
          <a:bodyPr wrap="none" rtlCol="0">
            <a:spAutoFit/>
          </a:bodyPr>
          <a:lstStyle/>
          <a:p>
            <a:r>
              <a:rPr lang="en-US" sz="2400" dirty="0" smtClean="0"/>
              <a:t>	An old tobacco drying shed </a:t>
            </a:r>
            <a:endParaRPr lang="en-US" sz="2400" dirty="0"/>
          </a:p>
        </p:txBody>
      </p:sp>
    </p:spTree>
    <p:extLst>
      <p:ext uri="{BB962C8B-B14F-4D97-AF65-F5344CB8AC3E}">
        <p14:creationId xmlns:p14="http://schemas.microsoft.com/office/powerpoint/2010/main" val="623462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6" name="Rectangle 6"/>
          <p:cNvSpPr>
            <a:spLocks noGrp="1" noChangeArrowheads="1"/>
          </p:cNvSpPr>
          <p:nvPr>
            <p:ph type="title" idx="4294967295"/>
          </p:nvPr>
        </p:nvSpPr>
        <p:spPr>
          <a:xfrm>
            <a:off x="1864179" y="5355771"/>
            <a:ext cx="8229600" cy="1143000"/>
          </a:xfrm>
        </p:spPr>
        <p:txBody>
          <a:bodyPr>
            <a:normAutofit/>
          </a:bodyPr>
          <a:lstStyle/>
          <a:p>
            <a:pPr eaLnBrk="1" hangingPunct="1">
              <a:buSzPct val="70000"/>
              <a:defRPr/>
            </a:pPr>
            <a:r>
              <a:rPr lang="en-US" altLang="en-US" sz="3200" dirty="0" smtClean="0"/>
              <a:t>		Traditional </a:t>
            </a:r>
            <a:r>
              <a:rPr lang="en-US" altLang="en-US" sz="3200" dirty="0"/>
              <a:t>Dairy Operation</a:t>
            </a:r>
          </a:p>
        </p:txBody>
      </p:sp>
      <p:pic>
        <p:nvPicPr>
          <p:cNvPr id="272387" name="Picture 5" descr="P8230005"/>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81200" y="304800"/>
            <a:ext cx="8382000" cy="5257800"/>
          </a:xfrm>
        </p:spPr>
      </p:pic>
    </p:spTree>
    <p:extLst>
      <p:ext uri="{BB962C8B-B14F-4D97-AF65-F5344CB8AC3E}">
        <p14:creationId xmlns:p14="http://schemas.microsoft.com/office/powerpoint/2010/main" val="989946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sz="half" idx="2"/>
          </p:nvPr>
        </p:nvSpPr>
        <p:spPr>
          <a:xfrm>
            <a:off x="1981200" y="5913438"/>
            <a:ext cx="8229600" cy="487362"/>
          </a:xfrm>
        </p:spPr>
        <p:txBody>
          <a:bodyPr>
            <a:normAutofit fontScale="85000" lnSpcReduction="20000"/>
          </a:bodyPr>
          <a:lstStyle/>
          <a:p>
            <a:pPr algn="ctr" eaLnBrk="1" hangingPunct="1">
              <a:lnSpc>
                <a:spcPct val="90000"/>
              </a:lnSpc>
              <a:buSzPct val="70000"/>
              <a:buFont typeface="Wingdings" pitchFamily="2" charset="2"/>
              <a:buNone/>
              <a:defRPr/>
            </a:pPr>
            <a:r>
              <a:rPr lang="en-US" altLang="en-US" sz="4000" dirty="0"/>
              <a:t>Tie stall barn interior view</a:t>
            </a:r>
          </a:p>
        </p:txBody>
      </p:sp>
      <p:pic>
        <p:nvPicPr>
          <p:cNvPr id="345091" name="Picture 4" descr="1116071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641600" y="457200"/>
            <a:ext cx="6908800" cy="5181600"/>
          </a:xfrm>
        </p:spPr>
      </p:pic>
    </p:spTree>
    <p:extLst>
      <p:ext uri="{BB962C8B-B14F-4D97-AF65-F5344CB8AC3E}">
        <p14:creationId xmlns:p14="http://schemas.microsoft.com/office/powerpoint/2010/main" val="119806921"/>
      </p:ext>
    </p:extLst>
  </p:cSld>
  <p:clrMapOvr>
    <a:masterClrMapping/>
  </p:clrMapOvr>
  <p:transition>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30" name="Rectangle 6"/>
          <p:cNvSpPr>
            <a:spLocks noGrp="1" noChangeArrowheads="1"/>
          </p:cNvSpPr>
          <p:nvPr>
            <p:ph type="title"/>
          </p:nvPr>
        </p:nvSpPr>
        <p:spPr>
          <a:xfrm>
            <a:off x="1524000" y="5943600"/>
            <a:ext cx="9144000" cy="685800"/>
          </a:xfrm>
        </p:spPr>
        <p:txBody>
          <a:bodyPr>
            <a:normAutofit/>
          </a:bodyPr>
          <a:lstStyle/>
          <a:p>
            <a:pPr eaLnBrk="1" hangingPunct="1">
              <a:defRPr/>
            </a:pPr>
            <a:r>
              <a:rPr lang="en-US" altLang="en-US" sz="4000" dirty="0" smtClean="0"/>
              <a:t>			Small bulk milk tank</a:t>
            </a:r>
            <a:endParaRPr lang="en-US" altLang="en-US" sz="4000" dirty="0"/>
          </a:p>
        </p:txBody>
      </p:sp>
      <p:pic>
        <p:nvPicPr>
          <p:cNvPr id="357379" name="Picture 5" descr="Z3 Bulk Milk Tank"/>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05000" y="457201"/>
            <a:ext cx="8153400" cy="5402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49218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a:xfrm>
            <a:off x="1981200" y="5715000"/>
            <a:ext cx="8229600" cy="1143000"/>
          </a:xfrm>
        </p:spPr>
        <p:txBody>
          <a:bodyPr/>
          <a:lstStyle/>
          <a:p>
            <a:pPr eaLnBrk="1" hangingPunct="1">
              <a:buSzPct val="70000"/>
              <a:defRPr/>
            </a:pPr>
            <a:r>
              <a:rPr lang="en-US" altLang="en-US" dirty="0" smtClean="0"/>
              <a:t>    		</a:t>
            </a:r>
            <a:r>
              <a:rPr lang="en-US" altLang="en-US" sz="3200" dirty="0" smtClean="0"/>
              <a:t>A large 1200 cow dairy</a:t>
            </a:r>
          </a:p>
        </p:txBody>
      </p:sp>
      <p:pic>
        <p:nvPicPr>
          <p:cNvPr id="274435" name="Picture 4" descr="X6"/>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209800" y="457200"/>
            <a:ext cx="7924800"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1947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1981200" y="762000"/>
            <a:ext cx="8229600" cy="655638"/>
          </a:xfrm>
        </p:spPr>
        <p:txBody>
          <a:bodyPr>
            <a:normAutofit/>
          </a:bodyPr>
          <a:lstStyle/>
          <a:p>
            <a:pPr eaLnBrk="1" hangingPunct="1">
              <a:buSzPct val="70000"/>
              <a:defRPr/>
            </a:pPr>
            <a:endParaRPr lang="en-US" altLang="en-US" sz="4000" dirty="0"/>
          </a:p>
        </p:txBody>
      </p:sp>
      <p:sp>
        <p:nvSpPr>
          <p:cNvPr id="318467" name="Rectangle 3"/>
          <p:cNvSpPr>
            <a:spLocks noGrp="1" noChangeArrowheads="1"/>
          </p:cNvSpPr>
          <p:nvPr>
            <p:ph type="body" idx="1"/>
          </p:nvPr>
        </p:nvSpPr>
        <p:spPr>
          <a:xfrm>
            <a:off x="1524000" y="5715000"/>
            <a:ext cx="9144000" cy="1143000"/>
          </a:xfrm>
        </p:spPr>
        <p:txBody>
          <a:bodyPr/>
          <a:lstStyle/>
          <a:p>
            <a:pPr algn="ctr" eaLnBrk="1" hangingPunct="1">
              <a:lnSpc>
                <a:spcPct val="80000"/>
              </a:lnSpc>
              <a:buSzPct val="70000"/>
              <a:buFont typeface="Wingdings" pitchFamily="2" charset="2"/>
              <a:buNone/>
              <a:defRPr/>
            </a:pPr>
            <a:r>
              <a:rPr lang="en-US" altLang="en-US" sz="4000" dirty="0"/>
              <a:t>Large Free Stall interior</a:t>
            </a:r>
          </a:p>
        </p:txBody>
      </p:sp>
      <p:pic>
        <p:nvPicPr>
          <p:cNvPr id="361476" name="Picture 4" descr="Landwehr nozzle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8600"/>
            <a:ext cx="8305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870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2438400" y="336551"/>
            <a:ext cx="73152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000000"/>
                </a:solidFill>
              </a:rPr>
              <a:t>Example #1: Locating the SE ¼ SW ¼.</a:t>
            </a:r>
          </a:p>
          <a:p>
            <a:pPr eaLnBrk="1" hangingPunct="1">
              <a:spcBef>
                <a:spcPct val="0"/>
              </a:spcBef>
              <a:buFontTx/>
              <a:buNone/>
            </a:pPr>
            <a:endParaRPr lang="en-US" altLang="en-US" sz="4400">
              <a:solidFill>
                <a:srgbClr val="000000"/>
              </a:solidFill>
            </a:endParaRPr>
          </a:p>
          <a:p>
            <a:pPr eaLnBrk="1" hangingPunct="1">
              <a:spcBef>
                <a:spcPct val="0"/>
              </a:spcBef>
              <a:buFontTx/>
              <a:buNone/>
            </a:pPr>
            <a:endParaRPr lang="en-US" altLang="en-US" sz="4400">
              <a:solidFill>
                <a:srgbClr val="000000"/>
              </a:solidFill>
            </a:endParaRPr>
          </a:p>
          <a:p>
            <a:pPr eaLnBrk="1" hangingPunct="1">
              <a:spcBef>
                <a:spcPct val="0"/>
              </a:spcBef>
              <a:buFontTx/>
              <a:buNone/>
            </a:pPr>
            <a:r>
              <a:rPr lang="en-US" altLang="en-US" sz="4400">
                <a:solidFill>
                  <a:srgbClr val="000000"/>
                </a:solidFill>
              </a:rPr>
              <a:t>1st Step; Locate the SW ¼</a:t>
            </a:r>
          </a:p>
          <a:p>
            <a:pPr eaLnBrk="1" hangingPunct="1">
              <a:spcBef>
                <a:spcPct val="0"/>
              </a:spcBef>
              <a:buFontTx/>
              <a:buNone/>
            </a:pPr>
            <a:r>
              <a:rPr lang="en-US" altLang="en-US" sz="4400">
                <a:solidFill>
                  <a:srgbClr val="000000"/>
                </a:solidFill>
              </a:rPr>
              <a:t> 2</a:t>
            </a:r>
            <a:r>
              <a:rPr lang="en-US" altLang="en-US" sz="4400" baseline="30000">
                <a:solidFill>
                  <a:srgbClr val="000000"/>
                </a:solidFill>
              </a:rPr>
              <a:t>nd</a:t>
            </a:r>
            <a:r>
              <a:rPr lang="en-US" altLang="en-US" sz="4400">
                <a:solidFill>
                  <a:srgbClr val="000000"/>
                </a:solidFill>
              </a:rPr>
              <a:t> Step; Locate the SE ¼ of the SW ¼</a:t>
            </a:r>
          </a:p>
        </p:txBody>
      </p:sp>
    </p:spTree>
    <p:extLst>
      <p:ext uri="{BB962C8B-B14F-4D97-AF65-F5344CB8AC3E}">
        <p14:creationId xmlns:p14="http://schemas.microsoft.com/office/powerpoint/2010/main" val="1695495518"/>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4" descr="J Borgerding Parlor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8305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10" name="Rectangle 6"/>
          <p:cNvSpPr>
            <a:spLocks noGrp="1" noChangeArrowheads="1"/>
          </p:cNvSpPr>
          <p:nvPr>
            <p:ph type="body" idx="4294967295"/>
          </p:nvPr>
        </p:nvSpPr>
        <p:spPr>
          <a:xfrm>
            <a:off x="1524000" y="5791200"/>
            <a:ext cx="9144000" cy="1066800"/>
          </a:xfrm>
        </p:spPr>
        <p:txBody>
          <a:bodyPr/>
          <a:lstStyle/>
          <a:p>
            <a:pPr algn="ctr" eaLnBrk="1" hangingPunct="1">
              <a:buSzPct val="70000"/>
              <a:buFont typeface="Wingdings" pitchFamily="2" charset="2"/>
              <a:buNone/>
              <a:defRPr/>
            </a:pPr>
            <a:r>
              <a:rPr lang="en-US" altLang="en-US" sz="4000" dirty="0"/>
              <a:t>Large milking parlor interior view</a:t>
            </a:r>
            <a:r>
              <a:rPr lang="en-US" altLang="en-US" dirty="0" smtClean="0"/>
              <a:t> </a:t>
            </a:r>
          </a:p>
        </p:txBody>
      </p:sp>
    </p:spTree>
    <p:extLst>
      <p:ext uri="{BB962C8B-B14F-4D97-AF65-F5344CB8AC3E}">
        <p14:creationId xmlns:p14="http://schemas.microsoft.com/office/powerpoint/2010/main" val="2711283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defRPr/>
            </a:pPr>
            <a:endParaRPr lang="en-US" altLang="en-US" dirty="0" smtClean="0"/>
          </a:p>
        </p:txBody>
      </p:sp>
      <p:pic>
        <p:nvPicPr>
          <p:cNvPr id="359427" name="Picture 4" descr="G:\Power Point\2011 Ag Dairy Class\direct load milk tan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04800"/>
            <a:ext cx="8229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8" name="TextBox 3"/>
          <p:cNvSpPr txBox="1">
            <a:spLocks noChangeArrowheads="1"/>
          </p:cNvSpPr>
          <p:nvPr/>
        </p:nvSpPr>
        <p:spPr bwMode="auto">
          <a:xfrm>
            <a:off x="1981200" y="5780089"/>
            <a:ext cx="8305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chemeClr val="hlink"/>
              </a:buClr>
              <a:buFont typeface="Wingdings" pitchFamily="2" charset="2"/>
              <a:buBlip>
                <a:blip r:embed="rId4"/>
              </a:buBlip>
              <a:defRPr sz="3200">
                <a:solidFill>
                  <a:schemeClr val="tx1"/>
                </a:solidFill>
                <a:latin typeface="Arial" pitchFamily="34" charset="0"/>
              </a:defRPr>
            </a:lvl1pPr>
            <a:lvl2pPr marL="742950" indent="-285750" algn="l">
              <a:spcBef>
                <a:spcPct val="20000"/>
              </a:spcBef>
              <a:buClr>
                <a:schemeClr val="folHlink"/>
              </a:buClr>
              <a:buSzPct val="50000"/>
              <a:buFont typeface="Wingdings" pitchFamily="2" charset="2"/>
              <a:buChar char="n"/>
              <a:defRPr sz="2800">
                <a:solidFill>
                  <a:schemeClr val="tx1"/>
                </a:solidFill>
                <a:latin typeface="Arial" pitchFamily="34" charset="0"/>
              </a:defRPr>
            </a:lvl2pPr>
            <a:lvl3pPr marL="1143000" indent="-228600" algn="l">
              <a:spcBef>
                <a:spcPct val="20000"/>
              </a:spcBef>
              <a:buClr>
                <a:schemeClr val="hlink"/>
              </a:buClr>
              <a:buFont typeface="Wingdings" pitchFamily="2" charset="2"/>
              <a:buBlip>
                <a:blip r:embed="rId4"/>
              </a:buBlip>
              <a:defRPr sz="2400">
                <a:solidFill>
                  <a:schemeClr val="tx1"/>
                </a:solidFill>
                <a:latin typeface="Arial" pitchFamily="34" charset="0"/>
              </a:defRPr>
            </a:lvl3pPr>
            <a:lvl4pPr marL="1600200" indent="-228600" algn="l">
              <a:spcBef>
                <a:spcPct val="20000"/>
              </a:spcBef>
              <a:buClr>
                <a:schemeClr val="folHlink"/>
              </a:buClr>
              <a:buSzPct val="50000"/>
              <a:buFont typeface="Wingdings" pitchFamily="2" charset="2"/>
              <a:buChar char="n"/>
              <a:defRPr sz="2000">
                <a:solidFill>
                  <a:schemeClr val="tx1"/>
                </a:solidFill>
                <a:latin typeface="Arial" pitchFamily="34" charset="0"/>
              </a:defRPr>
            </a:lvl4pPr>
            <a:lvl5pPr marL="2057400" indent="-228600" algn="l">
              <a:spcBef>
                <a:spcPct val="20000"/>
              </a:spcBef>
              <a:buClr>
                <a:schemeClr val="hlink"/>
              </a:buClr>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Blip>
                <a:blip r:embed="rId4"/>
              </a:buBlip>
              <a:defRPr sz="2000">
                <a:solidFill>
                  <a:schemeClr val="tx1"/>
                </a:solidFill>
                <a:latin typeface="Arial" pitchFamily="34" charset="0"/>
              </a:defRPr>
            </a:lvl9pPr>
          </a:lstStyle>
          <a:p>
            <a:pPr algn="ctr" eaLnBrk="1" hangingPunct="1">
              <a:spcBef>
                <a:spcPct val="0"/>
              </a:spcBef>
              <a:buClrTx/>
              <a:buFontTx/>
              <a:buNone/>
            </a:pPr>
            <a:r>
              <a:rPr lang="en-US" altLang="en-US" sz="2800" dirty="0">
                <a:latin typeface="Calibri" pitchFamily="34" charset="0"/>
              </a:rPr>
              <a:t>Direct loading of milk to tankers in a large operation. This 1200 cow operation fills a tanker with each milking.</a:t>
            </a:r>
          </a:p>
        </p:txBody>
      </p:sp>
    </p:spTree>
    <p:extLst>
      <p:ext uri="{BB962C8B-B14F-4D97-AF65-F5344CB8AC3E}">
        <p14:creationId xmlns:p14="http://schemas.microsoft.com/office/powerpoint/2010/main" val="179343811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4" descr="11190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04800"/>
            <a:ext cx="8128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Rectangle 6"/>
          <p:cNvSpPr>
            <a:spLocks noGrp="1" noChangeArrowheads="1"/>
          </p:cNvSpPr>
          <p:nvPr>
            <p:ph type="body" idx="4294967295"/>
          </p:nvPr>
        </p:nvSpPr>
        <p:spPr>
          <a:xfrm>
            <a:off x="1524000" y="6172200"/>
            <a:ext cx="8229600" cy="495300"/>
          </a:xfrm>
        </p:spPr>
        <p:txBody>
          <a:bodyPr>
            <a:normAutofit fontScale="85000" lnSpcReduction="20000"/>
          </a:bodyPr>
          <a:lstStyle/>
          <a:p>
            <a:pPr algn="ctr" eaLnBrk="1" hangingPunct="1">
              <a:lnSpc>
                <a:spcPct val="90000"/>
              </a:lnSpc>
              <a:buSzPct val="70000"/>
              <a:buFont typeface="Wingdings" pitchFamily="2" charset="2"/>
              <a:buNone/>
              <a:defRPr/>
            </a:pPr>
            <a:r>
              <a:rPr lang="en-US" altLang="en-US" sz="4400" dirty="0"/>
              <a:t>Tunnel Style Ventilation</a:t>
            </a:r>
          </a:p>
        </p:txBody>
      </p:sp>
    </p:spTree>
    <p:extLst>
      <p:ext uri="{BB962C8B-B14F-4D97-AF65-F5344CB8AC3E}">
        <p14:creationId xmlns:p14="http://schemas.microsoft.com/office/powerpoint/2010/main" val="2837229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AutoShape 2" descr="Image result for images of robotic milkers"/>
          <p:cNvSpPr>
            <a:spLocks noChangeAspect="1" noChangeArrowheads="1"/>
          </p:cNvSpPr>
          <p:nvPr/>
        </p:nvSpPr>
        <p:spPr bwMode="auto">
          <a:xfrm>
            <a:off x="5969000" y="-547688"/>
            <a:ext cx="1733550"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lr>
                <a:schemeClr val="hlink"/>
              </a:buClr>
              <a:buFont typeface="Wingdings" pitchFamily="2" charset="2"/>
              <a:buBlip>
                <a:blip r:embed="rId3"/>
              </a:buBlip>
              <a:defRPr sz="3200">
                <a:solidFill>
                  <a:schemeClr val="tx1"/>
                </a:solidFill>
                <a:latin typeface="Arial" pitchFamily="34" charset="0"/>
              </a:defRPr>
            </a:lvl1pPr>
            <a:lvl2pPr marL="742950" indent="-285750" algn="l">
              <a:spcBef>
                <a:spcPct val="20000"/>
              </a:spcBef>
              <a:buClr>
                <a:schemeClr val="folHlink"/>
              </a:buClr>
              <a:buSzPct val="50000"/>
              <a:buFont typeface="Wingdings" pitchFamily="2" charset="2"/>
              <a:buChar char="n"/>
              <a:defRPr sz="2800">
                <a:solidFill>
                  <a:schemeClr val="tx1"/>
                </a:solidFill>
                <a:latin typeface="Arial" pitchFamily="34" charset="0"/>
              </a:defRPr>
            </a:lvl2pPr>
            <a:lvl3pPr marL="1143000" indent="-228600" algn="l">
              <a:spcBef>
                <a:spcPct val="20000"/>
              </a:spcBef>
              <a:buClr>
                <a:schemeClr val="hlink"/>
              </a:buClr>
              <a:buFont typeface="Wingdings" pitchFamily="2" charset="2"/>
              <a:buBlip>
                <a:blip r:embed="rId3"/>
              </a:buBlip>
              <a:defRPr sz="2400">
                <a:solidFill>
                  <a:schemeClr val="tx1"/>
                </a:solidFill>
                <a:latin typeface="Arial" pitchFamily="34" charset="0"/>
              </a:defRPr>
            </a:lvl3pPr>
            <a:lvl4pPr marL="1600200" indent="-228600" algn="l">
              <a:spcBef>
                <a:spcPct val="20000"/>
              </a:spcBef>
              <a:buClr>
                <a:schemeClr val="folHlink"/>
              </a:buClr>
              <a:buSzPct val="50000"/>
              <a:buFont typeface="Wingdings" pitchFamily="2" charset="2"/>
              <a:buChar char="n"/>
              <a:defRPr sz="2000">
                <a:solidFill>
                  <a:schemeClr val="tx1"/>
                </a:solidFill>
                <a:latin typeface="Arial" pitchFamily="34" charset="0"/>
              </a:defRPr>
            </a:lvl4pPr>
            <a:lvl5pPr marL="2057400" indent="-228600" algn="l">
              <a:spcBef>
                <a:spcPct val="20000"/>
              </a:spcBef>
              <a:buClr>
                <a:schemeClr val="hlink"/>
              </a:buClr>
              <a:buFont typeface="Wingdings" pitchFamily="2" charset="2"/>
              <a:buBlip>
                <a:blip r:embed="rId3"/>
              </a:buBlip>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9pPr>
          </a:lstStyle>
          <a:p>
            <a:pPr algn="ctr">
              <a:spcBef>
                <a:spcPct val="0"/>
              </a:spcBef>
              <a:buClrTx/>
              <a:buFontTx/>
              <a:buNone/>
            </a:pPr>
            <a:endParaRPr lang="en-US" altLang="en-US" sz="4400" dirty="0"/>
          </a:p>
        </p:txBody>
      </p:sp>
      <p:sp>
        <p:nvSpPr>
          <p:cNvPr id="349187" name="AutoShape 4" descr="Image result for images of robotic milkers"/>
          <p:cNvSpPr>
            <a:spLocks noChangeAspect="1" noChangeArrowheads="1"/>
          </p:cNvSpPr>
          <p:nvPr/>
        </p:nvSpPr>
        <p:spPr bwMode="auto">
          <a:xfrm>
            <a:off x="6121400" y="-395288"/>
            <a:ext cx="1733550"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lr>
                <a:schemeClr val="hlink"/>
              </a:buClr>
              <a:buFont typeface="Wingdings" pitchFamily="2" charset="2"/>
              <a:buBlip>
                <a:blip r:embed="rId3"/>
              </a:buBlip>
              <a:defRPr sz="3200">
                <a:solidFill>
                  <a:schemeClr val="tx1"/>
                </a:solidFill>
                <a:latin typeface="Arial" pitchFamily="34" charset="0"/>
              </a:defRPr>
            </a:lvl1pPr>
            <a:lvl2pPr marL="742950" indent="-285750" algn="l">
              <a:spcBef>
                <a:spcPct val="20000"/>
              </a:spcBef>
              <a:buClr>
                <a:schemeClr val="folHlink"/>
              </a:buClr>
              <a:buSzPct val="50000"/>
              <a:buFont typeface="Wingdings" pitchFamily="2" charset="2"/>
              <a:buChar char="n"/>
              <a:defRPr sz="2800">
                <a:solidFill>
                  <a:schemeClr val="tx1"/>
                </a:solidFill>
                <a:latin typeface="Arial" pitchFamily="34" charset="0"/>
              </a:defRPr>
            </a:lvl2pPr>
            <a:lvl3pPr marL="1143000" indent="-228600" algn="l">
              <a:spcBef>
                <a:spcPct val="20000"/>
              </a:spcBef>
              <a:buClr>
                <a:schemeClr val="hlink"/>
              </a:buClr>
              <a:buFont typeface="Wingdings" pitchFamily="2" charset="2"/>
              <a:buBlip>
                <a:blip r:embed="rId3"/>
              </a:buBlip>
              <a:defRPr sz="2400">
                <a:solidFill>
                  <a:schemeClr val="tx1"/>
                </a:solidFill>
                <a:latin typeface="Arial" pitchFamily="34" charset="0"/>
              </a:defRPr>
            </a:lvl3pPr>
            <a:lvl4pPr marL="1600200" indent="-228600" algn="l">
              <a:spcBef>
                <a:spcPct val="20000"/>
              </a:spcBef>
              <a:buClr>
                <a:schemeClr val="folHlink"/>
              </a:buClr>
              <a:buSzPct val="50000"/>
              <a:buFont typeface="Wingdings" pitchFamily="2" charset="2"/>
              <a:buChar char="n"/>
              <a:defRPr sz="2000">
                <a:solidFill>
                  <a:schemeClr val="tx1"/>
                </a:solidFill>
                <a:latin typeface="Arial" pitchFamily="34" charset="0"/>
              </a:defRPr>
            </a:lvl4pPr>
            <a:lvl5pPr marL="2057400" indent="-228600" algn="l">
              <a:spcBef>
                <a:spcPct val="20000"/>
              </a:spcBef>
              <a:buClr>
                <a:schemeClr val="hlink"/>
              </a:buClr>
              <a:buFont typeface="Wingdings" pitchFamily="2" charset="2"/>
              <a:buBlip>
                <a:blip r:embed="rId3"/>
              </a:buBlip>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9pPr>
          </a:lstStyle>
          <a:p>
            <a:pPr algn="ctr">
              <a:spcBef>
                <a:spcPct val="0"/>
              </a:spcBef>
              <a:buClrTx/>
              <a:buFontTx/>
              <a:buNone/>
            </a:pPr>
            <a:endParaRPr lang="en-US" altLang="en-US" sz="4400" dirty="0"/>
          </a:p>
        </p:txBody>
      </p:sp>
      <p:sp>
        <p:nvSpPr>
          <p:cNvPr id="349188" name="AutoShape 6" descr="Image result for images of robotic milkers"/>
          <p:cNvSpPr>
            <a:spLocks noChangeAspect="1" noChangeArrowheads="1"/>
          </p:cNvSpPr>
          <p:nvPr/>
        </p:nvSpPr>
        <p:spPr bwMode="auto">
          <a:xfrm>
            <a:off x="6273800" y="-242888"/>
            <a:ext cx="1733550"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lr>
                <a:schemeClr val="hlink"/>
              </a:buClr>
              <a:buFont typeface="Wingdings" pitchFamily="2" charset="2"/>
              <a:buBlip>
                <a:blip r:embed="rId3"/>
              </a:buBlip>
              <a:defRPr sz="3200">
                <a:solidFill>
                  <a:schemeClr val="tx1"/>
                </a:solidFill>
                <a:latin typeface="Arial" pitchFamily="34" charset="0"/>
              </a:defRPr>
            </a:lvl1pPr>
            <a:lvl2pPr marL="742950" indent="-285750" algn="l">
              <a:spcBef>
                <a:spcPct val="20000"/>
              </a:spcBef>
              <a:buClr>
                <a:schemeClr val="folHlink"/>
              </a:buClr>
              <a:buSzPct val="50000"/>
              <a:buFont typeface="Wingdings" pitchFamily="2" charset="2"/>
              <a:buChar char="n"/>
              <a:defRPr sz="2800">
                <a:solidFill>
                  <a:schemeClr val="tx1"/>
                </a:solidFill>
                <a:latin typeface="Arial" pitchFamily="34" charset="0"/>
              </a:defRPr>
            </a:lvl2pPr>
            <a:lvl3pPr marL="1143000" indent="-228600" algn="l">
              <a:spcBef>
                <a:spcPct val="20000"/>
              </a:spcBef>
              <a:buClr>
                <a:schemeClr val="hlink"/>
              </a:buClr>
              <a:buFont typeface="Wingdings" pitchFamily="2" charset="2"/>
              <a:buBlip>
                <a:blip r:embed="rId3"/>
              </a:buBlip>
              <a:defRPr sz="2400">
                <a:solidFill>
                  <a:schemeClr val="tx1"/>
                </a:solidFill>
                <a:latin typeface="Arial" pitchFamily="34" charset="0"/>
              </a:defRPr>
            </a:lvl3pPr>
            <a:lvl4pPr marL="1600200" indent="-228600" algn="l">
              <a:spcBef>
                <a:spcPct val="20000"/>
              </a:spcBef>
              <a:buClr>
                <a:schemeClr val="folHlink"/>
              </a:buClr>
              <a:buSzPct val="50000"/>
              <a:buFont typeface="Wingdings" pitchFamily="2" charset="2"/>
              <a:buChar char="n"/>
              <a:defRPr sz="2000">
                <a:solidFill>
                  <a:schemeClr val="tx1"/>
                </a:solidFill>
                <a:latin typeface="Arial" pitchFamily="34" charset="0"/>
              </a:defRPr>
            </a:lvl4pPr>
            <a:lvl5pPr marL="2057400" indent="-228600" algn="l">
              <a:spcBef>
                <a:spcPct val="20000"/>
              </a:spcBef>
              <a:buClr>
                <a:schemeClr val="hlink"/>
              </a:buClr>
              <a:buFont typeface="Wingdings" pitchFamily="2" charset="2"/>
              <a:buBlip>
                <a:blip r:embed="rId3"/>
              </a:buBlip>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9pPr>
          </a:lstStyle>
          <a:p>
            <a:pPr algn="ctr">
              <a:spcBef>
                <a:spcPct val="0"/>
              </a:spcBef>
              <a:buClrTx/>
              <a:buFontTx/>
              <a:buNone/>
            </a:pPr>
            <a:endParaRPr lang="en-US" altLang="en-US" sz="4400" dirty="0"/>
          </a:p>
        </p:txBody>
      </p:sp>
      <p:pic>
        <p:nvPicPr>
          <p:cNvPr id="34918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33376"/>
            <a:ext cx="8382000"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9190" name="TextBox 4"/>
          <p:cNvSpPr txBox="1">
            <a:spLocks noChangeArrowheads="1"/>
          </p:cNvSpPr>
          <p:nvPr/>
        </p:nvSpPr>
        <p:spPr bwMode="auto">
          <a:xfrm>
            <a:off x="2895600" y="5792789"/>
            <a:ext cx="6477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chemeClr val="hlink"/>
              </a:buClr>
              <a:buFont typeface="Wingdings" pitchFamily="2" charset="2"/>
              <a:buBlip>
                <a:blip r:embed="rId3"/>
              </a:buBlip>
              <a:defRPr sz="3200">
                <a:solidFill>
                  <a:schemeClr val="tx1"/>
                </a:solidFill>
                <a:latin typeface="Arial" pitchFamily="34" charset="0"/>
              </a:defRPr>
            </a:lvl1pPr>
            <a:lvl2pPr marL="742950" indent="-285750" algn="l">
              <a:spcBef>
                <a:spcPct val="20000"/>
              </a:spcBef>
              <a:buClr>
                <a:schemeClr val="folHlink"/>
              </a:buClr>
              <a:buSzPct val="50000"/>
              <a:buFont typeface="Wingdings" pitchFamily="2" charset="2"/>
              <a:buChar char="n"/>
              <a:defRPr sz="2800">
                <a:solidFill>
                  <a:schemeClr val="tx1"/>
                </a:solidFill>
                <a:latin typeface="Arial" pitchFamily="34" charset="0"/>
              </a:defRPr>
            </a:lvl2pPr>
            <a:lvl3pPr marL="1143000" indent="-228600" algn="l">
              <a:spcBef>
                <a:spcPct val="20000"/>
              </a:spcBef>
              <a:buClr>
                <a:schemeClr val="hlink"/>
              </a:buClr>
              <a:buFont typeface="Wingdings" pitchFamily="2" charset="2"/>
              <a:buBlip>
                <a:blip r:embed="rId3"/>
              </a:buBlip>
              <a:defRPr sz="2400">
                <a:solidFill>
                  <a:schemeClr val="tx1"/>
                </a:solidFill>
                <a:latin typeface="Arial" pitchFamily="34" charset="0"/>
              </a:defRPr>
            </a:lvl3pPr>
            <a:lvl4pPr marL="1600200" indent="-228600" algn="l">
              <a:spcBef>
                <a:spcPct val="20000"/>
              </a:spcBef>
              <a:buClr>
                <a:schemeClr val="folHlink"/>
              </a:buClr>
              <a:buSzPct val="50000"/>
              <a:buFont typeface="Wingdings" pitchFamily="2" charset="2"/>
              <a:buChar char="n"/>
              <a:defRPr sz="2000">
                <a:solidFill>
                  <a:schemeClr val="tx1"/>
                </a:solidFill>
                <a:latin typeface="Arial" pitchFamily="34" charset="0"/>
              </a:defRPr>
            </a:lvl4pPr>
            <a:lvl5pPr marL="2057400" indent="-228600" algn="l">
              <a:spcBef>
                <a:spcPct val="20000"/>
              </a:spcBef>
              <a:buClr>
                <a:schemeClr val="hlink"/>
              </a:buClr>
              <a:buFont typeface="Wingdings" pitchFamily="2" charset="2"/>
              <a:buBlip>
                <a:blip r:embed="rId3"/>
              </a:buBlip>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Blip>
                <a:blip r:embed="rId3"/>
              </a:buBlip>
              <a:defRPr sz="2000">
                <a:solidFill>
                  <a:schemeClr val="tx1"/>
                </a:solidFill>
                <a:latin typeface="Arial" pitchFamily="34" charset="0"/>
              </a:defRPr>
            </a:lvl9pPr>
          </a:lstStyle>
          <a:p>
            <a:pPr algn="ctr">
              <a:spcBef>
                <a:spcPct val="0"/>
              </a:spcBef>
              <a:buClrTx/>
              <a:buFontTx/>
              <a:buNone/>
            </a:pPr>
            <a:r>
              <a:rPr lang="en-US" altLang="en-US" sz="4400" dirty="0"/>
              <a:t>A robotic milking station</a:t>
            </a:r>
          </a:p>
        </p:txBody>
      </p:sp>
    </p:spTree>
    <p:extLst>
      <p:ext uri="{BB962C8B-B14F-4D97-AF65-F5344CB8AC3E}">
        <p14:creationId xmlns:p14="http://schemas.microsoft.com/office/powerpoint/2010/main" val="2205260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81000"/>
            <a:ext cx="84582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0211" name="TextBox 1"/>
          <p:cNvSpPr txBox="1">
            <a:spLocks noChangeArrowheads="1"/>
          </p:cNvSpPr>
          <p:nvPr/>
        </p:nvSpPr>
        <p:spPr bwMode="auto">
          <a:xfrm>
            <a:off x="2819400" y="5867400"/>
            <a:ext cx="6705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lr>
                <a:schemeClr val="hlink"/>
              </a:buClr>
              <a:buFont typeface="Wingdings" pitchFamily="2" charset="2"/>
              <a:buBlip>
                <a:blip r:embed="rId4"/>
              </a:buBlip>
              <a:defRPr sz="3200">
                <a:solidFill>
                  <a:schemeClr val="tx1"/>
                </a:solidFill>
                <a:latin typeface="Arial" pitchFamily="34" charset="0"/>
              </a:defRPr>
            </a:lvl1pPr>
            <a:lvl2pPr marL="742950" indent="-285750" algn="l">
              <a:spcBef>
                <a:spcPct val="20000"/>
              </a:spcBef>
              <a:buClr>
                <a:schemeClr val="folHlink"/>
              </a:buClr>
              <a:buSzPct val="50000"/>
              <a:buFont typeface="Wingdings" pitchFamily="2" charset="2"/>
              <a:buChar char="n"/>
              <a:defRPr sz="2800">
                <a:solidFill>
                  <a:schemeClr val="tx1"/>
                </a:solidFill>
                <a:latin typeface="Arial" pitchFamily="34" charset="0"/>
              </a:defRPr>
            </a:lvl2pPr>
            <a:lvl3pPr marL="1143000" indent="-228600" algn="l">
              <a:spcBef>
                <a:spcPct val="20000"/>
              </a:spcBef>
              <a:buClr>
                <a:schemeClr val="hlink"/>
              </a:buClr>
              <a:buFont typeface="Wingdings" pitchFamily="2" charset="2"/>
              <a:buBlip>
                <a:blip r:embed="rId4"/>
              </a:buBlip>
              <a:defRPr sz="2400">
                <a:solidFill>
                  <a:schemeClr val="tx1"/>
                </a:solidFill>
                <a:latin typeface="Arial" pitchFamily="34" charset="0"/>
              </a:defRPr>
            </a:lvl3pPr>
            <a:lvl4pPr marL="1600200" indent="-228600" algn="l">
              <a:spcBef>
                <a:spcPct val="20000"/>
              </a:spcBef>
              <a:buClr>
                <a:schemeClr val="folHlink"/>
              </a:buClr>
              <a:buSzPct val="50000"/>
              <a:buFont typeface="Wingdings" pitchFamily="2" charset="2"/>
              <a:buChar char="n"/>
              <a:defRPr sz="2000">
                <a:solidFill>
                  <a:schemeClr val="tx1"/>
                </a:solidFill>
                <a:latin typeface="Arial" pitchFamily="34" charset="0"/>
              </a:defRPr>
            </a:lvl4pPr>
            <a:lvl5pPr marL="2057400" indent="-228600" algn="l">
              <a:spcBef>
                <a:spcPct val="20000"/>
              </a:spcBef>
              <a:buClr>
                <a:schemeClr val="hlink"/>
              </a:buClr>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Blip>
                <a:blip r:embed="rId4"/>
              </a:buBlip>
              <a:defRPr sz="2000">
                <a:solidFill>
                  <a:schemeClr val="tx1"/>
                </a:solidFill>
                <a:latin typeface="Arial" pitchFamily="34" charset="0"/>
              </a:defRPr>
            </a:lvl9pPr>
          </a:lstStyle>
          <a:p>
            <a:pPr algn="ctr">
              <a:spcBef>
                <a:spcPct val="0"/>
              </a:spcBef>
              <a:buClrTx/>
              <a:buFontTx/>
              <a:buNone/>
            </a:pPr>
            <a:r>
              <a:rPr lang="en-US" altLang="en-US" sz="4400"/>
              <a:t>Another brand </a:t>
            </a:r>
          </a:p>
        </p:txBody>
      </p:sp>
    </p:spTree>
    <p:extLst>
      <p:ext uri="{BB962C8B-B14F-4D97-AF65-F5344CB8AC3E}">
        <p14:creationId xmlns:p14="http://schemas.microsoft.com/office/powerpoint/2010/main" val="1355791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83058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121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30" name="Rectangle 6"/>
          <p:cNvSpPr>
            <a:spLocks noGrp="1" noChangeArrowheads="1"/>
          </p:cNvSpPr>
          <p:nvPr>
            <p:ph type="title" idx="4294967295"/>
          </p:nvPr>
        </p:nvSpPr>
        <p:spPr>
          <a:xfrm>
            <a:off x="3703865" y="5573486"/>
            <a:ext cx="8686800" cy="838200"/>
          </a:xfrm>
        </p:spPr>
        <p:txBody>
          <a:bodyPr>
            <a:normAutofit fontScale="90000"/>
          </a:bodyPr>
          <a:lstStyle/>
          <a:p>
            <a:pPr eaLnBrk="1" hangingPunct="1">
              <a:defRPr/>
            </a:pPr>
            <a:r>
              <a:rPr lang="en-US" altLang="en-US" sz="4000" dirty="0"/>
              <a:t>Solar front cattle shed</a:t>
            </a:r>
            <a:br>
              <a:rPr lang="en-US" altLang="en-US" sz="4000" dirty="0"/>
            </a:br>
            <a:endParaRPr lang="en-US" altLang="en-US" sz="4000" dirty="0"/>
          </a:p>
        </p:txBody>
      </p:sp>
      <p:pic>
        <p:nvPicPr>
          <p:cNvPr id="385027" name="Picture 5" descr="11160710"/>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133600" y="381001"/>
            <a:ext cx="8001000" cy="5097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4314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54" name="Rectangle 6"/>
          <p:cNvSpPr>
            <a:spLocks noGrp="1" noChangeArrowheads="1"/>
          </p:cNvSpPr>
          <p:nvPr>
            <p:ph type="title" idx="4294967295"/>
          </p:nvPr>
        </p:nvSpPr>
        <p:spPr>
          <a:xfrm>
            <a:off x="2438400" y="5943600"/>
            <a:ext cx="8229600" cy="685800"/>
          </a:xfrm>
        </p:spPr>
        <p:txBody>
          <a:bodyPr>
            <a:normAutofit fontScale="90000"/>
          </a:bodyPr>
          <a:lstStyle/>
          <a:p>
            <a:pPr eaLnBrk="1" hangingPunct="1">
              <a:defRPr/>
            </a:pPr>
            <a:r>
              <a:rPr lang="en-US" altLang="en-US" sz="4000" dirty="0"/>
              <a:t>Large open front w/head gate)</a:t>
            </a:r>
            <a:br>
              <a:rPr lang="en-US" altLang="en-US" sz="4000" dirty="0"/>
            </a:br>
            <a:endParaRPr lang="en-US" altLang="en-US" sz="4000" dirty="0"/>
          </a:p>
        </p:txBody>
      </p:sp>
      <p:pic>
        <p:nvPicPr>
          <p:cNvPr id="388099" name="Picture 5" descr="11"/>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057400" y="304800"/>
            <a:ext cx="7812088"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6482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51" name="Rectangle 7"/>
          <p:cNvSpPr>
            <a:spLocks noGrp="1" noChangeArrowheads="1"/>
          </p:cNvSpPr>
          <p:nvPr>
            <p:ph type="body" idx="4294967295"/>
          </p:nvPr>
        </p:nvSpPr>
        <p:spPr>
          <a:xfrm>
            <a:off x="1524000" y="5867400"/>
            <a:ext cx="8839200" cy="647700"/>
          </a:xfrm>
        </p:spPr>
        <p:txBody>
          <a:bodyPr>
            <a:normAutofit/>
          </a:bodyPr>
          <a:lstStyle/>
          <a:p>
            <a:pPr algn="ctr" eaLnBrk="1" hangingPunct="1">
              <a:buSzPct val="70000"/>
              <a:buFont typeface="Wingdings" pitchFamily="2" charset="2"/>
              <a:buNone/>
              <a:defRPr/>
            </a:pPr>
            <a:r>
              <a:rPr lang="en-US" altLang="en-US" sz="4000" dirty="0"/>
              <a:t>  Old classic chicken coop</a:t>
            </a:r>
          </a:p>
        </p:txBody>
      </p:sp>
      <p:pic>
        <p:nvPicPr>
          <p:cNvPr id="393219" name="Picture 5" descr="P1010018"/>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0" y="1"/>
            <a:ext cx="9144000" cy="5859463"/>
          </a:xfrm>
        </p:spPr>
      </p:pic>
    </p:spTree>
    <p:extLst>
      <p:ext uri="{BB962C8B-B14F-4D97-AF65-F5344CB8AC3E}">
        <p14:creationId xmlns:p14="http://schemas.microsoft.com/office/powerpoint/2010/main" val="3315333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9" name="Rectangle 5"/>
          <p:cNvSpPr>
            <a:spLocks noGrp="1" noChangeArrowheads="1"/>
          </p:cNvSpPr>
          <p:nvPr>
            <p:ph type="body" idx="4294967295"/>
          </p:nvPr>
        </p:nvSpPr>
        <p:spPr>
          <a:xfrm>
            <a:off x="1524000" y="5905500"/>
            <a:ext cx="8839200" cy="952500"/>
          </a:xfrm>
        </p:spPr>
        <p:txBody>
          <a:bodyPr/>
          <a:lstStyle/>
          <a:p>
            <a:pPr algn="ctr" eaLnBrk="1" hangingPunct="1">
              <a:buSzPct val="70000"/>
              <a:buFont typeface="Wingdings" pitchFamily="2" charset="2"/>
              <a:buNone/>
              <a:defRPr/>
            </a:pPr>
            <a:r>
              <a:rPr lang="en-US" altLang="en-US" sz="4000" dirty="0"/>
              <a:t>Older two story poultry barn</a:t>
            </a:r>
          </a:p>
        </p:txBody>
      </p:sp>
      <p:pic>
        <p:nvPicPr>
          <p:cNvPr id="415747" name="Picture 3" descr="out of coun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81000"/>
            <a:ext cx="8534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656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Box 1"/>
          <p:cNvSpPr txBox="1">
            <a:spLocks noChangeArrowheads="1"/>
          </p:cNvSpPr>
          <p:nvPr/>
        </p:nvSpPr>
        <p:spPr bwMode="auto">
          <a:xfrm>
            <a:off x="4648200" y="163514"/>
            <a:ext cx="272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rPr>
              <a:t>Example #1 </a:t>
            </a:r>
            <a:r>
              <a:rPr lang="en-US" altLang="en-US" sz="1800" u="sng">
                <a:solidFill>
                  <a:srgbClr val="000000"/>
                </a:solidFill>
              </a:rPr>
              <a:t>SE ¼ SW ¼</a:t>
            </a:r>
          </a:p>
        </p:txBody>
      </p:sp>
      <p:sp>
        <p:nvSpPr>
          <p:cNvPr id="119811" name="TextBox 2"/>
          <p:cNvSpPr txBox="1">
            <a:spLocks noChangeArrowheads="1"/>
          </p:cNvSpPr>
          <p:nvPr/>
        </p:nvSpPr>
        <p:spPr bwMode="auto">
          <a:xfrm>
            <a:off x="4589463" y="609600"/>
            <a:ext cx="3224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rPr>
              <a:t>Step #1 we locate the SW 1/4</a:t>
            </a:r>
          </a:p>
        </p:txBody>
      </p:sp>
      <p:graphicFrame>
        <p:nvGraphicFramePr>
          <p:cNvPr id="119812" name="Object 7"/>
          <p:cNvGraphicFramePr>
            <a:graphicFrameLocks noChangeAspect="1"/>
          </p:cNvGraphicFramePr>
          <p:nvPr/>
        </p:nvGraphicFramePr>
        <p:xfrm>
          <a:off x="3489326" y="1143000"/>
          <a:ext cx="5426075" cy="5549900"/>
        </p:xfrm>
        <a:graphic>
          <a:graphicData uri="http://schemas.openxmlformats.org/presentationml/2006/ole">
            <mc:AlternateContent xmlns:mc="http://schemas.openxmlformats.org/markup-compatibility/2006">
              <mc:Choice xmlns:v="urn:schemas-microsoft-com:vml" Requires="v">
                <p:oleObj spid="_x0000_s2056" name="Worksheet" r:id="rId4" imgW="6715049" imgH="6867650" progId="Excel.Sheet.8">
                  <p:embed/>
                </p:oleObj>
              </mc:Choice>
              <mc:Fallback>
                <p:oleObj name="Worksheet" r:id="rId4" imgW="6715049" imgH="686765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9326" y="1143000"/>
                        <a:ext cx="5426075"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Left Arrow 8"/>
          <p:cNvSpPr/>
          <p:nvPr/>
        </p:nvSpPr>
        <p:spPr>
          <a:xfrm rot="19134042">
            <a:off x="6061076" y="3306764"/>
            <a:ext cx="1217613" cy="485775"/>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a:solidFill>
                  <a:srgbClr val="000000"/>
                </a:solidFill>
              </a:rPr>
              <a:t>Step #1 </a:t>
            </a:r>
            <a:endParaRPr lang="en-US" sz="1200" dirty="0">
              <a:solidFill>
                <a:srgbClr val="FFFFFF"/>
              </a:solidFill>
            </a:endParaRPr>
          </a:p>
        </p:txBody>
      </p:sp>
    </p:spTree>
    <p:extLst>
      <p:ext uri="{BB962C8B-B14F-4D97-AF65-F5344CB8AC3E}">
        <p14:creationId xmlns:p14="http://schemas.microsoft.com/office/powerpoint/2010/main" val="3342827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5" name="Rectangle 9"/>
          <p:cNvSpPr>
            <a:spLocks noGrp="1" noChangeArrowheads="1"/>
          </p:cNvSpPr>
          <p:nvPr>
            <p:ph type="title"/>
          </p:nvPr>
        </p:nvSpPr>
        <p:spPr>
          <a:xfrm>
            <a:off x="1828800" y="5410200"/>
            <a:ext cx="8229600" cy="1112838"/>
          </a:xfrm>
        </p:spPr>
        <p:txBody>
          <a:bodyPr/>
          <a:lstStyle/>
          <a:p>
            <a:pPr eaLnBrk="1" hangingPunct="1">
              <a:defRPr/>
            </a:pPr>
            <a:r>
              <a:rPr lang="en-US" altLang="en-US" dirty="0" smtClean="0"/>
              <a:t>		Large Turkey Barn</a:t>
            </a:r>
          </a:p>
        </p:txBody>
      </p:sp>
      <p:pic>
        <p:nvPicPr>
          <p:cNvPr id="395267" name="Picture 5" descr="PB300011"/>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752600" y="228601"/>
            <a:ext cx="8534400" cy="5402263"/>
          </a:xfrm>
        </p:spPr>
      </p:pic>
    </p:spTree>
    <p:extLst>
      <p:ext uri="{BB962C8B-B14F-4D97-AF65-F5344CB8AC3E}">
        <p14:creationId xmlns:p14="http://schemas.microsoft.com/office/powerpoint/2010/main" val="2122060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3" name="Rectangle 5"/>
          <p:cNvSpPr>
            <a:spLocks noGrp="1" noChangeArrowheads="1"/>
          </p:cNvSpPr>
          <p:nvPr>
            <p:ph type="body" idx="4294967295"/>
          </p:nvPr>
        </p:nvSpPr>
        <p:spPr>
          <a:xfrm>
            <a:off x="1524000" y="5878286"/>
            <a:ext cx="8839200" cy="979714"/>
          </a:xfrm>
        </p:spPr>
        <p:txBody>
          <a:bodyPr/>
          <a:lstStyle/>
          <a:p>
            <a:pPr algn="ctr" eaLnBrk="1" hangingPunct="1">
              <a:buSzPct val="70000"/>
              <a:buFont typeface="Wingdings" pitchFamily="2" charset="2"/>
              <a:buNone/>
              <a:defRPr/>
            </a:pPr>
            <a:r>
              <a:rPr lang="en-US" altLang="en-US" sz="4000" dirty="0"/>
              <a:t> Single story chicken barn</a:t>
            </a:r>
          </a:p>
        </p:txBody>
      </p:sp>
      <p:pic>
        <p:nvPicPr>
          <p:cNvPr id="416771" name="Picture 3" descr="pilars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81000"/>
            <a:ext cx="7772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069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60" name="Rectangle 8"/>
          <p:cNvSpPr>
            <a:spLocks noGrp="1" noChangeArrowheads="1"/>
          </p:cNvSpPr>
          <p:nvPr>
            <p:ph type="body" idx="4294967295"/>
          </p:nvPr>
        </p:nvSpPr>
        <p:spPr>
          <a:xfrm>
            <a:off x="1524000" y="6096000"/>
            <a:ext cx="9144000" cy="571500"/>
          </a:xfrm>
        </p:spPr>
        <p:txBody>
          <a:bodyPr>
            <a:normAutofit fontScale="92500" lnSpcReduction="10000"/>
          </a:bodyPr>
          <a:lstStyle/>
          <a:p>
            <a:pPr algn="ctr" eaLnBrk="1" hangingPunct="1">
              <a:lnSpc>
                <a:spcPct val="90000"/>
              </a:lnSpc>
              <a:buSzPct val="70000"/>
              <a:buFont typeface="Wingdings" pitchFamily="2" charset="2"/>
              <a:buNone/>
              <a:defRPr/>
            </a:pPr>
            <a:r>
              <a:rPr lang="en-US" altLang="en-US" sz="4000" dirty="0"/>
              <a:t>Old red tile hog barn</a:t>
            </a:r>
          </a:p>
        </p:txBody>
      </p:sp>
      <p:pic>
        <p:nvPicPr>
          <p:cNvPr id="434179" name="Picture 5" descr="1129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438401" y="304800"/>
            <a:ext cx="7802563" cy="5638800"/>
          </a:xfrm>
        </p:spPr>
      </p:pic>
    </p:spTree>
    <p:extLst>
      <p:ext uri="{BB962C8B-B14F-4D97-AF65-F5344CB8AC3E}">
        <p14:creationId xmlns:p14="http://schemas.microsoft.com/office/powerpoint/2010/main" val="2648784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2" descr="C:\Users\MRKOEHN\AppData\Local\Microsoft\Windows\Temporary Internet Files\Content.Outlook\O8RB5VF9\photo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26570"/>
            <a:ext cx="9144000" cy="57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376057" y="6147708"/>
            <a:ext cx="2897973" cy="523220"/>
          </a:xfrm>
          <a:prstGeom prst="rect">
            <a:avLst/>
          </a:prstGeom>
          <a:noFill/>
        </p:spPr>
        <p:txBody>
          <a:bodyPr wrap="none" rtlCol="0">
            <a:spAutoFit/>
          </a:bodyPr>
          <a:lstStyle/>
          <a:p>
            <a:r>
              <a:rPr lang="en-US" sz="2800" dirty="0" smtClean="0"/>
              <a:t>Older hog facilities</a:t>
            </a:r>
            <a:endParaRPr lang="en-US" sz="2800" dirty="0"/>
          </a:p>
        </p:txBody>
      </p:sp>
    </p:spTree>
    <p:extLst>
      <p:ext uri="{BB962C8B-B14F-4D97-AF65-F5344CB8AC3E}">
        <p14:creationId xmlns:p14="http://schemas.microsoft.com/office/powerpoint/2010/main" val="2843264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9" name="Rectangle 7"/>
          <p:cNvSpPr>
            <a:spLocks noGrp="1" noChangeArrowheads="1"/>
          </p:cNvSpPr>
          <p:nvPr>
            <p:ph type="body" idx="4294967295"/>
          </p:nvPr>
        </p:nvSpPr>
        <p:spPr>
          <a:xfrm>
            <a:off x="1524000" y="6096000"/>
            <a:ext cx="9144000" cy="571500"/>
          </a:xfrm>
        </p:spPr>
        <p:txBody>
          <a:bodyPr/>
          <a:lstStyle/>
          <a:p>
            <a:pPr algn="ctr" eaLnBrk="1" hangingPunct="1">
              <a:lnSpc>
                <a:spcPct val="90000"/>
              </a:lnSpc>
              <a:buSzPct val="70000"/>
              <a:buFont typeface="Wingdings" pitchFamily="2" charset="2"/>
              <a:buNone/>
              <a:defRPr/>
            </a:pPr>
            <a:r>
              <a:rPr lang="en-US" altLang="en-US" dirty="0" smtClean="0"/>
              <a:t>A large curtain sided hog finishing complex</a:t>
            </a:r>
          </a:p>
        </p:txBody>
      </p:sp>
      <p:pic>
        <p:nvPicPr>
          <p:cNvPr id="442371" name="Picture 5" descr="P809000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057400" y="304801"/>
            <a:ext cx="7772400" cy="5554663"/>
          </a:xfrm>
        </p:spPr>
      </p:pic>
    </p:spTree>
    <p:extLst>
      <p:ext uri="{BB962C8B-B14F-4D97-AF65-F5344CB8AC3E}">
        <p14:creationId xmlns:p14="http://schemas.microsoft.com/office/powerpoint/2010/main" val="1344201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C:\Users\MRKOEHN\AppData\Local\Microsoft\Windows\Temporary Internet Files\Content.Outlook\O8RB5VF9\photo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244929"/>
            <a:ext cx="9144000" cy="5527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665764" y="5845628"/>
            <a:ext cx="5651419" cy="461665"/>
          </a:xfrm>
          <a:prstGeom prst="rect">
            <a:avLst/>
          </a:prstGeom>
          <a:noFill/>
        </p:spPr>
        <p:txBody>
          <a:bodyPr wrap="none" rtlCol="0">
            <a:spAutoFit/>
          </a:bodyPr>
          <a:lstStyle/>
          <a:p>
            <a:r>
              <a:rPr lang="en-US" sz="2400" dirty="0" smtClean="0"/>
              <a:t>A newer type hog barn-with multiple rooms</a:t>
            </a:r>
            <a:endParaRPr lang="en-US" sz="2400" dirty="0"/>
          </a:p>
        </p:txBody>
      </p:sp>
    </p:spTree>
    <p:extLst>
      <p:ext uri="{BB962C8B-B14F-4D97-AF65-F5344CB8AC3E}">
        <p14:creationId xmlns:p14="http://schemas.microsoft.com/office/powerpoint/2010/main" val="581100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1" name="Rectangle 7"/>
          <p:cNvSpPr>
            <a:spLocks noGrp="1" noChangeArrowheads="1"/>
          </p:cNvSpPr>
          <p:nvPr>
            <p:ph type="body" idx="4294967295"/>
          </p:nvPr>
        </p:nvSpPr>
        <p:spPr>
          <a:xfrm>
            <a:off x="1458685" y="5867400"/>
            <a:ext cx="9144000" cy="762000"/>
          </a:xfrm>
        </p:spPr>
        <p:txBody>
          <a:bodyPr/>
          <a:lstStyle/>
          <a:p>
            <a:pPr algn="ctr" eaLnBrk="1" hangingPunct="1">
              <a:buSzPct val="70000"/>
              <a:buFont typeface="Wingdings" pitchFamily="2" charset="2"/>
              <a:buNone/>
              <a:defRPr/>
            </a:pPr>
            <a:r>
              <a:rPr lang="en-US" altLang="en-US" sz="4000" dirty="0"/>
              <a:t>Old shed</a:t>
            </a:r>
          </a:p>
        </p:txBody>
      </p:sp>
      <p:pic>
        <p:nvPicPr>
          <p:cNvPr id="450563" name="Picture 5" descr="1129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81200" y="228600"/>
            <a:ext cx="8305800" cy="5562600"/>
          </a:xfrm>
        </p:spPr>
      </p:pic>
    </p:spTree>
    <p:extLst>
      <p:ext uri="{BB962C8B-B14F-4D97-AF65-F5344CB8AC3E}">
        <p14:creationId xmlns:p14="http://schemas.microsoft.com/office/powerpoint/2010/main" val="3227368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7" name="Rectangle 7"/>
          <p:cNvSpPr>
            <a:spLocks noGrp="1" noChangeArrowheads="1"/>
          </p:cNvSpPr>
          <p:nvPr>
            <p:ph type="body" idx="1"/>
          </p:nvPr>
        </p:nvSpPr>
        <p:spPr>
          <a:xfrm>
            <a:off x="1981200" y="5867400"/>
            <a:ext cx="8229600" cy="647700"/>
          </a:xfrm>
        </p:spPr>
        <p:txBody>
          <a:bodyPr>
            <a:normAutofit/>
          </a:bodyPr>
          <a:lstStyle/>
          <a:p>
            <a:pPr algn="ctr" eaLnBrk="1" hangingPunct="1">
              <a:buSzPct val="70000"/>
              <a:buFont typeface="Wingdings" pitchFamily="2" charset="2"/>
              <a:buNone/>
              <a:defRPr/>
            </a:pPr>
            <a:r>
              <a:rPr lang="en-US" altLang="en-US" sz="4000" dirty="0"/>
              <a:t>Old style machine shed</a:t>
            </a:r>
          </a:p>
        </p:txBody>
      </p:sp>
      <p:pic>
        <p:nvPicPr>
          <p:cNvPr id="452611" name="Picture 5" descr="P1010025"/>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09801" y="304800"/>
            <a:ext cx="7802563" cy="5181600"/>
          </a:xfrm>
        </p:spPr>
      </p:pic>
    </p:spTree>
    <p:extLst>
      <p:ext uri="{BB962C8B-B14F-4D97-AF65-F5344CB8AC3E}">
        <p14:creationId xmlns:p14="http://schemas.microsoft.com/office/powerpoint/2010/main" val="3408010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7" name="Rectangle 7"/>
          <p:cNvSpPr>
            <a:spLocks noGrp="1" noChangeArrowheads="1"/>
          </p:cNvSpPr>
          <p:nvPr>
            <p:ph type="body" idx="1"/>
          </p:nvPr>
        </p:nvSpPr>
        <p:spPr>
          <a:xfrm>
            <a:off x="1524000" y="5943600"/>
            <a:ext cx="9144000" cy="914400"/>
          </a:xfrm>
        </p:spPr>
        <p:txBody>
          <a:bodyPr/>
          <a:lstStyle/>
          <a:p>
            <a:pPr algn="ctr" eaLnBrk="1" hangingPunct="1">
              <a:buSzPct val="70000"/>
              <a:buFont typeface="Wingdings" pitchFamily="2" charset="2"/>
              <a:buNone/>
              <a:defRPr/>
            </a:pPr>
            <a:r>
              <a:rPr lang="en-US" altLang="en-US" sz="4000" dirty="0"/>
              <a:t>Older Quonset style shed</a:t>
            </a:r>
          </a:p>
        </p:txBody>
      </p:sp>
      <p:pic>
        <p:nvPicPr>
          <p:cNvPr id="451587" name="Picture 5" descr="P1010017"/>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057400" y="381000"/>
            <a:ext cx="8077200" cy="5181600"/>
          </a:xfrm>
        </p:spPr>
      </p:pic>
    </p:spTree>
    <p:extLst>
      <p:ext uri="{BB962C8B-B14F-4D97-AF65-F5344CB8AC3E}">
        <p14:creationId xmlns:p14="http://schemas.microsoft.com/office/powerpoint/2010/main" val="50983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5" name="Rectangle 7"/>
          <p:cNvSpPr>
            <a:spLocks noGrp="1" noChangeArrowheads="1"/>
          </p:cNvSpPr>
          <p:nvPr>
            <p:ph type="body" idx="1"/>
          </p:nvPr>
        </p:nvSpPr>
        <p:spPr>
          <a:xfrm>
            <a:off x="1828800" y="5943600"/>
            <a:ext cx="8229600" cy="647700"/>
          </a:xfrm>
        </p:spPr>
        <p:txBody>
          <a:bodyPr>
            <a:normAutofit/>
          </a:bodyPr>
          <a:lstStyle/>
          <a:p>
            <a:pPr algn="ctr" eaLnBrk="1" hangingPunct="1">
              <a:buFont typeface="Wingdings" pitchFamily="2" charset="2"/>
              <a:buNone/>
              <a:defRPr/>
            </a:pPr>
            <a:r>
              <a:rPr lang="en-US" altLang="en-US" sz="4000" dirty="0"/>
              <a:t>Decorative pole frame shed</a:t>
            </a:r>
          </a:p>
        </p:txBody>
      </p:sp>
      <p:pic>
        <p:nvPicPr>
          <p:cNvPr id="456707" name="Picture 5" descr="P1010010"/>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981201" y="381001"/>
            <a:ext cx="7802563" cy="5097463"/>
          </a:xfrm>
        </p:spPr>
      </p:pic>
    </p:spTree>
    <p:extLst>
      <p:ext uri="{BB962C8B-B14F-4D97-AF65-F5344CB8AC3E}">
        <p14:creationId xmlns:p14="http://schemas.microsoft.com/office/powerpoint/2010/main" val="2880878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Box 2"/>
          <p:cNvSpPr txBox="1">
            <a:spLocks noChangeArrowheads="1"/>
          </p:cNvSpPr>
          <p:nvPr/>
        </p:nvSpPr>
        <p:spPr bwMode="auto">
          <a:xfrm>
            <a:off x="2514601" y="304800"/>
            <a:ext cx="7648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rPr>
              <a:t>Step #2  and final step in this example we locate the SE ¼ in the SW ¼.</a:t>
            </a:r>
          </a:p>
        </p:txBody>
      </p:sp>
      <p:graphicFrame>
        <p:nvGraphicFramePr>
          <p:cNvPr id="120835" name="Object 1"/>
          <p:cNvGraphicFramePr>
            <a:graphicFrameLocks noChangeAspect="1"/>
          </p:cNvGraphicFramePr>
          <p:nvPr/>
        </p:nvGraphicFramePr>
        <p:xfrm>
          <a:off x="3200400" y="914401"/>
          <a:ext cx="5646738" cy="5775325"/>
        </p:xfrm>
        <a:graphic>
          <a:graphicData uri="http://schemas.openxmlformats.org/presentationml/2006/ole">
            <mc:AlternateContent xmlns:mc="http://schemas.openxmlformats.org/markup-compatibility/2006">
              <mc:Choice xmlns:v="urn:schemas-microsoft-com:vml" Requires="v">
                <p:oleObj spid="_x0000_s3080" name="Worksheet" r:id="rId4" imgW="6715049" imgH="6867650" progId="Excel.Sheet.8">
                  <p:embed/>
                </p:oleObj>
              </mc:Choice>
              <mc:Fallback>
                <p:oleObj name="Worksheet" r:id="rId4" imgW="6715049" imgH="686765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914401"/>
                        <a:ext cx="5646738"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Left Arrow 4"/>
          <p:cNvSpPr/>
          <p:nvPr/>
        </p:nvSpPr>
        <p:spPr>
          <a:xfrm rot="18021702">
            <a:off x="5730082" y="4510882"/>
            <a:ext cx="977900" cy="484187"/>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b="1" dirty="0">
                <a:solidFill>
                  <a:srgbClr val="000000"/>
                </a:solidFill>
              </a:rPr>
              <a:t>Step #2</a:t>
            </a:r>
            <a:r>
              <a:rPr lang="en-US" sz="1600" b="1" dirty="0">
                <a:solidFill>
                  <a:srgbClr val="000000"/>
                </a:solidFill>
              </a:rPr>
              <a:t> </a:t>
            </a:r>
          </a:p>
        </p:txBody>
      </p:sp>
    </p:spTree>
    <p:extLst>
      <p:ext uri="{BB962C8B-B14F-4D97-AF65-F5344CB8AC3E}">
        <p14:creationId xmlns:p14="http://schemas.microsoft.com/office/powerpoint/2010/main" val="1223884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9" name="Rectangle 7"/>
          <p:cNvSpPr>
            <a:spLocks noGrp="1" noChangeArrowheads="1"/>
          </p:cNvSpPr>
          <p:nvPr>
            <p:ph type="body" idx="4294967295"/>
          </p:nvPr>
        </p:nvSpPr>
        <p:spPr>
          <a:xfrm>
            <a:off x="1524000" y="6019800"/>
            <a:ext cx="9144000" cy="571500"/>
          </a:xfrm>
        </p:spPr>
        <p:txBody>
          <a:bodyPr>
            <a:normAutofit lnSpcReduction="10000"/>
          </a:bodyPr>
          <a:lstStyle/>
          <a:p>
            <a:pPr algn="ctr" eaLnBrk="1" hangingPunct="1">
              <a:lnSpc>
                <a:spcPct val="90000"/>
              </a:lnSpc>
              <a:buSzPct val="70000"/>
              <a:buFont typeface="Wingdings" pitchFamily="2" charset="2"/>
              <a:buNone/>
              <a:defRPr/>
            </a:pPr>
            <a:r>
              <a:rPr lang="en-US" altLang="en-US" sz="3800" dirty="0"/>
              <a:t>Small farm shop with 18 foot sidewalls</a:t>
            </a:r>
          </a:p>
        </p:txBody>
      </p:sp>
      <p:pic>
        <p:nvPicPr>
          <p:cNvPr id="465923" name="Picture 5" descr="P8290039"/>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1" y="304801"/>
            <a:ext cx="7802563" cy="5554663"/>
          </a:xfrm>
        </p:spPr>
      </p:pic>
    </p:spTree>
    <p:extLst>
      <p:ext uri="{BB962C8B-B14F-4D97-AF65-F5344CB8AC3E}">
        <p14:creationId xmlns:p14="http://schemas.microsoft.com/office/powerpoint/2010/main" val="3615348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7" name="Rectangle 7"/>
          <p:cNvSpPr>
            <a:spLocks noGrp="1" noChangeArrowheads="1"/>
          </p:cNvSpPr>
          <p:nvPr>
            <p:ph type="body" idx="4294967295"/>
          </p:nvPr>
        </p:nvSpPr>
        <p:spPr>
          <a:xfrm>
            <a:off x="1462882" y="5859464"/>
            <a:ext cx="9144000" cy="762000"/>
          </a:xfrm>
        </p:spPr>
        <p:txBody>
          <a:bodyPr/>
          <a:lstStyle/>
          <a:p>
            <a:pPr algn="ctr" eaLnBrk="1" hangingPunct="1">
              <a:buSzPct val="70000"/>
              <a:buFont typeface="Wingdings" pitchFamily="2" charset="2"/>
              <a:buNone/>
              <a:defRPr/>
            </a:pPr>
            <a:r>
              <a:rPr lang="en-US" altLang="en-US" sz="4000" dirty="0"/>
              <a:t>Large Farm Shop</a:t>
            </a:r>
          </a:p>
        </p:txBody>
      </p:sp>
      <p:pic>
        <p:nvPicPr>
          <p:cNvPr id="470019" name="Picture 5" descr="P925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133601" y="304801"/>
            <a:ext cx="7802563" cy="5554663"/>
          </a:xfrm>
        </p:spPr>
      </p:pic>
    </p:spTree>
    <p:extLst>
      <p:ext uri="{BB962C8B-B14F-4D97-AF65-F5344CB8AC3E}">
        <p14:creationId xmlns:p14="http://schemas.microsoft.com/office/powerpoint/2010/main" val="2201925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3" name="Rectangle 7"/>
          <p:cNvSpPr>
            <a:spLocks noGrp="1" noChangeArrowheads="1"/>
          </p:cNvSpPr>
          <p:nvPr>
            <p:ph type="body" idx="4294967295"/>
          </p:nvPr>
        </p:nvSpPr>
        <p:spPr>
          <a:xfrm>
            <a:off x="1524000" y="6019800"/>
            <a:ext cx="8839200" cy="571500"/>
          </a:xfrm>
        </p:spPr>
        <p:txBody>
          <a:bodyPr>
            <a:normAutofit fontScale="92500" lnSpcReduction="10000"/>
          </a:bodyPr>
          <a:lstStyle/>
          <a:p>
            <a:pPr algn="ctr" eaLnBrk="1" hangingPunct="1">
              <a:lnSpc>
                <a:spcPct val="90000"/>
              </a:lnSpc>
              <a:buSzPct val="70000"/>
              <a:buFont typeface="Wingdings" pitchFamily="2" charset="2"/>
              <a:buNone/>
              <a:defRPr/>
            </a:pPr>
            <a:r>
              <a:rPr lang="en-US" altLang="en-US" sz="4000" dirty="0"/>
              <a:t>Large Farm Shop</a:t>
            </a:r>
          </a:p>
        </p:txBody>
      </p:sp>
      <p:pic>
        <p:nvPicPr>
          <p:cNvPr id="471043" name="Picture 5" descr="11"/>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209801" y="381001"/>
            <a:ext cx="7802563" cy="5326063"/>
          </a:xfrm>
        </p:spPr>
      </p:pic>
    </p:spTree>
    <p:extLst>
      <p:ext uri="{BB962C8B-B14F-4D97-AF65-F5344CB8AC3E}">
        <p14:creationId xmlns:p14="http://schemas.microsoft.com/office/powerpoint/2010/main" val="3175985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7" name="Rectangle 7"/>
          <p:cNvSpPr>
            <a:spLocks noGrp="1" noChangeArrowheads="1"/>
          </p:cNvSpPr>
          <p:nvPr>
            <p:ph type="body" idx="1"/>
          </p:nvPr>
        </p:nvSpPr>
        <p:spPr>
          <a:xfrm>
            <a:off x="1752600" y="5943600"/>
            <a:ext cx="8534400" cy="723900"/>
          </a:xfrm>
        </p:spPr>
        <p:txBody>
          <a:bodyPr>
            <a:normAutofit fontScale="77500" lnSpcReduction="20000"/>
          </a:bodyPr>
          <a:lstStyle/>
          <a:p>
            <a:pPr algn="ctr" eaLnBrk="1" hangingPunct="1">
              <a:buSzPct val="70000"/>
              <a:buFont typeface="Wingdings" pitchFamily="2" charset="2"/>
              <a:buNone/>
              <a:defRPr/>
            </a:pPr>
            <a:r>
              <a:rPr lang="en-US" altLang="en-US" sz="4000" dirty="0"/>
              <a:t>Concrete Stave Silos-rusting-physical depreciation</a:t>
            </a:r>
          </a:p>
        </p:txBody>
      </p:sp>
      <p:pic>
        <p:nvPicPr>
          <p:cNvPr id="475139" name="Picture 5" descr="P925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81201" y="304801"/>
            <a:ext cx="7802563" cy="5554663"/>
          </a:xfrm>
        </p:spPr>
      </p:pic>
    </p:spTree>
    <p:extLst>
      <p:ext uri="{BB962C8B-B14F-4D97-AF65-F5344CB8AC3E}">
        <p14:creationId xmlns:p14="http://schemas.microsoft.com/office/powerpoint/2010/main" val="130436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4" name="Rectangle 6"/>
          <p:cNvSpPr>
            <a:spLocks noGrp="1" noChangeArrowheads="1"/>
          </p:cNvSpPr>
          <p:nvPr>
            <p:ph type="title" idx="4294967295"/>
          </p:nvPr>
        </p:nvSpPr>
        <p:spPr>
          <a:xfrm>
            <a:off x="1613807" y="5486400"/>
            <a:ext cx="8763000" cy="762000"/>
          </a:xfrm>
        </p:spPr>
        <p:txBody>
          <a:bodyPr>
            <a:normAutofit fontScale="90000"/>
          </a:bodyPr>
          <a:lstStyle/>
          <a:p>
            <a:pPr eaLnBrk="1" hangingPunct="1">
              <a:buSzPct val="70000"/>
              <a:defRPr/>
            </a:pPr>
            <a:r>
              <a:rPr lang="en-US" altLang="en-US" sz="4000" dirty="0"/>
              <a:t>Very low cost silage </a:t>
            </a:r>
            <a:r>
              <a:rPr lang="en-US" altLang="en-US" sz="4000" dirty="0" smtClean="0"/>
              <a:t>storage with upright silo</a:t>
            </a:r>
            <a:endParaRPr lang="en-US" altLang="en-US" sz="4000" dirty="0"/>
          </a:p>
        </p:txBody>
      </p:sp>
      <p:pic>
        <p:nvPicPr>
          <p:cNvPr id="482307" name="Picture 5" descr="4-18 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828800" y="381000"/>
            <a:ext cx="8077200" cy="5105400"/>
          </a:xfrm>
        </p:spPr>
      </p:pic>
    </p:spTree>
    <p:extLst>
      <p:ext uri="{BB962C8B-B14F-4D97-AF65-F5344CB8AC3E}">
        <p14:creationId xmlns:p14="http://schemas.microsoft.com/office/powerpoint/2010/main" val="2648712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152400"/>
            <a:ext cx="7543800" cy="5634566"/>
          </a:xfrm>
          <a:prstGeom prst="rect">
            <a:avLst/>
          </a:prstGeom>
        </p:spPr>
      </p:pic>
      <p:sp>
        <p:nvSpPr>
          <p:cNvPr id="3" name="TextBox 2"/>
          <p:cNvSpPr txBox="1"/>
          <p:nvPr/>
        </p:nvSpPr>
        <p:spPr>
          <a:xfrm>
            <a:off x="3075215" y="5786966"/>
            <a:ext cx="5641224" cy="461665"/>
          </a:xfrm>
          <a:prstGeom prst="rect">
            <a:avLst/>
          </a:prstGeom>
          <a:noFill/>
        </p:spPr>
        <p:txBody>
          <a:bodyPr wrap="none" rtlCol="0">
            <a:spAutoFit/>
          </a:bodyPr>
          <a:lstStyle/>
          <a:p>
            <a:r>
              <a:rPr lang="en-US" sz="2400" b="1" dirty="0"/>
              <a:t>Old silo-probably dangerous to be around?</a:t>
            </a:r>
          </a:p>
        </p:txBody>
      </p:sp>
    </p:spTree>
    <p:extLst>
      <p:ext uri="{BB962C8B-B14F-4D97-AF65-F5344CB8AC3E}">
        <p14:creationId xmlns:p14="http://schemas.microsoft.com/office/powerpoint/2010/main" val="10947254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8" name="Rectangle 6"/>
          <p:cNvSpPr>
            <a:spLocks noGrp="1" noChangeArrowheads="1"/>
          </p:cNvSpPr>
          <p:nvPr>
            <p:ph type="title" idx="4294967295"/>
          </p:nvPr>
        </p:nvSpPr>
        <p:spPr>
          <a:xfrm>
            <a:off x="1524000" y="5791200"/>
            <a:ext cx="9144000" cy="762000"/>
          </a:xfrm>
        </p:spPr>
        <p:txBody>
          <a:bodyPr/>
          <a:lstStyle/>
          <a:p>
            <a:pPr eaLnBrk="1" hangingPunct="1">
              <a:buSzPct val="70000"/>
              <a:defRPr/>
            </a:pPr>
            <a:r>
              <a:rPr lang="en-US" altLang="en-US" sz="4000" dirty="0" smtClean="0"/>
              <a:t>		A large bunker silage storage</a:t>
            </a:r>
            <a:endParaRPr lang="en-US" altLang="en-US" sz="4000" dirty="0"/>
          </a:p>
        </p:txBody>
      </p:sp>
      <p:pic>
        <p:nvPicPr>
          <p:cNvPr id="486403" name="Picture 5" descr="11"/>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81200" y="304800"/>
            <a:ext cx="8382000" cy="5105400"/>
          </a:xfrm>
        </p:spPr>
      </p:pic>
    </p:spTree>
    <p:extLst>
      <p:ext uri="{BB962C8B-B14F-4D97-AF65-F5344CB8AC3E}">
        <p14:creationId xmlns:p14="http://schemas.microsoft.com/office/powerpoint/2010/main" val="1447384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4" name="Rectangle 6"/>
          <p:cNvSpPr>
            <a:spLocks noGrp="1" noChangeArrowheads="1"/>
          </p:cNvSpPr>
          <p:nvPr>
            <p:ph type="title" idx="4294967295"/>
          </p:nvPr>
        </p:nvSpPr>
        <p:spPr>
          <a:xfrm>
            <a:off x="1524000" y="5791200"/>
            <a:ext cx="9144000" cy="1066800"/>
          </a:xfrm>
        </p:spPr>
        <p:txBody>
          <a:bodyPr/>
          <a:lstStyle/>
          <a:p>
            <a:pPr eaLnBrk="1" hangingPunct="1">
              <a:buSzPct val="70000"/>
              <a:defRPr/>
            </a:pPr>
            <a:r>
              <a:rPr lang="en-US" altLang="en-US" sz="4000" dirty="0"/>
              <a:t> </a:t>
            </a:r>
            <a:r>
              <a:rPr lang="en-US" altLang="en-US" sz="4000" dirty="0" smtClean="0"/>
              <a:t>    Large </a:t>
            </a:r>
            <a:r>
              <a:rPr lang="en-US" altLang="en-US" sz="4000" dirty="0"/>
              <a:t>Feed </a:t>
            </a:r>
            <a:r>
              <a:rPr lang="en-US" altLang="en-US" sz="4000" dirty="0" smtClean="0"/>
              <a:t>Storage 8 acres of asphalt</a:t>
            </a:r>
            <a:endParaRPr lang="en-US" altLang="en-US" sz="4000" dirty="0"/>
          </a:p>
        </p:txBody>
      </p:sp>
      <p:pic>
        <p:nvPicPr>
          <p:cNvPr id="487427" name="Picture 5" descr="X8"/>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828800" y="381000"/>
            <a:ext cx="82296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28715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5" name="Rectangle 7"/>
          <p:cNvSpPr>
            <a:spLocks noGrp="1" noChangeArrowheads="1"/>
          </p:cNvSpPr>
          <p:nvPr>
            <p:ph type="body" idx="4294967295"/>
          </p:nvPr>
        </p:nvSpPr>
        <p:spPr>
          <a:xfrm>
            <a:off x="2057400" y="5943600"/>
            <a:ext cx="8229600" cy="647700"/>
          </a:xfrm>
        </p:spPr>
        <p:txBody>
          <a:bodyPr>
            <a:normAutofit/>
          </a:bodyPr>
          <a:lstStyle/>
          <a:p>
            <a:pPr algn="ctr" eaLnBrk="1" hangingPunct="1">
              <a:buSzPct val="70000"/>
              <a:buFont typeface="Wingdings" pitchFamily="2" charset="2"/>
              <a:buNone/>
              <a:defRPr/>
            </a:pPr>
            <a:r>
              <a:rPr lang="en-US" altLang="en-US" sz="4000" dirty="0"/>
              <a:t>Silage bags-personal property</a:t>
            </a:r>
          </a:p>
        </p:txBody>
      </p:sp>
      <p:pic>
        <p:nvPicPr>
          <p:cNvPr id="480259" name="Picture 5" descr="11160711"/>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286001" y="304801"/>
            <a:ext cx="7802563" cy="5326063"/>
          </a:xfrm>
        </p:spPr>
      </p:pic>
    </p:spTree>
    <p:extLst>
      <p:ext uri="{BB962C8B-B14F-4D97-AF65-F5344CB8AC3E}">
        <p14:creationId xmlns:p14="http://schemas.microsoft.com/office/powerpoint/2010/main" val="3777854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3" name="Rectangle 7"/>
          <p:cNvSpPr>
            <a:spLocks noGrp="1" noChangeArrowheads="1"/>
          </p:cNvSpPr>
          <p:nvPr>
            <p:ph type="body" idx="4294967295"/>
          </p:nvPr>
        </p:nvSpPr>
        <p:spPr>
          <a:xfrm>
            <a:off x="1524000" y="6019800"/>
            <a:ext cx="9144000" cy="838200"/>
          </a:xfrm>
        </p:spPr>
        <p:txBody>
          <a:bodyPr/>
          <a:lstStyle/>
          <a:p>
            <a:pPr algn="ctr" eaLnBrk="1" hangingPunct="1">
              <a:lnSpc>
                <a:spcPct val="80000"/>
              </a:lnSpc>
              <a:buSzPct val="70000"/>
              <a:buFont typeface="Wingdings" pitchFamily="2" charset="2"/>
              <a:buNone/>
              <a:defRPr/>
            </a:pPr>
            <a:r>
              <a:rPr lang="en-US" altLang="en-US" dirty="0"/>
              <a:t>Open front shed-commonly called a commodity shed.</a:t>
            </a:r>
          </a:p>
        </p:txBody>
      </p:sp>
      <p:pic>
        <p:nvPicPr>
          <p:cNvPr id="460803" name="Picture 5" descr="11"/>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133601" y="381001"/>
            <a:ext cx="7802563" cy="5554663"/>
          </a:xfrm>
        </p:spPr>
      </p:pic>
    </p:spTree>
    <p:extLst>
      <p:ext uri="{BB962C8B-B14F-4D97-AF65-F5344CB8AC3E}">
        <p14:creationId xmlns:p14="http://schemas.microsoft.com/office/powerpoint/2010/main" val="650888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4629</Words>
  <Application>Microsoft Office PowerPoint</Application>
  <PresentationFormat>Widescreen</PresentationFormat>
  <Paragraphs>528</Paragraphs>
  <Slides>122</Slides>
  <Notes>63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122</vt:i4>
      </vt:variant>
    </vt:vector>
  </HeadingPairs>
  <TitlesOfParts>
    <vt:vector size="129" baseType="lpstr">
      <vt:lpstr>Arial</vt:lpstr>
      <vt:lpstr>Calibri</vt:lpstr>
      <vt:lpstr>Calibri Light</vt:lpstr>
      <vt:lpstr>Times New Roman</vt:lpstr>
      <vt:lpstr>Wingdings</vt:lpstr>
      <vt:lpstr>Office Theme</vt:lpstr>
      <vt:lpstr>Worksheet</vt:lpstr>
      <vt:lpstr>Basic Legal descriptions of land</vt:lpstr>
      <vt:lpstr>Metes and Bounds (most farmland) </vt:lpstr>
      <vt:lpstr>Section-Range-Township  Principal Meridian:  Reference or beginning point for measuring east or west ranges. Section: Basic unit of the system, a square tract of line one mile by one mile containing 640 acres. Township: 36 sections arranged in a 6 by 6 array, measuring 6 miles by 6 miles. Sections are numbered beginning with the northeast-most section, proceeding west to 6, then south along the west edge of the township and to the east Township Lines - East to west lines which mark township boundaries Range: Assigned to a township by measuring east or west of a Principal Meridian Range Lines - North to south lines which mark township boundaries. </vt:lpstr>
      <vt:lpstr>PowerPoint Presentation</vt:lpstr>
      <vt:lpstr>Township Section Numbering Sequence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Helpful tips for recording data for valuation purposes </vt:lpstr>
      <vt:lpstr>Here are two examples of a data sheets to record the information for the same farm. Please note the first example has all the buildings crowded together, with numerous lines and arrows indicating that leans are attached. Imagine attempting to review this with a property owner. Or trying to figure out which building you are looking 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Typical agricultural outbuilding rates  </vt:lpstr>
      <vt:lpstr>Additional considerations</vt:lpstr>
      <vt:lpstr>Sample rate ranges</vt:lpstr>
      <vt:lpstr>Added considerations that may be considered in the  valuation of pole frame buildings and shops: </vt:lpstr>
      <vt:lpstr>Old frame farm outbuildings </vt:lpstr>
      <vt:lpstr>Traditional 2 story barns</vt:lpstr>
      <vt:lpstr>Other types of dairy barns</vt:lpstr>
      <vt:lpstr>New style parlor/milk, equipment room</vt:lpstr>
      <vt:lpstr>Hog barns</vt:lpstr>
      <vt:lpstr>Poultry barns </vt:lpstr>
      <vt:lpstr>Grain bins </vt:lpstr>
      <vt:lpstr>PowerPoint Presentation</vt:lpstr>
      <vt:lpstr>PowerPoint Presentation</vt:lpstr>
      <vt:lpstr>PowerPoint Presentation</vt:lpstr>
      <vt:lpstr>Agricultural outbuilding depreciation guidelines</vt:lpstr>
      <vt:lpstr>PowerPoint Presentation</vt:lpstr>
      <vt:lpstr>PowerPoint Presentation</vt:lpstr>
      <vt:lpstr>Depreciation tables</vt:lpstr>
      <vt:lpstr>PowerPoint Presentation</vt:lpstr>
      <vt:lpstr>Observed condition will always over ride table depreciation.</vt:lpstr>
      <vt:lpstr>PowerPoint Presentation</vt:lpstr>
      <vt:lpstr>PowerPoint Presentation</vt:lpstr>
      <vt:lpstr>PowerPoint Presentation</vt:lpstr>
      <vt:lpstr>PowerPoint Presentation</vt:lpstr>
      <vt:lpstr>PowerPoint Presentation</vt:lpstr>
      <vt:lpstr>PowerPoint Presentation</vt:lpstr>
      <vt:lpstr>  Traditional Dairy Operation</vt:lpstr>
      <vt:lpstr>PowerPoint Presentation</vt:lpstr>
      <vt:lpstr>   Small bulk milk tank</vt:lpstr>
      <vt:lpstr>      A large 1200 cow dairy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Solar front cattle shed </vt:lpstr>
      <vt:lpstr>Large open front w/head gate) </vt:lpstr>
      <vt:lpstr>PowerPoint Presentation</vt:lpstr>
      <vt:lpstr>PowerPoint Presentation</vt:lpstr>
      <vt:lpstr>  Large Turkey Barn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Very low cost silage storage with upright silo</vt:lpstr>
      <vt:lpstr>PowerPoint Presentation</vt:lpstr>
      <vt:lpstr>  A large bunker silage storage</vt:lpstr>
      <vt:lpstr>     Large Feed Storage 8 acres of asphalt</vt:lpstr>
      <vt:lpstr>PowerPoint Presentation</vt:lpstr>
      <vt:lpstr>PowerPoint Presentation</vt:lpstr>
      <vt:lpstr> These are wire corn cribs still in use</vt:lpstr>
      <vt:lpstr>  This is a drive-thru corn crib. </vt:lpstr>
      <vt:lpstr>    Old Granary</vt:lpstr>
      <vt:lpstr>An Old Grain Bin</vt:lpstr>
      <vt:lpstr>   Mid Size Bins</vt:lpstr>
      <vt:lpstr>PowerPoint Presentation</vt:lpstr>
      <vt:lpstr>  An old dairy barn with a barn cleaner</vt:lpstr>
      <vt:lpstr>  A traditional solid manure spreader</vt:lpstr>
      <vt:lpstr>   Earthen Manure Pit</vt:lpstr>
      <vt:lpstr>PowerPoint Presentation</vt:lpstr>
      <vt:lpstr>Direct field injection of manure-drag hose.</vt:lpstr>
      <vt:lpstr>A new Slurry store above ground manure storage facility</vt:lpstr>
      <vt:lpstr>PowerPoint Presentation</vt:lpstr>
      <vt:lpstr>   Pile of Poultry Litter</vt:lpstr>
      <vt:lpstr>  Farm buildings repurposed</vt:lpstr>
      <vt:lpstr>PowerPoint Presentation</vt:lpstr>
      <vt:lpstr>PowerPoint Presentation</vt:lpstr>
      <vt:lpstr>PowerPoint Presentation</vt:lpstr>
      <vt:lpstr>  Old barn converted to shop </vt:lpstr>
      <vt:lpstr>PowerPoint Presentation</vt:lpstr>
      <vt:lpstr>PowerPoint Presentation</vt:lpstr>
      <vt:lpstr>PowerPoint Presentation</vt:lpstr>
      <vt:lpstr>PowerPoint Presentation</vt:lpstr>
    </vt:vector>
  </TitlesOfParts>
  <Company>Stearns County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Koehn, Mark</dc:creator>
  <cp:lastModifiedBy>Koehn, Mark</cp:lastModifiedBy>
  <cp:revision>38</cp:revision>
  <cp:lastPrinted>2018-05-09T14:43:31Z</cp:lastPrinted>
  <dcterms:created xsi:type="dcterms:W3CDTF">2018-05-01T19:12:49Z</dcterms:created>
  <dcterms:modified xsi:type="dcterms:W3CDTF">2018-05-24T20:00:52Z</dcterms:modified>
</cp:coreProperties>
</file>