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1"/>
  </p:sldMasterIdLst>
  <p:notesMasterIdLst>
    <p:notesMasterId r:id="rId114"/>
  </p:notesMasterIdLst>
  <p:handoutMasterIdLst>
    <p:handoutMasterId r:id="rId115"/>
  </p:handoutMasterIdLst>
  <p:sldIdLst>
    <p:sldId id="366" r:id="rId2"/>
    <p:sldId id="368" r:id="rId3"/>
    <p:sldId id="367" r:id="rId4"/>
    <p:sldId id="479" r:id="rId5"/>
    <p:sldId id="480" r:id="rId6"/>
    <p:sldId id="481" r:id="rId7"/>
    <p:sldId id="482" r:id="rId8"/>
    <p:sldId id="483" r:id="rId9"/>
    <p:sldId id="484" r:id="rId10"/>
    <p:sldId id="485" r:id="rId11"/>
    <p:sldId id="486" r:id="rId12"/>
    <p:sldId id="487" r:id="rId13"/>
    <p:sldId id="488" r:id="rId14"/>
    <p:sldId id="489" r:id="rId15"/>
    <p:sldId id="490" r:id="rId16"/>
    <p:sldId id="491" r:id="rId17"/>
    <p:sldId id="492" r:id="rId18"/>
    <p:sldId id="493" r:id="rId19"/>
    <p:sldId id="494" r:id="rId20"/>
    <p:sldId id="495" r:id="rId21"/>
    <p:sldId id="496" r:id="rId22"/>
    <p:sldId id="497" r:id="rId23"/>
    <p:sldId id="498" r:id="rId24"/>
    <p:sldId id="499" r:id="rId25"/>
    <p:sldId id="500" r:id="rId26"/>
    <p:sldId id="501" r:id="rId27"/>
    <p:sldId id="502" r:id="rId28"/>
    <p:sldId id="503" r:id="rId29"/>
    <p:sldId id="504" r:id="rId30"/>
    <p:sldId id="505" r:id="rId31"/>
    <p:sldId id="506" r:id="rId32"/>
    <p:sldId id="507" r:id="rId33"/>
    <p:sldId id="508" r:id="rId34"/>
    <p:sldId id="509" r:id="rId35"/>
    <p:sldId id="510" r:id="rId36"/>
    <p:sldId id="511" r:id="rId37"/>
    <p:sldId id="512" r:id="rId38"/>
    <p:sldId id="513" r:id="rId39"/>
    <p:sldId id="514" r:id="rId40"/>
    <p:sldId id="515" r:id="rId41"/>
    <p:sldId id="516" r:id="rId42"/>
    <p:sldId id="517" r:id="rId43"/>
    <p:sldId id="518" r:id="rId44"/>
    <p:sldId id="519" r:id="rId45"/>
    <p:sldId id="520" r:id="rId46"/>
    <p:sldId id="521" r:id="rId47"/>
    <p:sldId id="522" r:id="rId48"/>
    <p:sldId id="523" r:id="rId49"/>
    <p:sldId id="524" r:id="rId50"/>
    <p:sldId id="525" r:id="rId51"/>
    <p:sldId id="526" r:id="rId52"/>
    <p:sldId id="527" r:id="rId53"/>
    <p:sldId id="528" r:id="rId54"/>
    <p:sldId id="529" r:id="rId55"/>
    <p:sldId id="530" r:id="rId56"/>
    <p:sldId id="531" r:id="rId57"/>
    <p:sldId id="532" r:id="rId58"/>
    <p:sldId id="533" r:id="rId59"/>
    <p:sldId id="534" r:id="rId60"/>
    <p:sldId id="535" r:id="rId61"/>
    <p:sldId id="536" r:id="rId62"/>
    <p:sldId id="537" r:id="rId63"/>
    <p:sldId id="538" r:id="rId64"/>
    <p:sldId id="539" r:id="rId65"/>
    <p:sldId id="540" r:id="rId66"/>
    <p:sldId id="541" r:id="rId67"/>
    <p:sldId id="542" r:id="rId68"/>
    <p:sldId id="543" r:id="rId69"/>
    <p:sldId id="544" r:id="rId70"/>
    <p:sldId id="545" r:id="rId71"/>
    <p:sldId id="546" r:id="rId72"/>
    <p:sldId id="547" r:id="rId73"/>
    <p:sldId id="548" r:id="rId74"/>
    <p:sldId id="549" r:id="rId75"/>
    <p:sldId id="550" r:id="rId76"/>
    <p:sldId id="551" r:id="rId77"/>
    <p:sldId id="552" r:id="rId78"/>
    <p:sldId id="553" r:id="rId79"/>
    <p:sldId id="554" r:id="rId80"/>
    <p:sldId id="555" r:id="rId81"/>
    <p:sldId id="556" r:id="rId82"/>
    <p:sldId id="557" r:id="rId83"/>
    <p:sldId id="558" r:id="rId84"/>
    <p:sldId id="559" r:id="rId85"/>
    <p:sldId id="560" r:id="rId86"/>
    <p:sldId id="561" r:id="rId87"/>
    <p:sldId id="562" r:id="rId88"/>
    <p:sldId id="563" r:id="rId89"/>
    <p:sldId id="564" r:id="rId90"/>
    <p:sldId id="565" r:id="rId91"/>
    <p:sldId id="566" r:id="rId92"/>
    <p:sldId id="567" r:id="rId93"/>
    <p:sldId id="568" r:id="rId94"/>
    <p:sldId id="569" r:id="rId95"/>
    <p:sldId id="570" r:id="rId96"/>
    <p:sldId id="571" r:id="rId97"/>
    <p:sldId id="572" r:id="rId98"/>
    <p:sldId id="573" r:id="rId99"/>
    <p:sldId id="574" r:id="rId100"/>
    <p:sldId id="575" r:id="rId101"/>
    <p:sldId id="576" r:id="rId102"/>
    <p:sldId id="577" r:id="rId103"/>
    <p:sldId id="578" r:id="rId104"/>
    <p:sldId id="579" r:id="rId105"/>
    <p:sldId id="580" r:id="rId106"/>
    <p:sldId id="581" r:id="rId107"/>
    <p:sldId id="582" r:id="rId108"/>
    <p:sldId id="583" r:id="rId109"/>
    <p:sldId id="584" r:id="rId110"/>
    <p:sldId id="585" r:id="rId111"/>
    <p:sldId id="586" r:id="rId112"/>
    <p:sldId id="587" r:id="rId1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1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2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r>
              <a:rPr lang="en-US"/>
              <a:t>9/12/2017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0B65E85F-C3B5-462C-9E6E-139F3120C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882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r>
              <a:rPr lang="en-US"/>
              <a:t>9/12/2017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6" rIns="93174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vert="horz" lIns="93174" tIns="46586" rIns="93174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D957FABE-DA74-458D-8F99-AA5F9BB57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1406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14619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49969057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101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34801678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102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94940637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103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84428036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104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416883432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105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413389829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96421558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107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40532496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108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16055509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109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75794507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505430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40736643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13300905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32132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4117052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881220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4129003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734783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502326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857883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743568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476131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928800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480569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302824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672446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4203028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8167478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975577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36891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1787251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520807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4066325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736996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1801322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5747774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299131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0286648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127739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093095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8962997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6076261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294635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063410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898221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7249095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1563580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6686334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3665389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6221510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8154581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1763118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728839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6597410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276336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120527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7355395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6882416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8773895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5176641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4662757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0350746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6827140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3833041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2567311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740692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8437977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5433579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49488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6293234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3953691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7688217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7595022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5592307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1350814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3354286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663311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69548460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4278532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52240590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2672331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5243988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83708831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32833805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78498029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85442031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7985851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429522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74372565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4731390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57078155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87647223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56137529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1515101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65673347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4595563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13957980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89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47090943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22417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22096495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60330585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92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42866980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93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32909481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21302162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95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15639885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96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25959595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97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250761166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98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317297304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99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7954917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7FABE-DA74-458D-8F99-AA5F9BB57196}" type="slidenum">
              <a:rPr lang="en-US" smtClean="0">
                <a:solidFill>
                  <a:prstClr val="black"/>
                </a:solidFill>
              </a:rPr>
              <a:pPr/>
              <a:t>100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9/12/2017</a:t>
            </a:r>
          </a:p>
        </p:txBody>
      </p:sp>
    </p:spTree>
    <p:extLst>
      <p:ext uri="{BB962C8B-B14F-4D97-AF65-F5344CB8AC3E}">
        <p14:creationId xmlns:p14="http://schemas.microsoft.com/office/powerpoint/2010/main" val="97744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DC01-349E-41E0-9FC4-996C8F73947F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9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3908-286A-4EB9-8899-3DCB57AF4D0C}" type="datetime1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1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A73A-C8EA-4A74-8638-8F836FE6B707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5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F3AFB-8A87-4566-91D1-D4875C1A68CA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1446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0708-DE54-4D6D-988B-700699329612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3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1E241-1F83-44EC-98CD-616C6E095791}" type="datetime1">
              <a:rPr lang="en-US" smtClean="0"/>
              <a:t>5/7/2018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39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42CD1-062A-44F3-B1E0-9DF94319A0FF}" type="datetime1">
              <a:rPr lang="en-US" smtClean="0"/>
              <a:t>5/7/2018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26EF-47A6-462D-8D54-9F294F35721E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62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DE8DD-7E5C-4327-867B-11B7B506293C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3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FFE0-41D9-4FEB-88D3-FE24E7EA0341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9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7278A-10AA-4C3A-AD91-98A86665A215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25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3013-F39A-4E86-84F5-281E1F45F7C4}" type="datetime1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7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14-7D19-4DF0-AACC-5076AEB72F53}" type="datetime1">
              <a:rPr lang="en-US" smtClean="0"/>
              <a:t>5/7/2018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21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F452-9C8F-468B-8AAB-B6DD1AC401A9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2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AA6C0-E03E-45EC-B0AF-F72A68C58C2E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5FDE-F7C8-4090-9344-1C81335E128A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4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6AC1-E004-4160-B106-CD7046CB223F}" type="datetime1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6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E9352AF-01CA-4B1F-B836-B6FF7778C2D5}" type="datetime1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B21EC-17D1-47E8-8D52-325CC75F5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05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8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0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3.jpeg"/><Relationship Id="rId4" Type="http://schemas.openxmlformats.org/officeDocument/2006/relationships/image" Target="../media/image22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6.jpg"/><Relationship Id="rId4" Type="http://schemas.openxmlformats.org/officeDocument/2006/relationships/image" Target="../media/image225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0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4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mailto:Jason.Jorgensen@co.meeker.mn.us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kog0111@umn.ed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jpg"/><Relationship Id="rId4" Type="http://schemas.openxmlformats.org/officeDocument/2006/relationships/image" Target="../media/image16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4.jpeg"/><Relationship Id="rId4" Type="http://schemas.openxmlformats.org/officeDocument/2006/relationships/image" Target="../media/image183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7.jpeg"/><Relationship Id="rId4" Type="http://schemas.openxmlformats.org/officeDocument/2006/relationships/image" Target="../media/image18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jpg"/><Relationship Id="rId4" Type="http://schemas.openxmlformats.org/officeDocument/2006/relationships/image" Target="../media/image189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8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0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Wiring Rough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1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4" y="1005883"/>
            <a:ext cx="7470647" cy="560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01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911"/>
            <a:ext cx="9893808" cy="1225296"/>
          </a:xfrm>
        </p:spPr>
        <p:txBody>
          <a:bodyPr>
            <a:normAutofit/>
          </a:bodyPr>
          <a:lstStyle/>
          <a:p>
            <a:r>
              <a:rPr lang="en-US" sz="4000" b="1" dirty="0"/>
              <a:t>In floor Radiant heat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79705" y="131550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5575" y="1487790"/>
            <a:ext cx="989380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		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" y="2176922"/>
            <a:ext cx="5598940" cy="4154769"/>
          </a:xfrm>
          <a:prstGeom prst="rect">
            <a:avLst/>
          </a:prstGeom>
        </p:spPr>
      </p:pic>
      <p:pic>
        <p:nvPicPr>
          <p:cNvPr id="28676" name="Picture 4" descr="Image result for in floor heat mechanic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-579" b="7538"/>
          <a:stretch/>
        </p:blipFill>
        <p:spPr bwMode="auto">
          <a:xfrm>
            <a:off x="5943600" y="2176922"/>
            <a:ext cx="5890892" cy="411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3234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Depreciation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60375" y="1285725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0% Depreciation						100% Depreciation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8" r="3730"/>
          <a:stretch/>
        </p:blipFill>
        <p:spPr>
          <a:xfrm>
            <a:off x="5549461" y="2053840"/>
            <a:ext cx="6642539" cy="3949262"/>
          </a:xfrm>
          <a:prstGeom prst="rect">
            <a:avLst/>
          </a:prstGeom>
        </p:spPr>
      </p:pic>
      <p:pic>
        <p:nvPicPr>
          <p:cNvPr id="112642" name="Picture 2" descr="Image result for new hou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" b="4715"/>
          <a:stretch/>
        </p:blipFill>
        <p:spPr bwMode="auto">
          <a:xfrm>
            <a:off x="0" y="2053840"/>
            <a:ext cx="5647564" cy="394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2144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Structural Failures Foundation/Slab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60375" y="1285725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   Step Cracking					  large cracks and Heaving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054406"/>
            <a:ext cx="5723592" cy="4292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"/>
          <a:stretch/>
        </p:blipFill>
        <p:spPr>
          <a:xfrm>
            <a:off x="5986791" y="2054406"/>
            <a:ext cx="5711224" cy="431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122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Structural Failures Floors/Wall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60375" y="1285725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   Structural crack				   Floor Joist Dry rot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074153"/>
            <a:ext cx="5580992" cy="4197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542" y="2075580"/>
            <a:ext cx="5586248" cy="41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4977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Structural Failures Floors/Wall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60375" y="1483752"/>
            <a:ext cx="12204591" cy="70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    Header Failure			Physical or External Obsolescence?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7" y="2276149"/>
            <a:ext cx="5748064" cy="3649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99" y="2191678"/>
            <a:ext cx="5642682" cy="39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467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Excess Physical Depreciation Interior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60375" y="1483752"/>
            <a:ext cx="12204591" cy="70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Typical Wear and Tear						Excess Wear</a:t>
            </a:r>
          </a:p>
        </p:txBody>
      </p:sp>
      <p:pic>
        <p:nvPicPr>
          <p:cNvPr id="113666" name="Picture 2" descr="Image result for beat up wa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009213"/>
            <a:ext cx="5763064" cy="429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8" name="Picture 4" descr="Image result for beat up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63" y="2009213"/>
            <a:ext cx="5728137" cy="429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0635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Excess Physical Depreciation Interior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6395" y="1157149"/>
            <a:ext cx="12204591" cy="9993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     Roof leaking						   Excess Carpet Wear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											               Chipped Asbestos tile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967036"/>
            <a:ext cx="5486728" cy="3517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363" y="3344797"/>
            <a:ext cx="4482662" cy="3361997"/>
          </a:xfrm>
          <a:prstGeom prst="rect">
            <a:avLst/>
          </a:prstGeom>
        </p:spPr>
      </p:pic>
      <p:pic>
        <p:nvPicPr>
          <p:cNvPr id="117762" name="Picture 2" descr="Image result for worn carp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1587" r="3724" b="14178"/>
          <a:stretch/>
        </p:blipFill>
        <p:spPr bwMode="auto">
          <a:xfrm>
            <a:off x="6488690" y="2049687"/>
            <a:ext cx="4282948" cy="27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358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Excess Physical Depreciation Shingles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39" y="1686911"/>
            <a:ext cx="3790262" cy="2546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91" y="3536280"/>
            <a:ext cx="3730192" cy="2539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94" y="1945103"/>
            <a:ext cx="5554543" cy="36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409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Excess Physical Depreciation Roof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359145"/>
            <a:ext cx="12191999" cy="70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Roof Sagging					  Waving Plywood</a:t>
            </a:r>
          </a:p>
          <a:p>
            <a:pPr algn="ctr"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3" r="9755"/>
          <a:stretch/>
        </p:blipFill>
        <p:spPr>
          <a:xfrm>
            <a:off x="6313302" y="1971123"/>
            <a:ext cx="5552877" cy="3963060"/>
          </a:xfrm>
          <a:prstGeom prst="rect">
            <a:avLst/>
          </a:prstGeom>
        </p:spPr>
      </p:pic>
      <p:pic>
        <p:nvPicPr>
          <p:cNvPr id="2050" name="Picture 2" descr="Image result for roof sagg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79212"/>
            <a:ext cx="5427005" cy="407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59332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Excess Physical Depreciation Siding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" y="1405906"/>
            <a:ext cx="12191999" cy="70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Wood, Vinyl, Asphalt all Bad		    Worn Masonite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7" y="2226221"/>
            <a:ext cx="5561943" cy="3707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7518"/>
          <a:stretch/>
        </p:blipFill>
        <p:spPr>
          <a:xfrm>
            <a:off x="5984488" y="2228193"/>
            <a:ext cx="5976281" cy="37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092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Physical Depreciation Siding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" y="1405906"/>
            <a:ext cx="12191999" cy="70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Typical Peeling, no rot				Excess wear – Dry rot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71" y="2136464"/>
            <a:ext cx="5612829" cy="4203651"/>
          </a:xfrm>
          <a:prstGeom prst="rect">
            <a:avLst/>
          </a:prstGeom>
        </p:spPr>
      </p:pic>
      <p:pic>
        <p:nvPicPr>
          <p:cNvPr id="118786" name="Picture 2" descr="Image result for peeling sid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4"/>
          <a:stretch/>
        </p:blipFill>
        <p:spPr bwMode="auto">
          <a:xfrm>
            <a:off x="307975" y="2100922"/>
            <a:ext cx="5588328" cy="423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0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910"/>
            <a:ext cx="10352540" cy="1580289"/>
          </a:xfrm>
        </p:spPr>
        <p:txBody>
          <a:bodyPr>
            <a:normAutofit fontScale="92500"/>
          </a:bodyPr>
          <a:lstStyle/>
          <a:p>
            <a:r>
              <a:rPr lang="en-US" sz="4000" b="1" dirty="0"/>
              <a:t>In floor vs Forced Air Heat Distribution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79705" y="131550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5575" y="1487790"/>
            <a:ext cx="989380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	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76" y="1480574"/>
            <a:ext cx="7520432" cy="456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191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Physical Depreciation Decks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" y="1405906"/>
            <a:ext cx="12191999" cy="70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Typical Peeling, no rot				Excess wear – Dry rot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99" y="2109863"/>
            <a:ext cx="5454678" cy="4085661"/>
          </a:xfrm>
          <a:prstGeom prst="rect">
            <a:avLst/>
          </a:prstGeom>
        </p:spPr>
      </p:pic>
      <p:pic>
        <p:nvPicPr>
          <p:cNvPr id="122882" name="Picture 2" descr="Image result for peeling de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09863"/>
            <a:ext cx="6098627" cy="406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971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/>
              <a:t>Lifespan of Typical house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298293"/>
            <a:ext cx="12191999" cy="5375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" y="1405906"/>
            <a:ext cx="6085488" cy="53522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Overall	House            100+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Shingles						  15-50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Siding					  	      25-50+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Exterior paint			  7-10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Windows					  20-50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Doors							  30-50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Decks							  20-25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Driveways 					  20-50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Flooring					  10-100+</a:t>
            </a:r>
          </a:p>
          <a:p>
            <a:pPr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969878" y="1429436"/>
            <a:ext cx="6085488" cy="53522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Water Pumps/heaters 	10-20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Piping 								40-70+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Valves/Fixtures				20-40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Furnace							15-20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Central Air					12-15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Kitchen Cabinets			40-50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Countertops					20-50+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Electric Panels				60+</a:t>
            </a:r>
          </a:p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Electrical Wiring			100+</a:t>
            </a:r>
          </a:p>
          <a:p>
            <a:pPr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809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1298293"/>
            <a:ext cx="12191999" cy="5375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07974" y="872359"/>
            <a:ext cx="11085239" cy="55599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4000" b="1" dirty="0">
                <a:solidFill>
                  <a:srgbClr val="ACD433"/>
                </a:solidFill>
              </a:rPr>
              <a:t>Contact</a:t>
            </a:r>
          </a:p>
          <a:p>
            <a:pPr>
              <a:buClr>
                <a:srgbClr val="ACD433"/>
              </a:buClr>
            </a:pPr>
            <a:endParaRPr lang="en-US" sz="4000" b="1" dirty="0">
              <a:solidFill>
                <a:srgbClr val="ACD433"/>
              </a:solidFill>
            </a:endParaRPr>
          </a:p>
          <a:p>
            <a:pPr>
              <a:buClr>
                <a:srgbClr val="ACD433"/>
              </a:buClr>
            </a:pPr>
            <a:r>
              <a:rPr lang="en-US" sz="4000" b="1" dirty="0">
                <a:solidFill>
                  <a:srgbClr val="ACD433"/>
                </a:solidFill>
              </a:rPr>
              <a:t>Jason Jorgensen – </a:t>
            </a:r>
            <a:r>
              <a:rPr lang="en-US" sz="4000" dirty="0">
                <a:solidFill>
                  <a:srgbClr val="ACD433"/>
                </a:solidFill>
                <a:hlinkClick r:id="rId3"/>
              </a:rPr>
              <a:t>Jason.Jorgensen@co.meeker.mn.us</a:t>
            </a:r>
            <a:endParaRPr lang="en-US" sz="4000" dirty="0">
              <a:solidFill>
                <a:srgbClr val="ACD433"/>
              </a:solidFill>
            </a:endParaRPr>
          </a:p>
          <a:p>
            <a:pPr>
              <a:buClr>
                <a:srgbClr val="ACD433"/>
              </a:buClr>
            </a:pPr>
            <a:endParaRPr lang="en-US" sz="4000" b="1" dirty="0">
              <a:solidFill>
                <a:srgbClr val="ACD433"/>
              </a:solidFill>
            </a:endParaRPr>
          </a:p>
          <a:p>
            <a:pPr>
              <a:buClr>
                <a:srgbClr val="ACD433"/>
              </a:buClr>
            </a:pPr>
            <a:r>
              <a:rPr lang="en-US" sz="4000" b="1" dirty="0">
                <a:solidFill>
                  <a:srgbClr val="ACD433"/>
                </a:solidFill>
              </a:rPr>
              <a:t>Erik Skogquist – </a:t>
            </a:r>
          </a:p>
          <a:p>
            <a:pPr>
              <a:buClr>
                <a:srgbClr val="ACD433"/>
              </a:buClr>
            </a:pPr>
            <a:r>
              <a:rPr lang="en-US" sz="4000" dirty="0">
                <a:solidFill>
                  <a:srgbClr val="ACD433"/>
                </a:solidFill>
                <a:hlinkClick r:id="rId4"/>
              </a:rPr>
              <a:t>skog0111@umn.edu</a:t>
            </a:r>
            <a:endParaRPr lang="en-US" sz="4000" dirty="0">
              <a:solidFill>
                <a:srgbClr val="ACD433"/>
              </a:solidFill>
            </a:endParaRPr>
          </a:p>
          <a:p>
            <a:pPr>
              <a:buClr>
                <a:srgbClr val="ACD433"/>
              </a:buClr>
            </a:pPr>
            <a:endParaRPr lang="en-US" sz="4000" dirty="0">
              <a:solidFill>
                <a:srgbClr val="ACD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82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910"/>
            <a:ext cx="10352540" cy="1580289"/>
          </a:xfrm>
        </p:spPr>
        <p:txBody>
          <a:bodyPr>
            <a:normAutofit/>
          </a:bodyPr>
          <a:lstStyle/>
          <a:p>
            <a:r>
              <a:rPr lang="en-US" sz="4000" b="1" dirty="0"/>
              <a:t>Ground Source Heat Pumps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74479" y="133386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5575" y="1487790"/>
            <a:ext cx="989380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		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56847" y="1274154"/>
            <a:ext cx="423964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758740" y="1157613"/>
            <a:ext cx="237889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pic>
        <p:nvPicPr>
          <p:cNvPr id="33796" name="Picture 4" descr="Image result for ground source heat pu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4" y="1776448"/>
            <a:ext cx="684847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Image result for ground source heat pu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509" y="2019033"/>
            <a:ext cx="4881976" cy="37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214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910"/>
            <a:ext cx="10352540" cy="1580289"/>
          </a:xfrm>
        </p:spPr>
        <p:txBody>
          <a:bodyPr>
            <a:normAutofit/>
          </a:bodyPr>
          <a:lstStyle/>
          <a:p>
            <a:r>
              <a:rPr lang="en-US" sz="4000" b="1" dirty="0"/>
              <a:t>Alternative Systems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74479" y="133386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5575" y="1487790"/>
            <a:ext cx="989380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	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5" y="2655781"/>
            <a:ext cx="4907794" cy="3676180"/>
          </a:xfrm>
          <a:prstGeom prst="rect">
            <a:avLst/>
          </a:prstGeom>
        </p:spPr>
      </p:pic>
      <p:pic>
        <p:nvPicPr>
          <p:cNvPr id="31748" name="Picture 4" descr="Image result for mini spl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80" y="2896438"/>
            <a:ext cx="4521951" cy="338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136" y="1764572"/>
            <a:ext cx="2743200" cy="2047875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156847" y="1274154"/>
            <a:ext cx="423964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Wood Pellet or Corn Burner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758740" y="1157613"/>
            <a:ext cx="237889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Mini-Splits</a:t>
            </a:r>
          </a:p>
        </p:txBody>
      </p:sp>
    </p:spTree>
    <p:extLst>
      <p:ext uri="{BB962C8B-B14F-4D97-AF65-F5344CB8AC3E}">
        <p14:creationId xmlns:p14="http://schemas.microsoft.com/office/powerpoint/2010/main" val="2735493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Windows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What styles of windows are there and how do the very in quality?</a:t>
            </a:r>
          </a:p>
        </p:txBody>
      </p:sp>
    </p:spTree>
    <p:extLst>
      <p:ext uri="{BB962C8B-B14F-4D97-AF65-F5344CB8AC3E}">
        <p14:creationId xmlns:p14="http://schemas.microsoft.com/office/powerpoint/2010/main" val="3488840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Window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52653" r="7946" b="-1853"/>
          <a:stretch/>
        </p:blipFill>
        <p:spPr>
          <a:xfrm>
            <a:off x="6114964" y="1714971"/>
            <a:ext cx="5421388" cy="3694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9" b="46680"/>
          <a:stretch/>
        </p:blipFill>
        <p:spPr>
          <a:xfrm>
            <a:off x="353221" y="1714971"/>
            <a:ext cx="5197187" cy="35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49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Window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4818" name="Picture 2" descr="Image result for vinyl clad wind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9" y="1801368"/>
            <a:ext cx="4946904" cy="494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Image result for metal clad wind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059" y="1801368"/>
            <a:ext cx="3968104" cy="494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649225" y="1063416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Vinyl Clad								Metal Clad</a:t>
            </a:r>
          </a:p>
        </p:txBody>
      </p:sp>
    </p:spTree>
    <p:extLst>
      <p:ext uri="{BB962C8B-B14F-4D97-AF65-F5344CB8AC3E}">
        <p14:creationId xmlns:p14="http://schemas.microsoft.com/office/powerpoint/2010/main" val="2336590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Window Materials Continued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49225" y="1063416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     Wood								 Geometric Design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28" y="1629107"/>
            <a:ext cx="2596402" cy="4933164"/>
          </a:xfrm>
          <a:prstGeom prst="rect">
            <a:avLst/>
          </a:prstGeom>
        </p:spPr>
      </p:pic>
      <p:pic>
        <p:nvPicPr>
          <p:cNvPr id="35842" name="Picture 2" descr="Image result for wood window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0"/>
          <a:stretch/>
        </p:blipFill>
        <p:spPr bwMode="auto">
          <a:xfrm>
            <a:off x="1010541" y="1706111"/>
            <a:ext cx="3689476" cy="489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663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Window 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6866" name="Picture 2" descr="Image result for single pane wind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3" y="1956816"/>
            <a:ext cx="5358552" cy="353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Image result for high e low e wind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908" y="1294929"/>
            <a:ext cx="5644555" cy="537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324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Siding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With countless options for siding how can you tell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3599856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Wiring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2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19785" y="119851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Romex	 (copper)	                      	Aluminum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059932"/>
            <a:ext cx="5548256" cy="4166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46" y="2059933"/>
            <a:ext cx="5539973" cy="416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37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House Wrap under the siding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49225" y="1063416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    Tar paper								       Tyvek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" y="1924836"/>
            <a:ext cx="5883451" cy="3305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82" y="1924836"/>
            <a:ext cx="5732518" cy="33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98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57232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/>
              <a:t>Wood and Wood Products Continued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8369" y="1443294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     T1-11 Panel						      Plywood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304714"/>
            <a:ext cx="5294376" cy="3970782"/>
          </a:xfrm>
          <a:prstGeom prst="rect">
            <a:avLst/>
          </a:prstGeom>
        </p:spPr>
      </p:pic>
      <p:pic>
        <p:nvPicPr>
          <p:cNvPr id="39938" name="Picture 2" descr="Image result for plywood si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358" y="2304714"/>
            <a:ext cx="5294375" cy="39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949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Wood and Wood Products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49225" y="780690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     Wood lap						            Log siding</a:t>
            </a:r>
          </a:p>
        </p:txBody>
      </p:sp>
      <p:pic>
        <p:nvPicPr>
          <p:cNvPr id="37894" name="Picture 6" descr="Image result for wood lap si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5" y="1492901"/>
            <a:ext cx="4517135" cy="501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10" y="1844106"/>
            <a:ext cx="5172799" cy="372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11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57232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/>
              <a:t>Wood and Wood Products Continued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57791" y="1125127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 batt &amp; Board		    				        Shakes</a:t>
            </a:r>
          </a:p>
        </p:txBody>
      </p:sp>
      <p:pic>
        <p:nvPicPr>
          <p:cNvPr id="7" name="Picture 8" descr="Image result for batt and 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84" y="1808665"/>
            <a:ext cx="4615311" cy="38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15" y="2029459"/>
            <a:ext cx="6186678" cy="33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26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Vinyl Siding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8369" y="1155908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     Basic						      Insulated</a:t>
            </a:r>
          </a:p>
        </p:txBody>
      </p:sp>
      <p:pic>
        <p:nvPicPr>
          <p:cNvPr id="40962" name="Picture 2" descr="Image result for vinyl si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3" y="1663692"/>
            <a:ext cx="4038600" cy="46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Image result for vinyl si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69" y="1945004"/>
            <a:ext cx="67722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398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Vinyl Siding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8369" y="1155908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     Melting						      Wholes or Cracks</a:t>
            </a:r>
          </a:p>
        </p:txBody>
      </p:sp>
      <p:pic>
        <p:nvPicPr>
          <p:cNvPr id="41988" name="Picture 4" descr="Image result for vinyl si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9" y="2285353"/>
            <a:ext cx="5477129" cy="39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Image result for vinyl siding h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756" y="2285353"/>
            <a:ext cx="5366635" cy="402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576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Composite Engineered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8369" y="1155908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   Masonite					           LP </a:t>
            </a:r>
            <a:r>
              <a:rPr lang="en-US" sz="3000" b="1" dirty="0" err="1">
                <a:solidFill>
                  <a:srgbClr val="ACD433"/>
                </a:solidFill>
              </a:rPr>
              <a:t>Smartside</a:t>
            </a:r>
            <a:endParaRPr lang="en-US" sz="3000" b="1" dirty="0">
              <a:solidFill>
                <a:srgbClr val="ACD433"/>
              </a:solidFill>
            </a:endParaRPr>
          </a:p>
        </p:txBody>
      </p:sp>
      <p:pic>
        <p:nvPicPr>
          <p:cNvPr id="45058" name="Picture 2" descr="Image result for masonite si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9" y="1872903"/>
            <a:ext cx="4974209" cy="372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Image result for masonite si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73" y="383547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Image result for lp smartsi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60" y="1872903"/>
            <a:ext cx="5496560" cy="412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14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Concrete Products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67862" y="1274293"/>
            <a:ext cx="11734030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Asbestos 1920s - 1950s            Cement board/1990s -Present</a:t>
            </a:r>
          </a:p>
        </p:txBody>
      </p:sp>
      <p:pic>
        <p:nvPicPr>
          <p:cNvPr id="8" name="Picture 8" descr="Image result for asbestos sid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t="1439"/>
          <a:stretch/>
        </p:blipFill>
        <p:spPr bwMode="auto">
          <a:xfrm>
            <a:off x="84554" y="2136140"/>
            <a:ext cx="5769708" cy="40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Image result for hardipla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53" y="2135713"/>
            <a:ext cx="5981739" cy="400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74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Stucco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67862" y="1274293"/>
            <a:ext cx="11734030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    Traditional 						      EIFS (Synthetic)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" y="2135713"/>
            <a:ext cx="5331536" cy="3962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738" y="2135713"/>
            <a:ext cx="5653814" cy="422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07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Stone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62116" y="769488"/>
            <a:ext cx="11734030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Cultured Stone/Brick						Field Stone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" y="1346952"/>
            <a:ext cx="5861269" cy="4157838"/>
          </a:xfrm>
          <a:prstGeom prst="rect">
            <a:avLst/>
          </a:prstGeom>
        </p:spPr>
      </p:pic>
      <p:pic>
        <p:nvPicPr>
          <p:cNvPr id="48130" name="Picture 2" descr="Image result for field stone sid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8"/>
          <a:stretch/>
        </p:blipFill>
        <p:spPr bwMode="auto">
          <a:xfrm>
            <a:off x="6775669" y="1335179"/>
            <a:ext cx="4985407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slate sid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08" y="3630964"/>
            <a:ext cx="4132646" cy="27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947661" y="5754842"/>
            <a:ext cx="2309029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Slate</a:t>
            </a:r>
          </a:p>
          <a:p>
            <a:pPr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28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Older Wiring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3</a:t>
            </a:fld>
            <a:endParaRPr lang="en-US"/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79705" y="131550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3000" b="1" dirty="0"/>
              <a:t>Cloth Prior to 1960 	     	Knob and Tube 1880s-1930s</a:t>
            </a:r>
          </a:p>
        </p:txBody>
      </p:sp>
      <p:pic>
        <p:nvPicPr>
          <p:cNvPr id="23554" name="Picture 2" descr="Image result for cloth wi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3" y="2119347"/>
            <a:ext cx="4676186" cy="416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0" y="2119346"/>
            <a:ext cx="5737041" cy="41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19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/>
              <a:t>Brick Veneer vs Brick Construction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7108" name="Picture 4" descr="Image result for brick vene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11" y="1587062"/>
            <a:ext cx="10301531" cy="476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525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Brick Veneer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2226" name="Picture 2" descr="Image result for brick vene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4" y="1306549"/>
            <a:ext cx="5278273" cy="395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50" y="3285901"/>
            <a:ext cx="3167555" cy="3378725"/>
          </a:xfrm>
          <a:prstGeom prst="rect">
            <a:avLst/>
          </a:prstGeom>
        </p:spPr>
      </p:pic>
      <p:pic>
        <p:nvPicPr>
          <p:cNvPr id="52228" name="Picture 4" descr="Image result for brick vene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41" y="1401805"/>
            <a:ext cx="4398798" cy="329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13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Full Brick Construction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3250" name="Picture 2" descr="Image result for brick 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052" y="1493783"/>
            <a:ext cx="7235606" cy="474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189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Metal Siding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8369" y="1155908"/>
            <a:ext cx="1021384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     Aluminum						           Steel lap</a:t>
            </a:r>
          </a:p>
        </p:txBody>
      </p:sp>
      <p:pic>
        <p:nvPicPr>
          <p:cNvPr id="43010" name="Picture 2" descr="Image result for aluminum si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0" y="2109820"/>
            <a:ext cx="5242745" cy="348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0" name="Picture 12" descr="Image result for steel si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313" y="2153656"/>
            <a:ext cx="5470689" cy="34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127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Metal Siding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8369" y="1155908"/>
            <a:ext cx="1021384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Vertical Steel						  			Steel panel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0" y="2133798"/>
            <a:ext cx="5406100" cy="4020907"/>
          </a:xfrm>
          <a:prstGeom prst="rect">
            <a:avLst/>
          </a:prstGeom>
        </p:spPr>
      </p:pic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54278" name="Picture 6" descr="Image result for barndomin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464" y="2220957"/>
            <a:ext cx="5780388" cy="384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439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Doors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What are hollow core, 6 panel, custom doors and why does it matter?</a:t>
            </a:r>
          </a:p>
        </p:txBody>
      </p:sp>
    </p:spTree>
    <p:extLst>
      <p:ext uri="{BB962C8B-B14F-4D97-AF65-F5344CB8AC3E}">
        <p14:creationId xmlns:p14="http://schemas.microsoft.com/office/powerpoint/2010/main" val="2446985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Door Construction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60376" y="1155908"/>
            <a:ext cx="11122024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Hollow Core			         6 panel						  Custom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9" t="10907" r="19148" b="21645"/>
          <a:stretch/>
        </p:blipFill>
        <p:spPr>
          <a:xfrm>
            <a:off x="578069" y="1850900"/>
            <a:ext cx="2627586" cy="4581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1497" r="4649" b="221"/>
          <a:stretch/>
        </p:blipFill>
        <p:spPr>
          <a:xfrm>
            <a:off x="4246180" y="1874136"/>
            <a:ext cx="3164252" cy="4558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44" y="1839310"/>
            <a:ext cx="3280729" cy="45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14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Hollow core Doors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69" b="4869"/>
          <a:stretch/>
        </p:blipFill>
        <p:spPr>
          <a:xfrm>
            <a:off x="7620000" y="1271752"/>
            <a:ext cx="3714267" cy="5104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8" y="1655365"/>
            <a:ext cx="6684354" cy="44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075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Solid Core Doors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8" r="25483" b="5354"/>
          <a:stretch/>
        </p:blipFill>
        <p:spPr>
          <a:xfrm>
            <a:off x="7809186" y="1501993"/>
            <a:ext cx="3381553" cy="5070736"/>
          </a:xfrm>
          <a:prstGeom prst="rect">
            <a:avLst/>
          </a:prstGeom>
        </p:spPr>
      </p:pic>
      <p:pic>
        <p:nvPicPr>
          <p:cNvPr id="55298" name="Picture 2" descr="Constructed from a laminated solid timber core with a plywood mdf or chipboard substrate to each face. &amp; door construction Pezcame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12882"/>
            <a:ext cx="7463394" cy="406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445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Steel Doors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58372" name="Picture 4" descr="Image result for steel do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r="23130"/>
          <a:stretch/>
        </p:blipFill>
        <p:spPr bwMode="auto">
          <a:xfrm>
            <a:off x="598357" y="1238467"/>
            <a:ext cx="2585545" cy="489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Image result for steel do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7" r="19619"/>
          <a:stretch/>
        </p:blipFill>
        <p:spPr bwMode="auto">
          <a:xfrm>
            <a:off x="3351335" y="1238468"/>
            <a:ext cx="2858814" cy="48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Image result for steel door cuta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727" y="1238467"/>
            <a:ext cx="5289295" cy="489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97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90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Fiberglass Doors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58376" name="Picture 8" descr="Image result for fiberglass do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497" y="1551356"/>
            <a:ext cx="5307605" cy="45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Image result for fiberglass doo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5" r="23960"/>
          <a:stretch/>
        </p:blipFill>
        <p:spPr bwMode="auto">
          <a:xfrm>
            <a:off x="307975" y="1005883"/>
            <a:ext cx="2803087" cy="56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Image result for fiberglass doo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1" r="23510"/>
          <a:stretch/>
        </p:blipFill>
        <p:spPr bwMode="auto">
          <a:xfrm>
            <a:off x="3352800" y="1005883"/>
            <a:ext cx="3079532" cy="56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453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Custom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23" y="1212655"/>
            <a:ext cx="5314483" cy="5238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00" y="1215683"/>
            <a:ext cx="5235534" cy="523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60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35254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Hardware - Low, medium, High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61446" name="Picture 6" descr="https://encrypted-tbn0.gstatic.com/shopping?q=tbn:ANd9GcRgLMgJJdCYN0-sJfCy6Ve8iTMVH2NsU45C3a73iaPOpXzE7gzkJxwXweyXnecf4WsotBScao8f&amp;usqp=C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61420"/>
            <a:ext cx="3216821" cy="321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https://encrypted-tbn0.gstatic.com/shopping?q=tbn:ANd9GcTlwDhC4HIYfwQrlSixQ1EGHMFrF3f52jqV51vSFbSbmEkFwvt31l8as6mDCbM38BdHussnJIk&amp;usqp=C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85278"/>
            <a:ext cx="2787322" cy="278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2" name="Picture 1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697" y="1099477"/>
            <a:ext cx="5247519" cy="297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4" name="Picture 14" descr="Image result for high end door hardwar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43" r="-1425" b="6888"/>
          <a:stretch/>
        </p:blipFill>
        <p:spPr bwMode="auto">
          <a:xfrm>
            <a:off x="8544835" y="3325401"/>
            <a:ext cx="3615409" cy="334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6" name="Picture 16" descr="https://encrypted-tbn1.gstatic.com/shopping?q=tbn:ANd9GcSsCwdMYGPMD5z-n1tUXMZtyhfCdFBHBfjjPBstC9tkMcafXxZu5QLk2qZh8kVJdvHn3grr-j8&amp;usqp=CA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684" y="1844428"/>
            <a:ext cx="27527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993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INTERIOR WALLS AND CEILINGS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Trust me it is more interesting than watching paint dry on a wall…</a:t>
            </a:r>
          </a:p>
        </p:txBody>
      </p:sp>
    </p:spTree>
    <p:extLst>
      <p:ext uri="{BB962C8B-B14F-4D97-AF65-F5344CB8AC3E}">
        <p14:creationId xmlns:p14="http://schemas.microsoft.com/office/powerpoint/2010/main" val="29066808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Typical Wall Finish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836" y="1155908"/>
            <a:ext cx="11980529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Taped &amp; Mudded Drywall 1950s+		 Lath and Plaster Pre 1950s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>
            <a:off x="6120140" y="2133798"/>
            <a:ext cx="5935225" cy="4038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7" y="2133798"/>
            <a:ext cx="6045303" cy="40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399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Tongue and Groove (T&amp;G)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836" y="1155908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	Old T&amp;G Ceiling				 		New T&amp;G </a:t>
            </a:r>
            <a:r>
              <a:rPr lang="en-US" sz="3000" b="1" dirty="0" err="1">
                <a:solidFill>
                  <a:srgbClr val="ACD433"/>
                </a:solidFill>
              </a:rPr>
              <a:t>Carsiding</a:t>
            </a: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62466" name="Picture 2" descr="Image result for tung and groove wa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64" y="2133798"/>
            <a:ext cx="5188935" cy="389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Image result for old tongue and groove cei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28920"/>
            <a:ext cx="5127077" cy="38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4141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Paneling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836" y="1155908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		 Inexpensive								     Expensive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64518" name="Picture 6" descr="Image result for panel 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5" y="1931802"/>
            <a:ext cx="5857926" cy="439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0" name="Picture 8" descr="Image result for panel w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61" y="1759771"/>
            <a:ext cx="4689693" cy="468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7797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Wainscot and sheetrock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836" y="1155908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	   Inexpensive									Expensive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64514" name="Picture 2" descr="Image result for wall panell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8"/>
          <a:stretch/>
        </p:blipFill>
        <p:spPr bwMode="auto">
          <a:xfrm>
            <a:off x="789460" y="1931802"/>
            <a:ext cx="432183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2" descr="Image result for wall panell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36" y="2133798"/>
            <a:ext cx="5661644" cy="42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424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Alternative Wall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836" y="1155908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			 Tile										Barn Wood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8" y="2164350"/>
            <a:ext cx="5517274" cy="3659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81" y="2133798"/>
            <a:ext cx="5535516" cy="36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15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Ceilings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836" y="1155908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Cardboard Squares over Plaster	             Suspended Ceiling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24" y="1931802"/>
            <a:ext cx="5713997" cy="4254667"/>
          </a:xfrm>
          <a:prstGeom prst="rect">
            <a:avLst/>
          </a:prstGeom>
        </p:spPr>
      </p:pic>
      <p:pic>
        <p:nvPicPr>
          <p:cNvPr id="66562" name="Picture 2" descr="Image result for cardboard ceil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" r="2779" b="1004"/>
          <a:stretch/>
        </p:blipFill>
        <p:spPr bwMode="auto">
          <a:xfrm>
            <a:off x="62147" y="1931802"/>
            <a:ext cx="6012833" cy="425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64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Heating and Cooling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Identifying heating and cooling systems and what are the pros and cons of each.</a:t>
            </a:r>
          </a:p>
        </p:txBody>
      </p:sp>
    </p:spTree>
    <p:extLst>
      <p:ext uri="{BB962C8B-B14F-4D97-AF65-F5344CB8AC3E}">
        <p14:creationId xmlns:p14="http://schemas.microsoft.com/office/powerpoint/2010/main" val="2485065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/>
              <a:t>Textured over sheetrock/plaster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4836" y="1155908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	Popcorn 								  Knockdown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30"/>
          <a:stretch/>
        </p:blipFill>
        <p:spPr>
          <a:xfrm>
            <a:off x="670582" y="1894531"/>
            <a:ext cx="5215211" cy="4486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1" t="10752" r="21863" b="5012"/>
          <a:stretch/>
        </p:blipFill>
        <p:spPr>
          <a:xfrm>
            <a:off x="6726620" y="1912917"/>
            <a:ext cx="5150069" cy="44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879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Interior Flooring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Price, style, durability, with countless options and lots of pros and cons…</a:t>
            </a:r>
          </a:p>
        </p:txBody>
      </p:sp>
    </p:spTree>
    <p:extLst>
      <p:ext uri="{BB962C8B-B14F-4D97-AF65-F5344CB8AC3E}">
        <p14:creationId xmlns:p14="http://schemas.microsoft.com/office/powerpoint/2010/main" val="3728218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Carpet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	 	Which is better quality and </a:t>
            </a:r>
            <a:r>
              <a:rPr lang="en-US" sz="3000" b="1" dirty="0" err="1">
                <a:solidFill>
                  <a:srgbClr val="ACD433"/>
                </a:solidFill>
              </a:rPr>
              <a:t>whY</a:t>
            </a:r>
            <a:r>
              <a:rPr lang="en-US" sz="3000" b="1" dirty="0">
                <a:solidFill>
                  <a:srgbClr val="ACD433"/>
                </a:solidFill>
              </a:rPr>
              <a:t>?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68610" name="Picture 2" descr="Image result for carpet qua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78" y="1774397"/>
            <a:ext cx="3896560" cy="478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Image result for high quality carp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78" y="1774397"/>
            <a:ext cx="5144038" cy="4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9411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Manufactured Tile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	Ceramic								     	Porcelain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22215"/>
            <a:ext cx="4616122" cy="3462092"/>
          </a:xfrm>
          <a:prstGeom prst="rect">
            <a:avLst/>
          </a:prstGeom>
        </p:spPr>
      </p:pic>
      <p:pic>
        <p:nvPicPr>
          <p:cNvPr id="70658" name="Picture 2" descr="https://encrypted-tbn2.gstatic.com/shopping?q=tbn:ANd9GcR7eDElcPycUyVMY4jRh48xl5DcxYYcJN4HgCnBRNqr3p6IXAw&amp;usqp=C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6" y="1760483"/>
            <a:ext cx="4593020" cy="459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Overton in color Derb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40" y="3505200"/>
            <a:ext cx="411351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9214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age result for stone t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918" y="214921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Natural Stone Tile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1094993"/>
            <a:ext cx="12192000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Slate, Travertine, marble, Others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252089"/>
            <a:ext cx="4776667" cy="3578280"/>
          </a:xfrm>
          <a:prstGeom prst="rect">
            <a:avLst/>
          </a:prstGeom>
        </p:spPr>
      </p:pic>
      <p:pic>
        <p:nvPicPr>
          <p:cNvPr id="71684" name="Picture 4" descr="https://d18178273alp6b.cloudfront.net/production/bdsellerassets/travertine-tile/kesir/images/kesir-travertine-tile---antique-pattern-sets/antique-meandros-gold-stand-set-multi_1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486" y="2011968"/>
            <a:ext cx="412511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Image result for marble ti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214" y="3754385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7180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0"/>
            <a:ext cx="9604791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/>
              <a:t>Laminate and engineered Flooring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231228" y="1286741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	Laminate						          Engineered Wood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72706" name="Picture 2" descr="Image result for lamin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0" y="1987823"/>
            <a:ext cx="5897775" cy="393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Image result for engineered wood fl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940" y="1987823"/>
            <a:ext cx="5246764" cy="393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3312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0"/>
            <a:ext cx="9604791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Wood Flooring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231228" y="1286741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Engineered Wood					          Solid Wood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75778" name="Picture 2" descr="Image result for engineered flo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1"/>
          <a:stretch/>
        </p:blipFill>
        <p:spPr bwMode="auto">
          <a:xfrm>
            <a:off x="307975" y="1970143"/>
            <a:ext cx="5357101" cy="439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Image result for solid wood flo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016" y="2099792"/>
            <a:ext cx="6217128" cy="413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852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0"/>
            <a:ext cx="9604791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Wood Flooring Continued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190631" y="1510066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     Hardwood					                  Softwood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76802" name="Picture 2" descr="Image result for engineered wood flo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3" y="2395464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Image result for softwood floo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31" y="2395464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3064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Linoleum / Vinyl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	 	Basic						                    Upgrade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65" y="2031206"/>
            <a:ext cx="5962634" cy="4434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544" y="2031206"/>
            <a:ext cx="4470346" cy="44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544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/>
              <a:t>Linoleum…It’s been around a while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64" y="2015694"/>
            <a:ext cx="6106510" cy="4579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3"/>
          <a:stretch/>
        </p:blipFill>
        <p:spPr>
          <a:xfrm>
            <a:off x="7218838" y="2080644"/>
            <a:ext cx="3909843" cy="4514933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-215462" y="1257600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From Erik’s House, Burlap backing says 1914 on label</a:t>
            </a:r>
          </a:p>
        </p:txBody>
      </p:sp>
      <p:sp>
        <p:nvSpPr>
          <p:cNvPr id="12" name="Up Arrow 11"/>
          <p:cNvSpPr/>
          <p:nvPr/>
        </p:nvSpPr>
        <p:spPr>
          <a:xfrm rot="5400000">
            <a:off x="9193006" y="5681181"/>
            <a:ext cx="420414" cy="483475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29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Old Heating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40342" y="861420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Fireplace     	</a:t>
            </a:r>
          </a:p>
        </p:txBody>
      </p:sp>
      <p:pic>
        <p:nvPicPr>
          <p:cNvPr id="5124" name="Picture 4" descr="Image result for caveman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477" y="1386436"/>
            <a:ext cx="7685143" cy="522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8946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Concrete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45930" y="1257600"/>
            <a:ext cx="10777095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      Colored					     Colored and Stamped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337182"/>
            <a:ext cx="5150782" cy="3863087"/>
          </a:xfrm>
          <a:prstGeom prst="rect">
            <a:avLst/>
          </a:prstGeom>
        </p:spPr>
      </p:pic>
      <p:pic>
        <p:nvPicPr>
          <p:cNvPr id="77826" name="Picture 2" descr="Image result for stamped concrete in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184" y="2306061"/>
            <a:ext cx="4868948" cy="389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5375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Trims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Quality vs Cheap, what a difference…</a:t>
            </a:r>
          </a:p>
        </p:txBody>
      </p:sp>
    </p:spTree>
    <p:extLst>
      <p:ext uri="{BB962C8B-B14F-4D97-AF65-F5344CB8AC3E}">
        <p14:creationId xmlns:p14="http://schemas.microsoft.com/office/powerpoint/2010/main" val="29778280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Trim Types and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78850" name="Picture 2" descr="Image result for trim typ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b="5096"/>
          <a:stretch/>
        </p:blipFill>
        <p:spPr bwMode="auto">
          <a:xfrm>
            <a:off x="1474963" y="1005883"/>
            <a:ext cx="8877577" cy="552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6942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Hardwood Trims Good 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45930" y="1257600"/>
            <a:ext cx="10777095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Oak               	   	Cherry           		    Hickory</a:t>
            </a:r>
          </a:p>
        </p:txBody>
      </p:sp>
      <p:pic>
        <p:nvPicPr>
          <p:cNvPr id="79878" name="Picture 6" descr="https://encrypted-tbn1.gstatic.com/shopping?q=tbn:ANd9GcRv206z3Gobpdf82oAbqNn-EfLevQRBtSdwhGfiUx3NBXoGWEi_BnT-4-ZfaqfUtXjuiuiYLmZG&amp;usqp=C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56" y="1861305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0" name="Picture 8" descr="https://encrypted-tbn2.gstatic.com/shopping?q=tbn:ANd9GcTmvmjUUHV4RcMBXfSTcCt1p3dL9lOdab7UQD-VLGwiPsoilI5obB_tsEG6MnpSWkpCUf9Wsb0&amp;usqp=C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59" y="1861305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2" name="Picture 10" descr="https://encrypted-tbn3.gstatic.com/shopping?q=tbn:ANd9GcSxpJVlAsleuPb_iDWUVnuBC4h8axzzBfiOybgqQGYnZzQ2YpnKTGWDloa1DlYFu5IXIfZTQRmq&amp;usqp=C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507" y="1861305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2764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0"/>
            <a:ext cx="10457793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Soft and Hardwoods Medium 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86802" y="1257600"/>
            <a:ext cx="11414956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      Pine             					Fir						Poplar </a:t>
            </a:r>
          </a:p>
        </p:txBody>
      </p:sp>
      <p:pic>
        <p:nvPicPr>
          <p:cNvPr id="81922" name="Picture 2" descr="https://encrypted-tbn1.gstatic.com/shopping?q=tbn:ANd9GcTZ9JMgbVCPrrJ6sgzS0XI3C_2W4ixI7nw-NvQZrEzXlK4Mgf4&amp;usqp=C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02" y="1978983"/>
            <a:ext cx="4168570" cy="416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 result for fir tri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25"/>
          <a:stretch/>
        </p:blipFill>
        <p:spPr bwMode="auto">
          <a:xfrm>
            <a:off x="4555372" y="1978983"/>
            <a:ext cx="3077816" cy="416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https://encrypted-tbn2.gstatic.com/shopping?q=tbn:ANd9GcQ1HDzebnSOHHPvpax73dP40_M2NNcvzAin9-a_RiibGlZ6jTD4PdVas0MKTwX8oqlIafAfesSv&amp;usqp=C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51" y="1978983"/>
            <a:ext cx="4172607" cy="41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777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0"/>
            <a:ext cx="10457793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Laminated, Vinyl, Composite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86802" y="1257600"/>
            <a:ext cx="11414956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      Laminate				Vinyl Rolled				PVC</a:t>
            </a:r>
          </a:p>
        </p:txBody>
      </p:sp>
      <p:pic>
        <p:nvPicPr>
          <p:cNvPr id="82946" name="Picture 2" descr="https://encrypted-tbn1.gstatic.com/shopping?q=tbn:ANd9GcSyj6kIgQNI0iGkKxy1dGxZL2avT0Gc_2k5r2-SDQfXetpB-gMhklgxcVRKI3Xl3pAw4lsK8t1J&amp;usqp=C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15814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https://encrypted-tbn1.gstatic.com/shopping?q=tbn:ANd9GcTYeabYWkRs9MptssDHG2HnbEVv8pGPROjtdsX0ZeS3wCfGYJ6DH6qW56rkzRispZBky9eKhUbm&amp;usqp=C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566" y="1715814"/>
            <a:ext cx="40862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https://encrypted-tbn1.gstatic.com/shopping?q=tbn:ANd9GcQ0qwUVlYB2J_RXphujdUykrMnJowNaTNCN3_OZgrmRAXjtl8wM2zfgZzE9WGUN-EnZguYb43zP&amp;usqp=CA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1" r="18811"/>
          <a:stretch/>
        </p:blipFill>
        <p:spPr bwMode="auto">
          <a:xfrm>
            <a:off x="7818650" y="1715814"/>
            <a:ext cx="3784771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664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Other Cost Factors Continued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861847" y="1128738"/>
            <a:ext cx="10777095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Crown Molding</a:t>
            </a:r>
          </a:p>
        </p:txBody>
      </p:sp>
      <p:pic>
        <p:nvPicPr>
          <p:cNvPr id="83970" name="Picture 2" descr="Image result for built up tr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8" y="2825182"/>
            <a:ext cx="6036442" cy="354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Image result for built up tr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9" y="1005883"/>
            <a:ext cx="4290301" cy="536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5357497" y="2209589"/>
            <a:ext cx="5833242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More Pieces, More Cost</a:t>
            </a:r>
          </a:p>
        </p:txBody>
      </p:sp>
    </p:spTree>
    <p:extLst>
      <p:ext uri="{BB962C8B-B14F-4D97-AF65-F5344CB8AC3E}">
        <p14:creationId xmlns:p14="http://schemas.microsoft.com/office/powerpoint/2010/main" val="12596528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Other Cost Factors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 b="1378"/>
          <a:stretch/>
        </p:blipFill>
        <p:spPr>
          <a:xfrm>
            <a:off x="2146305" y="2135186"/>
            <a:ext cx="7645877" cy="4288221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945930" y="1257600"/>
            <a:ext cx="10777095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Narrow vs Wide - More material more cost</a:t>
            </a:r>
          </a:p>
        </p:txBody>
      </p:sp>
    </p:spTree>
    <p:extLst>
      <p:ext uri="{BB962C8B-B14F-4D97-AF65-F5344CB8AC3E}">
        <p14:creationId xmlns:p14="http://schemas.microsoft.com/office/powerpoint/2010/main" val="22689460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Counters and Cabinets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Factory or Custom?</a:t>
            </a:r>
          </a:p>
        </p:txBody>
      </p:sp>
    </p:spTree>
    <p:extLst>
      <p:ext uri="{BB962C8B-B14F-4D97-AF65-F5344CB8AC3E}">
        <p14:creationId xmlns:p14="http://schemas.microsoft.com/office/powerpoint/2010/main" val="32525225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Countertops Least expensive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03205" y="856766"/>
            <a:ext cx="10777095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Many designs, Formica Edged or wood edged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5" y="1504503"/>
            <a:ext cx="6757999" cy="4835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22" y="1525161"/>
            <a:ext cx="4823087" cy="482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45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Old Heating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61417" y="955726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Fireplaces     	                              Wood Stove</a:t>
            </a:r>
          </a:p>
        </p:txBody>
      </p:sp>
      <p:pic>
        <p:nvPicPr>
          <p:cNvPr id="27652" name="Picture 4" descr="Image result for old firep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79214"/>
            <a:ext cx="5961760" cy="397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Image result for old wood sto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48" y="1479347"/>
            <a:ext cx="4050791" cy="517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9780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Countertops Stone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60375" y="726029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Natural Stone (Granite, quartz, etc.)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718185"/>
            <a:ext cx="6264769" cy="4681366"/>
          </a:xfrm>
          <a:prstGeom prst="rect">
            <a:avLst/>
          </a:prstGeom>
        </p:spPr>
      </p:pic>
      <p:pic>
        <p:nvPicPr>
          <p:cNvPr id="86018" name="Picture 2" descr="Image result for cambria count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1"/>
          <a:stretch/>
        </p:blipFill>
        <p:spPr bwMode="auto">
          <a:xfrm>
            <a:off x="6866942" y="1570320"/>
            <a:ext cx="4114784" cy="497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6127106" y="730657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Engineered Stone (Cambria)</a:t>
            </a:r>
          </a:p>
        </p:txBody>
      </p:sp>
    </p:spTree>
    <p:extLst>
      <p:ext uri="{BB962C8B-B14F-4D97-AF65-F5344CB8AC3E}">
        <p14:creationId xmlns:p14="http://schemas.microsoft.com/office/powerpoint/2010/main" val="41581739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/>
              <a:t>Countertops Stone Alternatives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034340" y="1280513"/>
            <a:ext cx="6565957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Concrete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540" y="1920182"/>
            <a:ext cx="6429375" cy="4143375"/>
          </a:xfrm>
          <a:prstGeom prst="rect">
            <a:avLst/>
          </a:prstGeom>
        </p:spPr>
      </p:pic>
      <p:pic>
        <p:nvPicPr>
          <p:cNvPr id="84994" name="Picture 2" descr="Image result for tile counterto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67" y="1422457"/>
            <a:ext cx="3385006" cy="507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363762" y="820032"/>
            <a:ext cx="2429635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Tile</a:t>
            </a:r>
          </a:p>
        </p:txBody>
      </p:sp>
    </p:spTree>
    <p:extLst>
      <p:ext uri="{BB962C8B-B14F-4D97-AF65-F5344CB8AC3E}">
        <p14:creationId xmlns:p14="http://schemas.microsoft.com/office/powerpoint/2010/main" val="16836802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Countertops Alternatives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Corian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212439" y="1373997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Stainless Steel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9" y="2028559"/>
            <a:ext cx="5924473" cy="405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96" y="2028559"/>
            <a:ext cx="5417911" cy="4057859"/>
          </a:xfrm>
          <a:prstGeom prst="rect">
            <a:avLst/>
          </a:prstGeom>
        </p:spPr>
      </p:pic>
      <p:pic>
        <p:nvPicPr>
          <p:cNvPr id="88066" name="Picture 2" descr="Image result for butcher block count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21" y="1732919"/>
            <a:ext cx="3482031" cy="475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3359177" y="1054554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Butcher Block</a:t>
            </a:r>
          </a:p>
        </p:txBody>
      </p:sp>
    </p:spTree>
    <p:extLst>
      <p:ext uri="{BB962C8B-B14F-4D97-AF65-F5344CB8AC3E}">
        <p14:creationId xmlns:p14="http://schemas.microsoft.com/office/powerpoint/2010/main" val="21100703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Custom Cabinets, What to Look for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52249" y="938384"/>
            <a:ext cx="7493876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Solid Wood, Good Joining, Amount of Cabinets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6" r="25281"/>
          <a:stretch/>
        </p:blipFill>
        <p:spPr>
          <a:xfrm>
            <a:off x="7829970" y="1502646"/>
            <a:ext cx="3636578" cy="5132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9" y="1950739"/>
            <a:ext cx="6858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212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Inexpensive cabinets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52249" y="938384"/>
            <a:ext cx="11059572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Pressed Board with a veneers or plywood</a:t>
            </a:r>
          </a:p>
        </p:txBody>
      </p:sp>
      <p:pic>
        <p:nvPicPr>
          <p:cNvPr id="89090" name="Picture 2" descr="Image result for pressboard cabine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/>
          <a:stretch/>
        </p:blipFill>
        <p:spPr bwMode="auto">
          <a:xfrm>
            <a:off x="460375" y="1911533"/>
            <a:ext cx="5116458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pressboard cabine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125" y="2195777"/>
            <a:ext cx="5179578" cy="387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4961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Inexpensive cabinets Continued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98786" y="1190373"/>
            <a:ext cx="11393213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Pressed Board              Less Cost = Less Durability</a:t>
            </a:r>
          </a:p>
        </p:txBody>
      </p:sp>
      <p:pic>
        <p:nvPicPr>
          <p:cNvPr id="91140" name="Picture 4" descr="Image result for pressboard cabi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861" y="1757669"/>
            <a:ext cx="4818870" cy="467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pressboard cabine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4" r="10138"/>
          <a:stretch/>
        </p:blipFill>
        <p:spPr bwMode="auto">
          <a:xfrm>
            <a:off x="586081" y="1757669"/>
            <a:ext cx="5328113" cy="467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4534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Floor Plans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-177432" y="701646"/>
            <a:ext cx="4839562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Open Floor Plan	</a:t>
            </a:r>
          </a:p>
        </p:txBody>
      </p:sp>
      <p:pic>
        <p:nvPicPr>
          <p:cNvPr id="94210" name="Picture 2" descr="Image result for open kitchen floor pla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5" t="15012" r="-749"/>
          <a:stretch/>
        </p:blipFill>
        <p:spPr bwMode="auto">
          <a:xfrm>
            <a:off x="319050" y="1175370"/>
            <a:ext cx="4901083" cy="368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4" name="Picture 6" descr="Image result for cabinets over isla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2" b="9251"/>
          <a:stretch/>
        </p:blipFill>
        <p:spPr bwMode="auto">
          <a:xfrm>
            <a:off x="7423530" y="1840551"/>
            <a:ext cx="4296589" cy="313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Image result for 1960 galley kitch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10" y="3049140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-687184" y="5645739"/>
            <a:ext cx="4839562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Galley Kitchen	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7675346" y="1157149"/>
            <a:ext cx="3792959" cy="7769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Peninsula with Upper Cabinets	</a:t>
            </a:r>
          </a:p>
        </p:txBody>
      </p:sp>
    </p:spTree>
    <p:extLst>
      <p:ext uri="{BB962C8B-B14F-4D97-AF65-F5344CB8AC3E}">
        <p14:creationId xmlns:p14="http://schemas.microsoft.com/office/powerpoint/2010/main" val="9079368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Hardware – Hinges and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798786" y="1190373"/>
            <a:ext cx="11393213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More Cost									Less Cost		</a:t>
            </a:r>
          </a:p>
        </p:txBody>
      </p:sp>
      <p:pic>
        <p:nvPicPr>
          <p:cNvPr id="92162" name="Picture 2" descr="Image result for cheap drawer sli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60" y="1833884"/>
            <a:ext cx="5972610" cy="277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Image result for auto close drawer slid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1"/>
          <a:stretch/>
        </p:blipFill>
        <p:spPr bwMode="auto">
          <a:xfrm>
            <a:off x="405083" y="1833884"/>
            <a:ext cx="4762500" cy="403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98" y="4246460"/>
            <a:ext cx="2714625" cy="2038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464" y="3853868"/>
            <a:ext cx="203835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908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Hardware - Pulls and Handles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44896" y="600922"/>
            <a:ext cx="5391974" cy="87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Lesser metal, Thin Coating or paint</a:t>
            </a:r>
          </a:p>
        </p:txBody>
      </p:sp>
      <p:pic>
        <p:nvPicPr>
          <p:cNvPr id="93190" name="Picture 6" descr="Image result for expensive cabinet pull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r="9839"/>
          <a:stretch/>
        </p:blipFill>
        <p:spPr bwMode="auto">
          <a:xfrm>
            <a:off x="5536870" y="1717008"/>
            <a:ext cx="631671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Image result for expensive cabinet pu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418" y="3814552"/>
            <a:ext cx="5327622" cy="271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22" descr="allen + roth D2582-76.2ORBL5D - 3 in. (76mm) Center-to-Center Cabinet Pull - Oil-rubbed Bronz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3208" name="Picture 24" descr="Image result for cheap cabinet kno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89" y="1293160"/>
            <a:ext cx="3263462" cy="326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Image result for cheap cabinet pul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48" y="3853996"/>
            <a:ext cx="3631624" cy="27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04" name="Picture 20" descr="Image result for cheap cabinet pull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" y="140268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ubtitle 2"/>
          <p:cNvSpPr txBox="1">
            <a:spLocks/>
          </p:cNvSpPr>
          <p:nvPr/>
        </p:nvSpPr>
        <p:spPr>
          <a:xfrm>
            <a:off x="5744913" y="861421"/>
            <a:ext cx="4607628" cy="8426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Better Solid materials, no coating</a:t>
            </a:r>
          </a:p>
        </p:txBody>
      </p:sp>
    </p:spTree>
    <p:extLst>
      <p:ext uri="{BB962C8B-B14F-4D97-AF65-F5344CB8AC3E}">
        <p14:creationId xmlns:p14="http://schemas.microsoft.com/office/powerpoint/2010/main" val="29189509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bathrooms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Size of the space and materials used are important and make a difference in this highly used space.</a:t>
            </a:r>
          </a:p>
        </p:txBody>
      </p:sp>
    </p:spTree>
    <p:extLst>
      <p:ext uri="{BB962C8B-B14F-4D97-AF65-F5344CB8AC3E}">
        <p14:creationId xmlns:p14="http://schemas.microsoft.com/office/powerpoint/2010/main" val="113347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89380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Hot Water or Steam Radiant Heat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79705" y="131550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pic>
        <p:nvPicPr>
          <p:cNvPr id="25602" name="Picture 2" descr="Image result for central heating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09146"/>
            <a:ext cx="5010785" cy="46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55" y="1909147"/>
            <a:ext cx="4762985" cy="3488134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2293691" y="1113506"/>
            <a:ext cx="7298365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Common from 1880s to 1930s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302" y="4334257"/>
            <a:ext cx="3570477" cy="236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99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Quality of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938812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07975" y="1190373"/>
            <a:ext cx="11106260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    Low						    Medium						High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833884"/>
            <a:ext cx="3429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7"/>
          <a:stretch/>
        </p:blipFill>
        <p:spPr>
          <a:xfrm>
            <a:off x="4135069" y="1833884"/>
            <a:ext cx="3769929" cy="4579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b="11216"/>
          <a:stretch/>
        </p:blipFill>
        <p:spPr>
          <a:xfrm>
            <a:off x="8250546" y="1833884"/>
            <a:ext cx="3552567" cy="457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586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Tub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1255688" y="829973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506577" y="1267765"/>
            <a:ext cx="5220133" cy="89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170428" y="1186701"/>
            <a:ext cx="7622179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Soaker Tubs, Claw foot and Jetted</a:t>
            </a:r>
          </a:p>
        </p:txBody>
      </p:sp>
      <p:pic>
        <p:nvPicPr>
          <p:cNvPr id="96260" name="Picture 4" descr="Image result for soaker t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44" y="1781091"/>
            <a:ext cx="5603599" cy="420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Image result for soaker tu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1" y="773329"/>
            <a:ext cx="47625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6" name="Picture 10" descr="Image result for claw foot tu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4"/>
          <a:stretch/>
        </p:blipFill>
        <p:spPr bwMode="auto">
          <a:xfrm>
            <a:off x="1685388" y="3593397"/>
            <a:ext cx="3810000" cy="274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3024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Tub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1255688" y="829973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78070" y="1186701"/>
            <a:ext cx="11214538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Cast Iron							 			Fiberglass</a:t>
            </a:r>
          </a:p>
        </p:txBody>
      </p:sp>
      <p:pic>
        <p:nvPicPr>
          <p:cNvPr id="97282" name="Picture 2" descr="Image result for cast iron tu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5282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Image result for fiberglass tu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509" y="1643283"/>
            <a:ext cx="5715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Image result for fiberglass tub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454" y="3953095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Image result for cast iron tub brok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15" y="4394503"/>
            <a:ext cx="4030495" cy="225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252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Showers Fiberglass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-1255688" y="829973"/>
            <a:ext cx="11938488" cy="683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				</a:t>
            </a: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78070" y="1186701"/>
            <a:ext cx="10412705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Prefabricated Fiberglass	</a:t>
            </a:r>
          </a:p>
        </p:txBody>
      </p:sp>
      <p:pic>
        <p:nvPicPr>
          <p:cNvPr id="98310" name="Picture 6" descr="Shower Ki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0" r="18310"/>
          <a:stretch/>
        </p:blipFill>
        <p:spPr bwMode="auto">
          <a:xfrm>
            <a:off x="307975" y="1876105"/>
            <a:ext cx="2585544" cy="44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Image result for prefab show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5" r="9696"/>
          <a:stretch/>
        </p:blipFill>
        <p:spPr bwMode="auto">
          <a:xfrm>
            <a:off x="2891235" y="1876105"/>
            <a:ext cx="3131893" cy="44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8320" name="Picture 16" descr="Image result for fiberglass panel show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r="6131"/>
          <a:stretch/>
        </p:blipFill>
        <p:spPr bwMode="auto">
          <a:xfrm>
            <a:off x="5771339" y="1838656"/>
            <a:ext cx="5295299" cy="450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6589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Showers Tile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	Tile Shower Pan						1960s Vintage Tile 	</a:t>
            </a: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9330" name="Picture 2" descr="Image result for tile 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82371"/>
            <a:ext cx="6045792" cy="45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Image result for old tile showe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9"/>
          <a:stretch/>
        </p:blipFill>
        <p:spPr bwMode="auto">
          <a:xfrm>
            <a:off x="7163300" y="1782371"/>
            <a:ext cx="4227136" cy="491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6161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Showers Tile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  Ceramic Tile									Natural Stone</a:t>
            </a: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00354" name="Picture 2" descr="Image result for ceramic tile 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55228"/>
            <a:ext cx="2610514" cy="390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Image result for ceramic tile sh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622" y="2397222"/>
            <a:ext cx="3010291" cy="401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Image result for stone tile sh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47" y="1629107"/>
            <a:ext cx="3352800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0" name="Picture 8" descr="Image result for stone tile sh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771" y="2120668"/>
            <a:ext cx="315010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210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Shower Fixtures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0" y="1063416"/>
            <a:ext cx="12103868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Inexpensive vs Higher Cost – See and feel the difference	</a:t>
            </a: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01378" name="Picture 2" descr="https://encrypted-tbn3.gstatic.com/shopping?q=tbn:ANd9GcSTH2lb5H5U7vOD4lUyBiMprK_yy0NiVKfgGd4S17PZWBEguir4ta3C8gzsUEQ&amp;usqp=C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9" y="1670418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Image result for shower fix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46" y="3180530"/>
            <a:ext cx="3117522" cy="311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4" name="Picture 8" descr="https://encrypted-tbn3.gstatic.com/shopping?q=tbn:ANd9GcSJjSiQEgZM76g58XITgehOv4sbcf1K9B1kWa8fNlvMF7QLW-aYQa2BfSnscYEPyxhPTjx3rOg&amp;usqp=C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67548"/>
            <a:ext cx="4176585" cy="417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6" name="Picture 10" descr="https://encrypted-tbn0.gstatic.com/shopping?q=tbn:ANd9GcTki0x8zAMnCQwC6Ynt71_MnU1a8Rba6KH6HQtg2TZ-tIF0TXCPxTkgmhgSlrFGuM9mLPZ33-t9&amp;usqp=CA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0" r="14140"/>
          <a:stretch/>
        </p:blipFill>
        <p:spPr bwMode="auto">
          <a:xfrm>
            <a:off x="3354698" y="2956794"/>
            <a:ext cx="2259724" cy="33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7913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Decks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Size, shape, and materials matter</a:t>
            </a:r>
          </a:p>
        </p:txBody>
      </p:sp>
    </p:spTree>
    <p:extLst>
      <p:ext uri="{BB962C8B-B14F-4D97-AF65-F5344CB8AC3E}">
        <p14:creationId xmlns:p14="http://schemas.microsoft.com/office/powerpoint/2010/main" val="14994837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Image result for green treat d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26" y="1774241"/>
            <a:ext cx="5051762" cy="37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dirty="0"/>
              <a:t>Decks Low Grade – Basic Materials/Design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   Treated Wood								   Face Screwed</a:t>
            </a: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11" y="1774241"/>
            <a:ext cx="5659161" cy="3753910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55575" y="5795029"/>
            <a:ext cx="4287509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Simple or No Railings</a:t>
            </a:r>
          </a:p>
        </p:txBody>
      </p:sp>
      <p:pic>
        <p:nvPicPr>
          <p:cNvPr id="1026" name="Picture 2" descr="Image result for old platform de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47" y="4029862"/>
            <a:ext cx="4822124" cy="271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656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/>
              <a:t>Decks Mid-Grade – Larger, more complex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			Cedar				  		Composite (</a:t>
            </a:r>
            <a:r>
              <a:rPr lang="en-US" sz="3000" b="1" dirty="0" err="1">
                <a:solidFill>
                  <a:srgbClr val="ACD433"/>
                </a:solidFill>
              </a:rPr>
              <a:t>Azek</a:t>
            </a:r>
            <a:r>
              <a:rPr lang="en-US" sz="3000" b="1" dirty="0">
                <a:solidFill>
                  <a:srgbClr val="ACD433"/>
                </a:solidFill>
              </a:rPr>
              <a:t>, </a:t>
            </a:r>
            <a:r>
              <a:rPr lang="en-US" sz="3000" b="1" dirty="0" err="1">
                <a:solidFill>
                  <a:srgbClr val="ACD433"/>
                </a:solidFill>
              </a:rPr>
              <a:t>Trex</a:t>
            </a:r>
            <a:r>
              <a:rPr lang="en-US" sz="3000" b="1" dirty="0">
                <a:solidFill>
                  <a:srgbClr val="ACD433"/>
                </a:solidFill>
              </a:rPr>
              <a:t>, </a:t>
            </a:r>
            <a:r>
              <a:rPr lang="en-US" sz="3000" b="1" dirty="0" err="1">
                <a:solidFill>
                  <a:srgbClr val="ACD433"/>
                </a:solidFill>
              </a:rPr>
              <a:t>etc</a:t>
            </a:r>
            <a:r>
              <a:rPr lang="en-US" sz="3000" b="1" dirty="0">
                <a:solidFill>
                  <a:srgbClr val="ACD433"/>
                </a:solidFill>
              </a:rPr>
              <a:t>…)</a:t>
            </a: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55575" y="5795029"/>
            <a:ext cx="4287509" cy="9096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More Complex Railings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6" y="1644522"/>
            <a:ext cx="5233878" cy="39254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03" y="1629108"/>
            <a:ext cx="4901397" cy="39408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84" y="3770288"/>
            <a:ext cx="5216640" cy="293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1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911"/>
            <a:ext cx="9893808" cy="1225296"/>
          </a:xfrm>
        </p:spPr>
        <p:txBody>
          <a:bodyPr>
            <a:normAutofit lnSpcReduction="10000"/>
          </a:bodyPr>
          <a:lstStyle/>
          <a:p>
            <a:r>
              <a:rPr lang="en-US" sz="4000" b="1" dirty="0"/>
              <a:t>Forced Air Heat and Central Air Conditioning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6" descr="Image result for mansard ro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79705" y="1315502"/>
            <a:ext cx="1077163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endParaRPr lang="en-US" sz="3000" b="1" dirty="0">
              <a:solidFill>
                <a:srgbClr val="ACD433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5575" y="1487790"/>
            <a:ext cx="989380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         1930s - Today				                  1970s - Today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227919"/>
            <a:ext cx="5401027" cy="405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654" y="2267128"/>
            <a:ext cx="5355146" cy="40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744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Decks High Grade – The Sky is the Limit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      Exotic Woods					       Custom design</a:t>
            </a: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-7934" y="5612909"/>
            <a:ext cx="4287509" cy="9096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Hidden fastener    (mid &amp; High Grade)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781" y="1629107"/>
            <a:ext cx="5252080" cy="3720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4" y="1629107"/>
            <a:ext cx="5580336" cy="3720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36" y="3108471"/>
            <a:ext cx="3660122" cy="367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725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 fontScale="92500"/>
          </a:bodyPr>
          <a:lstStyle/>
          <a:p>
            <a:r>
              <a:rPr lang="en-US" sz="4000" b="1" dirty="0"/>
              <a:t>Railings – Countless materials and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09106" y="581157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Metal Cable and Picket			Glass, Composite</a:t>
            </a: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03426" name="Picture 2" descr="Square stainless steel cable railing post with cable inf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59" y="113165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 descr="Image result for deck railing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6" t="29301" r="11495" b="21415"/>
          <a:stretch/>
        </p:blipFill>
        <p:spPr bwMode="auto">
          <a:xfrm>
            <a:off x="6620237" y="4057279"/>
            <a:ext cx="4151402" cy="266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6" name="Picture 12" descr="Image result for deck railing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20330"/>
          <a:stretch/>
        </p:blipFill>
        <p:spPr bwMode="auto">
          <a:xfrm>
            <a:off x="6526924" y="1303346"/>
            <a:ext cx="4130566" cy="251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8" name="Picture 14" descr="Image result for deck railin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17" y="4037322"/>
            <a:ext cx="3581869" cy="268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23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Garages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Pole vs stick built, finished vs unfinished, gravel, plain concrete or epoxy floor, parking cars or man cave?</a:t>
            </a:r>
          </a:p>
        </p:txBody>
      </p:sp>
    </p:spTree>
    <p:extLst>
      <p:ext uri="{BB962C8B-B14F-4D97-AF65-F5344CB8AC3E}">
        <p14:creationId xmlns:p14="http://schemas.microsoft.com/office/powerpoint/2010/main" val="27523327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Interior Finish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031629"/>
            <a:ext cx="6021399" cy="3893838"/>
          </a:xfrm>
          <a:prstGeom prst="rect">
            <a:avLst/>
          </a:prstGeom>
        </p:spPr>
      </p:pic>
      <p:pic>
        <p:nvPicPr>
          <p:cNvPr id="108546" name="Picture 2" descr="Image result for finished gar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257" y="1814731"/>
            <a:ext cx="5409542" cy="432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          Unfinished									Fully Finished</a:t>
            </a:r>
          </a:p>
        </p:txBody>
      </p:sp>
    </p:spTree>
    <p:extLst>
      <p:ext uri="{BB962C8B-B14F-4D97-AF65-F5344CB8AC3E}">
        <p14:creationId xmlns:p14="http://schemas.microsoft.com/office/powerpoint/2010/main" val="35844942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Garage Lining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84087"/>
            <a:ext cx="5624332" cy="4218249"/>
          </a:xfrm>
          <a:prstGeom prst="rect">
            <a:avLst/>
          </a:prstGeom>
        </p:spPr>
      </p:pic>
      <p:pic>
        <p:nvPicPr>
          <p:cNvPr id="110594" name="Picture 2" descr="Image result for sheetrock gar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39" y="1712939"/>
            <a:ext cx="5652978" cy="423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6" name="Picture 4" descr="Image result for osb lined gar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569" y="2948937"/>
            <a:ext cx="4500508" cy="337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        Steel					       			Drywall with Insulation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700569" y="6291881"/>
            <a:ext cx="6203184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 OSB with Insulation</a:t>
            </a:r>
          </a:p>
        </p:txBody>
      </p:sp>
    </p:spTree>
    <p:extLst>
      <p:ext uri="{BB962C8B-B14F-4D97-AF65-F5344CB8AC3E}">
        <p14:creationId xmlns:p14="http://schemas.microsoft.com/office/powerpoint/2010/main" val="17823079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Garage Heating – Most Common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69366" y="1063416"/>
            <a:ext cx="11491406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	        Space Heat					       		 Radiant in-Floor</a:t>
            </a:r>
          </a:p>
        </p:txBody>
      </p:sp>
      <p:pic>
        <p:nvPicPr>
          <p:cNvPr id="111620" name="Picture 4" descr="Image result for garage ceiling  space he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25451"/>
            <a:ext cx="5715000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4" name="Picture 8" descr="Image result for garage radiant he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38" y="1725451"/>
            <a:ext cx="4836273" cy="362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6" name="Picture 10" descr="Image result for radiant heat from ceil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861" y="3933688"/>
            <a:ext cx="4286415" cy="254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460375" y="5756285"/>
            <a:ext cx="3419392" cy="566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ACD433"/>
              </a:buClr>
            </a:pPr>
            <a:r>
              <a:rPr lang="en-US" sz="3000" b="1" dirty="0">
                <a:solidFill>
                  <a:srgbClr val="ACD433"/>
                </a:solidFill>
              </a:rPr>
              <a:t>Ceiling Radiant</a:t>
            </a:r>
          </a:p>
        </p:txBody>
      </p:sp>
    </p:spTree>
    <p:extLst>
      <p:ext uri="{BB962C8B-B14F-4D97-AF65-F5344CB8AC3E}">
        <p14:creationId xmlns:p14="http://schemas.microsoft.com/office/powerpoint/2010/main" val="2848323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21" y="1157149"/>
            <a:ext cx="4558370" cy="340625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1125468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/>
              <a:t>Garage Floors – Dirt, Concrete, Epoxy and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09572" name="Picture 4" descr="https://dta0yqvfnusiq.cloudfront.net/milehighcoatings/2017/05/5299579-orig-5907924fb721a-250x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972" y="2299973"/>
            <a:ext cx="3773213" cy="37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4" name="Picture 6" descr="Image result for concrete garage flo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72" y="973067"/>
            <a:ext cx="4135821" cy="310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8" name="Picture 10" descr="Image result for dirt garage flo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31" y="3408803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5715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Pole Frame Garages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65" y="1831103"/>
            <a:ext cx="5552418" cy="417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4" y="2099778"/>
            <a:ext cx="5457102" cy="36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925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0657490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Stick Built Garages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steel si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Image result for nrp panel shower"/>
          <p:cNvSpPr>
            <a:spLocks noChangeAspect="1" noChangeArrowheads="1"/>
          </p:cNvSpPr>
          <p:nvPr/>
        </p:nvSpPr>
        <p:spPr bwMode="auto">
          <a:xfrm>
            <a:off x="307975" y="7937"/>
            <a:ext cx="4537294" cy="45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-13075" r="-3226" b="13075"/>
          <a:stretch/>
        </p:blipFill>
        <p:spPr>
          <a:xfrm>
            <a:off x="6002064" y="1944415"/>
            <a:ext cx="6189936" cy="3884832"/>
          </a:xfrm>
          <a:prstGeom prst="rect">
            <a:avLst/>
          </a:prstGeom>
        </p:spPr>
      </p:pic>
      <p:pic>
        <p:nvPicPr>
          <p:cNvPr id="106500" name="Picture 4" descr="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53" y="2454112"/>
            <a:ext cx="5680683" cy="33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9229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861420"/>
          </a:xfrm>
        </p:spPr>
        <p:txBody>
          <a:bodyPr>
            <a:normAutofit/>
          </a:bodyPr>
          <a:lstStyle/>
          <a:p>
            <a:r>
              <a:rPr lang="en-US" sz="4000" b="1" dirty="0"/>
              <a:t>Depreciation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B21EC-17D1-47E8-8D52-325CC75F53C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584" y="2699364"/>
            <a:ext cx="979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What is due to wear and tear and what are system failures?</a:t>
            </a:r>
          </a:p>
        </p:txBody>
      </p:sp>
    </p:spTree>
    <p:extLst>
      <p:ext uri="{BB962C8B-B14F-4D97-AF65-F5344CB8AC3E}">
        <p14:creationId xmlns:p14="http://schemas.microsoft.com/office/powerpoint/2010/main" val="8170813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33468</TotalTime>
  <Words>1158</Words>
  <Application>Microsoft Office PowerPoint</Application>
  <PresentationFormat>Widescreen</PresentationFormat>
  <Paragraphs>597</Paragraphs>
  <Slides>112</Slides>
  <Notes>111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7" baseType="lpstr">
      <vt:lpstr>Arial</vt:lpstr>
      <vt:lpstr>Calibri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Houses from the Ground UP</dc:title>
  <dc:creator>Erik Skogquist</dc:creator>
  <cp:lastModifiedBy>Michael Wacker</cp:lastModifiedBy>
  <cp:revision>133</cp:revision>
  <cp:lastPrinted>2017-09-05T14:09:23Z</cp:lastPrinted>
  <dcterms:created xsi:type="dcterms:W3CDTF">2017-06-13T07:53:57Z</dcterms:created>
  <dcterms:modified xsi:type="dcterms:W3CDTF">2018-05-07T20:56:00Z</dcterms:modified>
</cp:coreProperties>
</file>