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976" r:id="rId12"/>
  </p:sldMasterIdLst>
  <p:notesMasterIdLst>
    <p:notesMasterId r:id="rId56"/>
  </p:notesMasterIdLst>
  <p:handoutMasterIdLst>
    <p:handoutMasterId r:id="rId57"/>
  </p:handoutMasterIdLst>
  <p:sldIdLst>
    <p:sldId id="260" r:id="rId13"/>
    <p:sldId id="256" r:id="rId14"/>
    <p:sldId id="293" r:id="rId15"/>
    <p:sldId id="306" r:id="rId16"/>
    <p:sldId id="327" r:id="rId17"/>
    <p:sldId id="329" r:id="rId18"/>
    <p:sldId id="265" r:id="rId19"/>
    <p:sldId id="280" r:id="rId20"/>
    <p:sldId id="299" r:id="rId21"/>
    <p:sldId id="278" r:id="rId22"/>
    <p:sldId id="279" r:id="rId23"/>
    <p:sldId id="288" r:id="rId24"/>
    <p:sldId id="303" r:id="rId25"/>
    <p:sldId id="328" r:id="rId26"/>
    <p:sldId id="289" r:id="rId27"/>
    <p:sldId id="266" r:id="rId28"/>
    <p:sldId id="271" r:id="rId29"/>
    <p:sldId id="338" r:id="rId30"/>
    <p:sldId id="261" r:id="rId31"/>
    <p:sldId id="334" r:id="rId32"/>
    <p:sldId id="333" r:id="rId33"/>
    <p:sldId id="337" r:id="rId34"/>
    <p:sldId id="258" r:id="rId35"/>
    <p:sldId id="259" r:id="rId36"/>
    <p:sldId id="326" r:id="rId37"/>
    <p:sldId id="440" r:id="rId38"/>
    <p:sldId id="441" r:id="rId39"/>
    <p:sldId id="446" r:id="rId40"/>
    <p:sldId id="273" r:id="rId41"/>
    <p:sldId id="274" r:id="rId42"/>
    <p:sldId id="262" r:id="rId43"/>
    <p:sldId id="332" r:id="rId44"/>
    <p:sldId id="442" r:id="rId45"/>
    <p:sldId id="282" r:id="rId46"/>
    <p:sldId id="263" r:id="rId47"/>
    <p:sldId id="264" r:id="rId48"/>
    <p:sldId id="277" r:id="rId49"/>
    <p:sldId id="268" r:id="rId50"/>
    <p:sldId id="281" r:id="rId51"/>
    <p:sldId id="330" r:id="rId52"/>
    <p:sldId id="331" r:id="rId53"/>
    <p:sldId id="342" r:id="rId54"/>
    <p:sldId id="343" r:id="rId5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78" autoAdjust="0"/>
    <p:restoredTop sz="94560" autoAdjust="0"/>
  </p:normalViewPr>
  <p:slideViewPr>
    <p:cSldViewPr>
      <p:cViewPr varScale="1">
        <p:scale>
          <a:sx n="102" d="100"/>
          <a:sy n="102" d="100"/>
        </p:scale>
        <p:origin x="156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customXml" Target="../customXml/item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tableStyles" Target="tableStyle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notesMaster" Target="notesMasters/notesMaster1.xml"/><Relationship Id="rId8" Type="http://schemas.openxmlformats.org/officeDocument/2006/relationships/customXml" Target="../customXml/item8.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1.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handoutMaster" Target="handoutMasters/handoutMaster1.xml"/><Relationship Id="rId10" Type="http://schemas.openxmlformats.org/officeDocument/2006/relationships/customXml" Target="../customXml/item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915C20-A535-4480-AA2B-EE9706D11197}" type="doc">
      <dgm:prSet loTypeId="urn:microsoft.com/office/officeart/2005/8/layout/hProcess6" loCatId="process" qsTypeId="urn:microsoft.com/office/officeart/2005/8/quickstyle/simple5" qsCatId="simple" csTypeId="urn:microsoft.com/office/officeart/2005/8/colors/colorful1#1" csCatId="colorful" phldr="1"/>
      <dgm:spPr/>
      <dgm:t>
        <a:bodyPr/>
        <a:lstStyle/>
        <a:p>
          <a:endParaRPr lang="en-US"/>
        </a:p>
      </dgm:t>
    </dgm:pt>
    <dgm:pt modelId="{04E436F6-15C7-4816-8051-B70BE739D150}">
      <dgm:prSet phldrT="[Text]" custT="1"/>
      <dgm:spPr/>
      <dgm:t>
        <a:bodyPr/>
        <a:lstStyle/>
        <a:p>
          <a:r>
            <a:rPr lang="en-US" sz="1200" b="1" dirty="0"/>
            <a:t>Base Value</a:t>
          </a:r>
        </a:p>
      </dgm:t>
    </dgm:pt>
    <dgm:pt modelId="{7554E37C-EB20-460B-BEA9-418C4893ED94}" type="parTrans" cxnId="{1FE0AA0B-6A2E-4CAC-9D57-CD244798144F}">
      <dgm:prSet/>
      <dgm:spPr/>
      <dgm:t>
        <a:bodyPr/>
        <a:lstStyle/>
        <a:p>
          <a:endParaRPr lang="en-US"/>
        </a:p>
      </dgm:t>
    </dgm:pt>
    <dgm:pt modelId="{4FF65EDD-7CA3-4BEE-963F-DA0B9B47DB82}" type="sibTrans" cxnId="{1FE0AA0B-6A2E-4CAC-9D57-CD244798144F}">
      <dgm:prSet/>
      <dgm:spPr/>
      <dgm:t>
        <a:bodyPr/>
        <a:lstStyle/>
        <a:p>
          <a:endParaRPr lang="en-US"/>
        </a:p>
      </dgm:t>
    </dgm:pt>
    <dgm:pt modelId="{DCB65A08-FDF0-4449-95B8-3F306FB7BAAE}">
      <dgm:prSet phldrT="[Text]" custT="1"/>
      <dgm:spPr/>
      <dgm:t>
        <a:bodyPr/>
        <a:lstStyle/>
        <a:p>
          <a:r>
            <a:rPr lang="en-US" sz="1000" b="1" dirty="0"/>
            <a:t>Value/front foot</a:t>
          </a:r>
        </a:p>
      </dgm:t>
    </dgm:pt>
    <dgm:pt modelId="{664A83D1-A22A-47B6-9C70-9870E702363A}" type="parTrans" cxnId="{15080AEE-4E19-4503-907F-FD98F0F54AB2}">
      <dgm:prSet/>
      <dgm:spPr/>
      <dgm:t>
        <a:bodyPr/>
        <a:lstStyle/>
        <a:p>
          <a:endParaRPr lang="en-US"/>
        </a:p>
      </dgm:t>
    </dgm:pt>
    <dgm:pt modelId="{3CE2B62A-42D2-4E21-BEFE-493DA282137B}" type="sibTrans" cxnId="{15080AEE-4E19-4503-907F-FD98F0F54AB2}">
      <dgm:prSet/>
      <dgm:spPr/>
      <dgm:t>
        <a:bodyPr/>
        <a:lstStyle/>
        <a:p>
          <a:endParaRPr lang="en-US"/>
        </a:p>
      </dgm:t>
    </dgm:pt>
    <dgm:pt modelId="{68B841E5-958C-4254-9877-0668154B51E2}">
      <dgm:prSet phldrT="[Text]" custT="1"/>
      <dgm:spPr/>
      <dgm:t>
        <a:bodyPr/>
        <a:lstStyle/>
        <a:p>
          <a:r>
            <a:rPr lang="en-US" sz="1000" b="1" dirty="0"/>
            <a:t>Excess Land</a:t>
          </a:r>
        </a:p>
      </dgm:t>
    </dgm:pt>
    <dgm:pt modelId="{BE1FD1D4-BD24-424A-915B-EE63B79F31F8}" type="parTrans" cxnId="{51F4784C-ED28-4D62-9966-DFD3FAEAA59A}">
      <dgm:prSet/>
      <dgm:spPr/>
      <dgm:t>
        <a:bodyPr/>
        <a:lstStyle/>
        <a:p>
          <a:endParaRPr lang="en-US"/>
        </a:p>
      </dgm:t>
    </dgm:pt>
    <dgm:pt modelId="{B0B02B34-7D0D-4F7A-B50A-181BE17209F2}" type="sibTrans" cxnId="{51F4784C-ED28-4D62-9966-DFD3FAEAA59A}">
      <dgm:prSet/>
      <dgm:spPr/>
      <dgm:t>
        <a:bodyPr/>
        <a:lstStyle/>
        <a:p>
          <a:endParaRPr lang="en-US"/>
        </a:p>
      </dgm:t>
    </dgm:pt>
    <dgm:pt modelId="{96C650F6-E607-4FFC-9533-BB9A141AEB8A}">
      <dgm:prSet phldrT="[Text]" custT="1"/>
      <dgm:spPr>
        <a:solidFill>
          <a:srgbClr val="FF0000"/>
        </a:solidFill>
      </dgm:spPr>
      <dgm:t>
        <a:bodyPr/>
        <a:lstStyle/>
        <a:p>
          <a:r>
            <a:rPr lang="en-US" sz="1100" dirty="0"/>
            <a:t>Elevation</a:t>
          </a:r>
        </a:p>
      </dgm:t>
    </dgm:pt>
    <dgm:pt modelId="{041D8EA5-EA16-4EB8-94F0-62188A0EC465}" type="parTrans" cxnId="{50204416-91A0-437C-B183-6E729DA00235}">
      <dgm:prSet/>
      <dgm:spPr/>
      <dgm:t>
        <a:bodyPr/>
        <a:lstStyle/>
        <a:p>
          <a:endParaRPr lang="en-US"/>
        </a:p>
      </dgm:t>
    </dgm:pt>
    <dgm:pt modelId="{2BB2D339-6B7C-405E-A439-5D7027BC123C}" type="sibTrans" cxnId="{50204416-91A0-437C-B183-6E729DA00235}">
      <dgm:prSet/>
      <dgm:spPr/>
      <dgm:t>
        <a:bodyPr/>
        <a:lstStyle/>
        <a:p>
          <a:endParaRPr lang="en-US"/>
        </a:p>
      </dgm:t>
    </dgm:pt>
    <dgm:pt modelId="{5F29B943-7113-4A67-BE8D-8F56C3BC4C92}">
      <dgm:prSet phldrT="[Text]" custT="1"/>
      <dgm:spPr/>
      <dgm:t>
        <a:bodyPr/>
        <a:lstStyle/>
        <a:p>
          <a:r>
            <a:rPr lang="en-US" sz="1000" b="1" dirty="0"/>
            <a:t>Three base grades</a:t>
          </a:r>
        </a:p>
      </dgm:t>
    </dgm:pt>
    <dgm:pt modelId="{B522503C-13B7-40AB-A355-481C970F9FEB}" type="parTrans" cxnId="{76FCF209-72DE-41B8-852F-7A8A65876C16}">
      <dgm:prSet/>
      <dgm:spPr/>
      <dgm:t>
        <a:bodyPr/>
        <a:lstStyle/>
        <a:p>
          <a:endParaRPr lang="en-US"/>
        </a:p>
      </dgm:t>
    </dgm:pt>
    <dgm:pt modelId="{9AFE1F68-AD51-465C-BF3D-5379F55718EE}" type="sibTrans" cxnId="{76FCF209-72DE-41B8-852F-7A8A65876C16}">
      <dgm:prSet/>
      <dgm:spPr/>
      <dgm:t>
        <a:bodyPr/>
        <a:lstStyle/>
        <a:p>
          <a:endParaRPr lang="en-US"/>
        </a:p>
      </dgm:t>
    </dgm:pt>
    <dgm:pt modelId="{9FE25CCF-9E8B-44BB-87D6-CC1791B60172}">
      <dgm:prSet phldrT="[Text]" custT="1"/>
      <dgm:spPr/>
      <dgm:t>
        <a:bodyPr/>
        <a:lstStyle/>
        <a:p>
          <a:r>
            <a:rPr lang="en-US" sz="1000" b="1" dirty="0"/>
            <a:t>5% - 20% adjustment</a:t>
          </a:r>
        </a:p>
      </dgm:t>
    </dgm:pt>
    <dgm:pt modelId="{BDF47717-5AB9-43AC-8C97-094D26F80449}" type="parTrans" cxnId="{782CC0C5-DBE4-4BD4-86E5-99CAB51498D4}">
      <dgm:prSet/>
      <dgm:spPr/>
      <dgm:t>
        <a:bodyPr/>
        <a:lstStyle/>
        <a:p>
          <a:endParaRPr lang="en-US"/>
        </a:p>
      </dgm:t>
    </dgm:pt>
    <dgm:pt modelId="{A1823678-DBAE-41DB-B2AB-B40B912DE8E5}" type="sibTrans" cxnId="{782CC0C5-DBE4-4BD4-86E5-99CAB51498D4}">
      <dgm:prSet/>
      <dgm:spPr/>
      <dgm:t>
        <a:bodyPr/>
        <a:lstStyle/>
        <a:p>
          <a:endParaRPr lang="en-US"/>
        </a:p>
      </dgm:t>
    </dgm:pt>
    <dgm:pt modelId="{9CF66250-C233-4014-9C9F-FD4CA41588C5}">
      <dgm:prSet phldrT="[Text]" custT="1"/>
      <dgm:spPr>
        <a:solidFill>
          <a:srgbClr val="00B050"/>
        </a:solidFill>
      </dgm:spPr>
      <dgm:t>
        <a:bodyPr/>
        <a:lstStyle/>
        <a:p>
          <a:endParaRPr lang="en-US" sz="1100" b="0" dirty="0"/>
        </a:p>
        <a:p>
          <a:r>
            <a:rPr lang="en-US" sz="1000" b="0" dirty="0"/>
            <a:t>Vegetation</a:t>
          </a:r>
        </a:p>
        <a:p>
          <a:endParaRPr lang="en-US" sz="1100" b="0" dirty="0"/>
        </a:p>
      </dgm:t>
    </dgm:pt>
    <dgm:pt modelId="{498D1E88-C68B-4C6B-84D2-2086BB4FC238}" type="parTrans" cxnId="{C8838FF2-D3F4-4C3E-B2BB-3F137E171321}">
      <dgm:prSet/>
      <dgm:spPr/>
      <dgm:t>
        <a:bodyPr/>
        <a:lstStyle/>
        <a:p>
          <a:endParaRPr lang="en-US"/>
        </a:p>
      </dgm:t>
    </dgm:pt>
    <dgm:pt modelId="{29842230-CA90-4909-A021-9A2A431A7277}" type="sibTrans" cxnId="{C8838FF2-D3F4-4C3E-B2BB-3F137E171321}">
      <dgm:prSet/>
      <dgm:spPr/>
      <dgm:t>
        <a:bodyPr/>
        <a:lstStyle/>
        <a:p>
          <a:endParaRPr lang="en-US"/>
        </a:p>
      </dgm:t>
    </dgm:pt>
    <dgm:pt modelId="{DAC4BFCC-E50A-425F-823E-2537FFEC7E71}">
      <dgm:prSet phldrT="[Text]" custT="1"/>
      <dgm:spPr/>
      <dgm:t>
        <a:bodyPr/>
        <a:lstStyle/>
        <a:p>
          <a:r>
            <a:rPr lang="en-US" sz="1100" b="1" dirty="0"/>
            <a:t>Four base grades</a:t>
          </a:r>
        </a:p>
      </dgm:t>
    </dgm:pt>
    <dgm:pt modelId="{A3C6F147-764E-4BBA-98C6-843EBEBED3A1}" type="parTrans" cxnId="{18AB3097-C20A-4D73-92A8-A982B820E7D9}">
      <dgm:prSet/>
      <dgm:spPr/>
      <dgm:t>
        <a:bodyPr/>
        <a:lstStyle/>
        <a:p>
          <a:endParaRPr lang="en-US"/>
        </a:p>
      </dgm:t>
    </dgm:pt>
    <dgm:pt modelId="{CF8EEAC6-9177-4540-8EFF-8AD8CD6E4330}" type="sibTrans" cxnId="{18AB3097-C20A-4D73-92A8-A982B820E7D9}">
      <dgm:prSet/>
      <dgm:spPr/>
      <dgm:t>
        <a:bodyPr/>
        <a:lstStyle/>
        <a:p>
          <a:endParaRPr lang="en-US"/>
        </a:p>
      </dgm:t>
    </dgm:pt>
    <dgm:pt modelId="{E936BC53-52FE-4F15-A2DB-87209CBE3417}">
      <dgm:prSet phldrT="[Text]" custT="1"/>
      <dgm:spPr/>
      <dgm:t>
        <a:bodyPr/>
        <a:lstStyle/>
        <a:p>
          <a:r>
            <a:rPr lang="en-US" sz="1100" b="1" dirty="0"/>
            <a:t>5% - 70% adjustment</a:t>
          </a:r>
        </a:p>
      </dgm:t>
    </dgm:pt>
    <dgm:pt modelId="{25991A95-92F3-4857-BFBF-291880E0F47E}" type="parTrans" cxnId="{C36620E4-9710-48B7-ACFD-C45BF1D3857E}">
      <dgm:prSet/>
      <dgm:spPr/>
      <dgm:t>
        <a:bodyPr/>
        <a:lstStyle/>
        <a:p>
          <a:endParaRPr lang="en-US"/>
        </a:p>
      </dgm:t>
    </dgm:pt>
    <dgm:pt modelId="{DA96863E-DA22-45ED-A664-3A26D468D660}" type="sibTrans" cxnId="{C36620E4-9710-48B7-ACFD-C45BF1D3857E}">
      <dgm:prSet/>
      <dgm:spPr/>
      <dgm:t>
        <a:bodyPr/>
        <a:lstStyle/>
        <a:p>
          <a:endParaRPr lang="en-US"/>
        </a:p>
      </dgm:t>
    </dgm:pt>
    <dgm:pt modelId="{2D2213B6-132F-4ACD-B70C-60B7209AD8F1}">
      <dgm:prSet custT="1"/>
      <dgm:spPr>
        <a:solidFill>
          <a:schemeClr val="bg2">
            <a:lumMod val="50000"/>
          </a:schemeClr>
        </a:solidFill>
      </dgm:spPr>
      <dgm:t>
        <a:bodyPr/>
        <a:lstStyle/>
        <a:p>
          <a:r>
            <a:rPr lang="en-US" sz="1600" dirty="0"/>
            <a:t>Utility</a:t>
          </a:r>
        </a:p>
      </dgm:t>
    </dgm:pt>
    <dgm:pt modelId="{4E3458A4-2535-42FF-9010-452390413F09}" type="parTrans" cxnId="{DE1B208D-31F0-4CCE-87B2-6326C987E42D}">
      <dgm:prSet/>
      <dgm:spPr/>
      <dgm:t>
        <a:bodyPr/>
        <a:lstStyle/>
        <a:p>
          <a:endParaRPr lang="en-US"/>
        </a:p>
      </dgm:t>
    </dgm:pt>
    <dgm:pt modelId="{4186BA8C-CEB0-47DE-A68E-9144DD6D1A51}" type="sibTrans" cxnId="{DE1B208D-31F0-4CCE-87B2-6326C987E42D}">
      <dgm:prSet/>
      <dgm:spPr/>
      <dgm:t>
        <a:bodyPr/>
        <a:lstStyle/>
        <a:p>
          <a:endParaRPr lang="en-US"/>
        </a:p>
      </dgm:t>
    </dgm:pt>
    <dgm:pt modelId="{F7CE6FA5-30F0-4CA9-9E96-A35ABE77826E}">
      <dgm:prSet phldrT="[Text]"/>
      <dgm:spPr/>
      <dgm:t>
        <a:bodyPr/>
        <a:lstStyle/>
        <a:p>
          <a:r>
            <a:rPr lang="en-US" b="1" dirty="0"/>
            <a:t>Irregular Shape</a:t>
          </a:r>
        </a:p>
      </dgm:t>
    </dgm:pt>
    <dgm:pt modelId="{6FEE324F-919F-48EF-84DA-2B5BF2C5C3BB}" type="parTrans" cxnId="{3743A6D6-B912-4EF2-9A6C-6A1CFA921A70}">
      <dgm:prSet/>
      <dgm:spPr/>
      <dgm:t>
        <a:bodyPr/>
        <a:lstStyle/>
        <a:p>
          <a:endParaRPr lang="en-US"/>
        </a:p>
      </dgm:t>
    </dgm:pt>
    <dgm:pt modelId="{2F339B51-884D-411E-BEBB-D41E9D43C4A3}" type="sibTrans" cxnId="{3743A6D6-B912-4EF2-9A6C-6A1CFA921A70}">
      <dgm:prSet/>
      <dgm:spPr/>
      <dgm:t>
        <a:bodyPr/>
        <a:lstStyle/>
        <a:p>
          <a:endParaRPr lang="en-US"/>
        </a:p>
      </dgm:t>
    </dgm:pt>
    <dgm:pt modelId="{9B5B947D-244A-4F89-B8DF-11420783D6FB}">
      <dgm:prSet/>
      <dgm:spPr/>
      <dgm:t>
        <a:bodyPr/>
        <a:lstStyle/>
        <a:p>
          <a:r>
            <a:rPr lang="en-US" b="1" dirty="0"/>
            <a:t>Depth</a:t>
          </a:r>
        </a:p>
      </dgm:t>
    </dgm:pt>
    <dgm:pt modelId="{9254737B-D9F6-4919-ACDC-B2692DA6DCAC}" type="parTrans" cxnId="{8594009D-131D-455B-94F7-D1277BDAFF52}">
      <dgm:prSet/>
      <dgm:spPr/>
      <dgm:t>
        <a:bodyPr/>
        <a:lstStyle/>
        <a:p>
          <a:endParaRPr lang="en-US"/>
        </a:p>
      </dgm:t>
    </dgm:pt>
    <dgm:pt modelId="{065CCACA-8EFB-44B8-BF0E-EC6CC70555B8}" type="sibTrans" cxnId="{8594009D-131D-455B-94F7-D1277BDAFF52}">
      <dgm:prSet/>
      <dgm:spPr/>
      <dgm:t>
        <a:bodyPr/>
        <a:lstStyle/>
        <a:p>
          <a:endParaRPr lang="en-US"/>
        </a:p>
      </dgm:t>
    </dgm:pt>
    <dgm:pt modelId="{9095328D-E11A-461A-A0FD-85A3D7F7C1C1}">
      <dgm:prSet phldrT="[Text]"/>
      <dgm:spPr/>
      <dgm:t>
        <a:bodyPr/>
        <a:lstStyle/>
        <a:p>
          <a:r>
            <a:rPr lang="en-US" b="1" dirty="0"/>
            <a:t>Build ability</a:t>
          </a:r>
        </a:p>
      </dgm:t>
    </dgm:pt>
    <dgm:pt modelId="{727ED2B5-3AE5-4459-965B-1D3845BC6981}" type="parTrans" cxnId="{1EEF628D-D21E-40B1-979D-B7FF18E50C9D}">
      <dgm:prSet/>
      <dgm:spPr/>
      <dgm:t>
        <a:bodyPr/>
        <a:lstStyle/>
        <a:p>
          <a:endParaRPr lang="en-US"/>
        </a:p>
      </dgm:t>
    </dgm:pt>
    <dgm:pt modelId="{4F10B9A7-31FB-4116-80B7-2C8DAF9BEAE6}" type="sibTrans" cxnId="{1EEF628D-D21E-40B1-979D-B7FF18E50C9D}">
      <dgm:prSet/>
      <dgm:spPr/>
      <dgm:t>
        <a:bodyPr/>
        <a:lstStyle/>
        <a:p>
          <a:endParaRPr lang="en-US"/>
        </a:p>
      </dgm:t>
    </dgm:pt>
    <dgm:pt modelId="{916E6DA8-9BDE-4C01-8029-251A55D6F960}">
      <dgm:prSet phldrT="[Text]"/>
      <dgm:spPr/>
      <dgm:t>
        <a:bodyPr/>
        <a:lstStyle/>
        <a:p>
          <a:r>
            <a:rPr lang="en-US" b="1" dirty="0"/>
            <a:t>Usability</a:t>
          </a:r>
        </a:p>
      </dgm:t>
    </dgm:pt>
    <dgm:pt modelId="{9A9EEAFB-9E57-426D-8383-CD899E8881EB}" type="parTrans" cxnId="{0781D1F1-3B8A-435C-B299-84FE19ABC8E5}">
      <dgm:prSet/>
      <dgm:spPr/>
      <dgm:t>
        <a:bodyPr/>
        <a:lstStyle/>
        <a:p>
          <a:endParaRPr lang="en-US"/>
        </a:p>
      </dgm:t>
    </dgm:pt>
    <dgm:pt modelId="{DC3F0F5F-4C1F-4492-9539-65AD43F384BA}" type="sibTrans" cxnId="{0781D1F1-3B8A-435C-B299-84FE19ABC8E5}">
      <dgm:prSet/>
      <dgm:spPr/>
      <dgm:t>
        <a:bodyPr/>
        <a:lstStyle/>
        <a:p>
          <a:endParaRPr lang="en-US"/>
        </a:p>
      </dgm:t>
    </dgm:pt>
    <dgm:pt modelId="{CD6DADDB-2255-41FE-B577-AA9C174FB92C}">
      <dgm:prSet phldrT="[Text]"/>
      <dgm:spPr/>
      <dgm:t>
        <a:bodyPr/>
        <a:lstStyle/>
        <a:p>
          <a:r>
            <a:rPr lang="en-US" b="1" dirty="0"/>
            <a:t>Privacy</a:t>
          </a:r>
        </a:p>
      </dgm:t>
    </dgm:pt>
    <dgm:pt modelId="{308B7BDE-D9DB-49F6-B626-8D3BFF47A050}" type="parTrans" cxnId="{94581C7D-470F-47A8-89EB-AD414F4D0D7C}">
      <dgm:prSet/>
      <dgm:spPr/>
      <dgm:t>
        <a:bodyPr/>
        <a:lstStyle/>
        <a:p>
          <a:endParaRPr lang="en-US"/>
        </a:p>
      </dgm:t>
    </dgm:pt>
    <dgm:pt modelId="{C89872CE-79BC-4924-BE2B-C7D4D07A691D}" type="sibTrans" cxnId="{94581C7D-470F-47A8-89EB-AD414F4D0D7C}">
      <dgm:prSet/>
      <dgm:spPr/>
      <dgm:t>
        <a:bodyPr/>
        <a:lstStyle/>
        <a:p>
          <a:endParaRPr lang="en-US"/>
        </a:p>
      </dgm:t>
    </dgm:pt>
    <dgm:pt modelId="{F6248705-4DC2-4728-B88C-4E7725F63E00}" type="pres">
      <dgm:prSet presAssocID="{73915C20-A535-4480-AA2B-EE9706D11197}" presName="theList" presStyleCnt="0">
        <dgm:presLayoutVars>
          <dgm:dir/>
          <dgm:animLvl val="lvl"/>
          <dgm:resizeHandles val="exact"/>
        </dgm:presLayoutVars>
      </dgm:prSet>
      <dgm:spPr/>
    </dgm:pt>
    <dgm:pt modelId="{D897B364-0AA3-4DF7-ADCC-AD121BCBEB69}" type="pres">
      <dgm:prSet presAssocID="{04E436F6-15C7-4816-8051-B70BE739D150}" presName="compNode" presStyleCnt="0"/>
      <dgm:spPr/>
    </dgm:pt>
    <dgm:pt modelId="{B82250DB-33BA-410C-8795-8C6CC4D61900}" type="pres">
      <dgm:prSet presAssocID="{04E436F6-15C7-4816-8051-B70BE739D150}" presName="noGeometry" presStyleCnt="0"/>
      <dgm:spPr/>
    </dgm:pt>
    <dgm:pt modelId="{5DCB9985-A925-49D3-A9FE-BB01F376C4EC}" type="pres">
      <dgm:prSet presAssocID="{04E436F6-15C7-4816-8051-B70BE739D150}" presName="childTextVisible" presStyleLbl="bgAccFollowNode1" presStyleIdx="0" presStyleCnt="4" custScaleX="112739" custScaleY="118930" custLinFactNeighborX="12533" custLinFactNeighborY="547">
        <dgm:presLayoutVars>
          <dgm:bulletEnabled val="1"/>
        </dgm:presLayoutVars>
      </dgm:prSet>
      <dgm:spPr/>
    </dgm:pt>
    <dgm:pt modelId="{FB572ECB-F0B4-4569-89DE-72846BDF418F}" type="pres">
      <dgm:prSet presAssocID="{04E436F6-15C7-4816-8051-B70BE739D150}" presName="childTextHidden" presStyleLbl="bgAccFollowNode1" presStyleIdx="0" presStyleCnt="4"/>
      <dgm:spPr/>
    </dgm:pt>
    <dgm:pt modelId="{8C19C92E-7CCE-4F00-8A9A-D8D8BF1F4372}" type="pres">
      <dgm:prSet presAssocID="{04E436F6-15C7-4816-8051-B70BE739D150}" presName="parentText" presStyleLbl="node1" presStyleIdx="0" presStyleCnt="4" custScaleX="131853" custScaleY="159188" custLinFactNeighborX="-91" custLinFactNeighborY="-3070">
        <dgm:presLayoutVars>
          <dgm:chMax val="1"/>
          <dgm:bulletEnabled val="1"/>
        </dgm:presLayoutVars>
      </dgm:prSet>
      <dgm:spPr/>
    </dgm:pt>
    <dgm:pt modelId="{FD29A76B-C9BC-4EDD-B003-360AF5FB85AB}" type="pres">
      <dgm:prSet presAssocID="{04E436F6-15C7-4816-8051-B70BE739D150}" presName="aSpace" presStyleCnt="0"/>
      <dgm:spPr/>
    </dgm:pt>
    <dgm:pt modelId="{2EC11222-02B0-414C-823C-154A31E1472D}" type="pres">
      <dgm:prSet presAssocID="{96C650F6-E607-4FFC-9533-BB9A141AEB8A}" presName="compNode" presStyleCnt="0"/>
      <dgm:spPr/>
    </dgm:pt>
    <dgm:pt modelId="{6A0DF3B2-6C6E-49D2-84DE-9DE139EE6343}" type="pres">
      <dgm:prSet presAssocID="{96C650F6-E607-4FFC-9533-BB9A141AEB8A}" presName="noGeometry" presStyleCnt="0"/>
      <dgm:spPr/>
    </dgm:pt>
    <dgm:pt modelId="{FDE57083-0A06-4C6D-8E2C-53C94E885F84}" type="pres">
      <dgm:prSet presAssocID="{96C650F6-E607-4FFC-9533-BB9A141AEB8A}" presName="childTextVisible" presStyleLbl="bgAccFollowNode1" presStyleIdx="1" presStyleCnt="4" custScaleX="107742" custScaleY="122646" custLinFactNeighborX="8902" custLinFactNeighborY="1616">
        <dgm:presLayoutVars>
          <dgm:bulletEnabled val="1"/>
        </dgm:presLayoutVars>
      </dgm:prSet>
      <dgm:spPr/>
    </dgm:pt>
    <dgm:pt modelId="{6131239C-0A89-4186-8BE1-F17D503200F7}" type="pres">
      <dgm:prSet presAssocID="{96C650F6-E607-4FFC-9533-BB9A141AEB8A}" presName="childTextHidden" presStyleLbl="bgAccFollowNode1" presStyleIdx="1" presStyleCnt="4"/>
      <dgm:spPr/>
    </dgm:pt>
    <dgm:pt modelId="{0002FC21-4BA8-4A72-98F0-EDEA9AFCB805}" type="pres">
      <dgm:prSet presAssocID="{96C650F6-E607-4FFC-9533-BB9A141AEB8A}" presName="parentText" presStyleLbl="node1" presStyleIdx="1" presStyleCnt="4" custScaleX="127580" custScaleY="152691" custLinFactNeighborX="-8670" custLinFactNeighborY="5705">
        <dgm:presLayoutVars>
          <dgm:chMax val="1"/>
          <dgm:bulletEnabled val="1"/>
        </dgm:presLayoutVars>
      </dgm:prSet>
      <dgm:spPr/>
    </dgm:pt>
    <dgm:pt modelId="{D9DD9E0A-81B2-4247-AFEC-982B470A8FFB}" type="pres">
      <dgm:prSet presAssocID="{96C650F6-E607-4FFC-9533-BB9A141AEB8A}" presName="aSpace" presStyleCnt="0"/>
      <dgm:spPr/>
    </dgm:pt>
    <dgm:pt modelId="{E1368DF8-5328-4888-BAD1-37D81D66013E}" type="pres">
      <dgm:prSet presAssocID="{9CF66250-C233-4014-9C9F-FD4CA41588C5}" presName="compNode" presStyleCnt="0"/>
      <dgm:spPr/>
    </dgm:pt>
    <dgm:pt modelId="{4AE44F86-6159-45FC-A7B2-23F7754E7D47}" type="pres">
      <dgm:prSet presAssocID="{9CF66250-C233-4014-9C9F-FD4CA41588C5}" presName="noGeometry" presStyleCnt="0"/>
      <dgm:spPr/>
    </dgm:pt>
    <dgm:pt modelId="{F34343A1-85A7-4CB9-B678-1F80E4DB1D3D}" type="pres">
      <dgm:prSet presAssocID="{9CF66250-C233-4014-9C9F-FD4CA41588C5}" presName="childTextVisible" presStyleLbl="bgAccFollowNode1" presStyleIdx="2" presStyleCnt="4" custScaleX="117115" custScaleY="120788" custLinFactNeighborX="14339" custLinFactNeighborY="577">
        <dgm:presLayoutVars>
          <dgm:bulletEnabled val="1"/>
        </dgm:presLayoutVars>
      </dgm:prSet>
      <dgm:spPr/>
    </dgm:pt>
    <dgm:pt modelId="{892C12B1-1389-4FD9-86BE-71ACC27F08EA}" type="pres">
      <dgm:prSet presAssocID="{9CF66250-C233-4014-9C9F-FD4CA41588C5}" presName="childTextHidden" presStyleLbl="bgAccFollowNode1" presStyleIdx="2" presStyleCnt="4"/>
      <dgm:spPr/>
    </dgm:pt>
    <dgm:pt modelId="{EC6941EB-D727-4BA2-9040-3E5EA9FF62BC}" type="pres">
      <dgm:prSet presAssocID="{9CF66250-C233-4014-9C9F-FD4CA41588C5}" presName="parentText" presStyleLbl="node1" presStyleIdx="2" presStyleCnt="4" custScaleX="135573" custScaleY="152691">
        <dgm:presLayoutVars>
          <dgm:chMax val="1"/>
          <dgm:bulletEnabled val="1"/>
        </dgm:presLayoutVars>
      </dgm:prSet>
      <dgm:spPr>
        <a:prstGeom prst="ellipse">
          <a:avLst/>
        </a:prstGeom>
      </dgm:spPr>
    </dgm:pt>
    <dgm:pt modelId="{B47372C8-B19D-4B94-975A-C5532D729EB4}" type="pres">
      <dgm:prSet presAssocID="{9CF66250-C233-4014-9C9F-FD4CA41588C5}" presName="aSpace" presStyleCnt="0"/>
      <dgm:spPr/>
    </dgm:pt>
    <dgm:pt modelId="{6AD6656E-0556-4815-A67D-733D8B69BE52}" type="pres">
      <dgm:prSet presAssocID="{2D2213B6-132F-4ACD-B70C-60B7209AD8F1}" presName="compNode" presStyleCnt="0"/>
      <dgm:spPr/>
    </dgm:pt>
    <dgm:pt modelId="{1A9DD20E-3250-446D-9DF4-6115036E273C}" type="pres">
      <dgm:prSet presAssocID="{2D2213B6-132F-4ACD-B70C-60B7209AD8F1}" presName="noGeometry" presStyleCnt="0"/>
      <dgm:spPr/>
    </dgm:pt>
    <dgm:pt modelId="{D5FF799E-BC8C-4B6E-92BF-01CB00C6FED2}" type="pres">
      <dgm:prSet presAssocID="{2D2213B6-132F-4ACD-B70C-60B7209AD8F1}" presName="childTextVisible" presStyleLbl="bgAccFollowNode1" presStyleIdx="3" presStyleCnt="4" custScaleY="115213">
        <dgm:presLayoutVars>
          <dgm:bulletEnabled val="1"/>
        </dgm:presLayoutVars>
      </dgm:prSet>
      <dgm:spPr/>
    </dgm:pt>
    <dgm:pt modelId="{C7BBB6CE-FCC5-4B29-9EEC-D728F2CF36CF}" type="pres">
      <dgm:prSet presAssocID="{2D2213B6-132F-4ACD-B70C-60B7209AD8F1}" presName="childTextHidden" presStyleLbl="bgAccFollowNode1" presStyleIdx="3" presStyleCnt="4"/>
      <dgm:spPr/>
    </dgm:pt>
    <dgm:pt modelId="{C917A352-03E3-4F7B-9D8E-D845F7C239BE}" type="pres">
      <dgm:prSet presAssocID="{2D2213B6-132F-4ACD-B70C-60B7209AD8F1}" presName="parentText" presStyleLbl="node1" presStyleIdx="3" presStyleCnt="4" custScaleX="119608" custScaleY="149442" custLinFactNeighborX="-11420" custLinFactNeighborY="-632">
        <dgm:presLayoutVars>
          <dgm:chMax val="1"/>
          <dgm:bulletEnabled val="1"/>
        </dgm:presLayoutVars>
      </dgm:prSet>
      <dgm:spPr/>
    </dgm:pt>
  </dgm:ptLst>
  <dgm:cxnLst>
    <dgm:cxn modelId="{76FCF209-72DE-41B8-852F-7A8A65876C16}" srcId="{96C650F6-E607-4FFC-9533-BB9A141AEB8A}" destId="{5F29B943-7113-4A67-BE8D-8F56C3BC4C92}" srcOrd="0" destOrd="0" parTransId="{B522503C-13B7-40AB-A355-481C970F9FEB}" sibTransId="{9AFE1F68-AD51-465C-BF3D-5379F55718EE}"/>
    <dgm:cxn modelId="{1FE0AA0B-6A2E-4CAC-9D57-CD244798144F}" srcId="{73915C20-A535-4480-AA2B-EE9706D11197}" destId="{04E436F6-15C7-4816-8051-B70BE739D150}" srcOrd="0" destOrd="0" parTransId="{7554E37C-EB20-460B-BEA9-418C4893ED94}" sibTransId="{4FF65EDD-7CA3-4BEE-963F-DA0B9B47DB82}"/>
    <dgm:cxn modelId="{50204416-91A0-437C-B183-6E729DA00235}" srcId="{73915C20-A535-4480-AA2B-EE9706D11197}" destId="{96C650F6-E607-4FFC-9533-BB9A141AEB8A}" srcOrd="1" destOrd="0" parTransId="{041D8EA5-EA16-4EB8-94F0-62188A0EC465}" sibTransId="{2BB2D339-6B7C-405E-A439-5D7027BC123C}"/>
    <dgm:cxn modelId="{B6D7271D-025C-4769-AEEB-386C4CC0E2C5}" type="presOf" srcId="{9095328D-E11A-461A-A0FD-85A3D7F7C1C1}" destId="{C7BBB6CE-FCC5-4B29-9EEC-D728F2CF36CF}" srcOrd="1" destOrd="2" presId="urn:microsoft.com/office/officeart/2005/8/layout/hProcess6"/>
    <dgm:cxn modelId="{0BCA5B1E-4CE9-4563-AC2F-24057BE9D90C}" type="presOf" srcId="{5F29B943-7113-4A67-BE8D-8F56C3BC4C92}" destId="{FDE57083-0A06-4C6D-8E2C-53C94E885F84}" srcOrd="0" destOrd="0" presId="urn:microsoft.com/office/officeart/2005/8/layout/hProcess6"/>
    <dgm:cxn modelId="{A6B4AB2F-E0F5-4265-8B13-9515C919E9EE}" type="presOf" srcId="{04E436F6-15C7-4816-8051-B70BE739D150}" destId="{8C19C92E-7CCE-4F00-8A9A-D8D8BF1F4372}" srcOrd="0" destOrd="0" presId="urn:microsoft.com/office/officeart/2005/8/layout/hProcess6"/>
    <dgm:cxn modelId="{93641F39-DE34-40AC-9EA8-C7C52640FEF0}" type="presOf" srcId="{9B5B947D-244A-4F89-B8DF-11420783D6FB}" destId="{C7BBB6CE-FCC5-4B29-9EEC-D728F2CF36CF}" srcOrd="1" destOrd="0" presId="urn:microsoft.com/office/officeart/2005/8/layout/hProcess6"/>
    <dgm:cxn modelId="{E5AEE43A-C4C5-4444-9914-907E05080EBC}" type="presOf" srcId="{E936BC53-52FE-4F15-A2DB-87209CBE3417}" destId="{892C12B1-1389-4FD9-86BE-71ACC27F08EA}" srcOrd="1" destOrd="1" presId="urn:microsoft.com/office/officeart/2005/8/layout/hProcess6"/>
    <dgm:cxn modelId="{CC156943-A467-4A0D-A26E-13F5806AFBAB}" type="presOf" srcId="{2D2213B6-132F-4ACD-B70C-60B7209AD8F1}" destId="{C917A352-03E3-4F7B-9D8E-D845F7C239BE}" srcOrd="0" destOrd="0" presId="urn:microsoft.com/office/officeart/2005/8/layout/hProcess6"/>
    <dgm:cxn modelId="{51F4784C-ED28-4D62-9966-DFD3FAEAA59A}" srcId="{04E436F6-15C7-4816-8051-B70BE739D150}" destId="{68B841E5-958C-4254-9877-0668154B51E2}" srcOrd="1" destOrd="0" parTransId="{BE1FD1D4-BD24-424A-915B-EE63B79F31F8}" sibTransId="{B0B02B34-7D0D-4F7A-B50A-181BE17209F2}"/>
    <dgm:cxn modelId="{3ADE344F-D048-41D3-9BD6-1D69F53F7529}" type="presOf" srcId="{916E6DA8-9BDE-4C01-8029-251A55D6F960}" destId="{D5FF799E-BC8C-4B6E-92BF-01CB00C6FED2}" srcOrd="0" destOrd="3" presId="urn:microsoft.com/office/officeart/2005/8/layout/hProcess6"/>
    <dgm:cxn modelId="{5F3C7C52-BB8E-4939-B976-9D009313703D}" type="presOf" srcId="{DCB65A08-FDF0-4449-95B8-3F306FB7BAAE}" destId="{5DCB9985-A925-49D3-A9FE-BB01F376C4EC}" srcOrd="0" destOrd="0" presId="urn:microsoft.com/office/officeart/2005/8/layout/hProcess6"/>
    <dgm:cxn modelId="{74179E5A-7546-4912-B364-337671AACCCD}" type="presOf" srcId="{F7CE6FA5-30F0-4CA9-9E96-A35ABE77826E}" destId="{C7BBB6CE-FCC5-4B29-9EEC-D728F2CF36CF}" srcOrd="1" destOrd="1" presId="urn:microsoft.com/office/officeart/2005/8/layout/hProcess6"/>
    <dgm:cxn modelId="{2FCC625C-B7A9-49BE-90EA-7059D4224B6A}" type="presOf" srcId="{CD6DADDB-2255-41FE-B577-AA9C174FB92C}" destId="{D5FF799E-BC8C-4B6E-92BF-01CB00C6FED2}" srcOrd="0" destOrd="4" presId="urn:microsoft.com/office/officeart/2005/8/layout/hProcess6"/>
    <dgm:cxn modelId="{369BA661-D6E3-42DB-8D78-0D8B5498DCE1}" type="presOf" srcId="{96C650F6-E607-4FFC-9533-BB9A141AEB8A}" destId="{0002FC21-4BA8-4A72-98F0-EDEA9AFCB805}" srcOrd="0" destOrd="0" presId="urn:microsoft.com/office/officeart/2005/8/layout/hProcess6"/>
    <dgm:cxn modelId="{94581C7D-470F-47A8-89EB-AD414F4D0D7C}" srcId="{2D2213B6-132F-4ACD-B70C-60B7209AD8F1}" destId="{CD6DADDB-2255-41FE-B577-AA9C174FB92C}" srcOrd="4" destOrd="0" parTransId="{308B7BDE-D9DB-49F6-B626-8D3BFF47A050}" sibTransId="{C89872CE-79BC-4924-BE2B-C7D4D07A691D}"/>
    <dgm:cxn modelId="{F31D4782-F4C5-46DB-AA35-9A8FDC85F1F3}" type="presOf" srcId="{9095328D-E11A-461A-A0FD-85A3D7F7C1C1}" destId="{D5FF799E-BC8C-4B6E-92BF-01CB00C6FED2}" srcOrd="0" destOrd="2" presId="urn:microsoft.com/office/officeart/2005/8/layout/hProcess6"/>
    <dgm:cxn modelId="{DE1B208D-31F0-4CCE-87B2-6326C987E42D}" srcId="{73915C20-A535-4480-AA2B-EE9706D11197}" destId="{2D2213B6-132F-4ACD-B70C-60B7209AD8F1}" srcOrd="3" destOrd="0" parTransId="{4E3458A4-2535-42FF-9010-452390413F09}" sibTransId="{4186BA8C-CEB0-47DE-A68E-9144DD6D1A51}"/>
    <dgm:cxn modelId="{1EEF628D-D21E-40B1-979D-B7FF18E50C9D}" srcId="{2D2213B6-132F-4ACD-B70C-60B7209AD8F1}" destId="{9095328D-E11A-461A-A0FD-85A3D7F7C1C1}" srcOrd="2" destOrd="0" parTransId="{727ED2B5-3AE5-4459-965B-1D3845BC6981}" sibTransId="{4F10B9A7-31FB-4116-80B7-2C8DAF9BEAE6}"/>
    <dgm:cxn modelId="{98CA6B8D-B504-4713-B7E0-DC614C451AC7}" type="presOf" srcId="{9FE25CCF-9E8B-44BB-87D6-CC1791B60172}" destId="{6131239C-0A89-4186-8BE1-F17D503200F7}" srcOrd="1" destOrd="1" presId="urn:microsoft.com/office/officeart/2005/8/layout/hProcess6"/>
    <dgm:cxn modelId="{69156195-518A-4E0E-925B-B6986B2D6D62}" type="presOf" srcId="{916E6DA8-9BDE-4C01-8029-251A55D6F960}" destId="{C7BBB6CE-FCC5-4B29-9EEC-D728F2CF36CF}" srcOrd="1" destOrd="3" presId="urn:microsoft.com/office/officeart/2005/8/layout/hProcess6"/>
    <dgm:cxn modelId="{18AB3097-C20A-4D73-92A8-A982B820E7D9}" srcId="{9CF66250-C233-4014-9C9F-FD4CA41588C5}" destId="{DAC4BFCC-E50A-425F-823E-2537FFEC7E71}" srcOrd="0" destOrd="0" parTransId="{A3C6F147-764E-4BBA-98C6-843EBEBED3A1}" sibTransId="{CF8EEAC6-9177-4540-8EFF-8AD8CD6E4330}"/>
    <dgm:cxn modelId="{8594009D-131D-455B-94F7-D1277BDAFF52}" srcId="{2D2213B6-132F-4ACD-B70C-60B7209AD8F1}" destId="{9B5B947D-244A-4F89-B8DF-11420783D6FB}" srcOrd="0" destOrd="0" parTransId="{9254737B-D9F6-4919-ACDC-B2692DA6DCAC}" sibTransId="{065CCACA-8EFB-44B8-BF0E-EC6CC70555B8}"/>
    <dgm:cxn modelId="{CB4CD9A3-B993-43FB-B89E-CD77F76F9D24}" type="presOf" srcId="{E936BC53-52FE-4F15-A2DB-87209CBE3417}" destId="{F34343A1-85A7-4CB9-B678-1F80E4DB1D3D}" srcOrd="0" destOrd="1" presId="urn:microsoft.com/office/officeart/2005/8/layout/hProcess6"/>
    <dgm:cxn modelId="{C9C125A4-38B7-4223-8F4E-4D137134C16C}" type="presOf" srcId="{DAC4BFCC-E50A-425F-823E-2537FFEC7E71}" destId="{892C12B1-1389-4FD9-86BE-71ACC27F08EA}" srcOrd="1" destOrd="0" presId="urn:microsoft.com/office/officeart/2005/8/layout/hProcess6"/>
    <dgm:cxn modelId="{4AA211AF-2348-4347-8CFE-2D17E230EA51}" type="presOf" srcId="{73915C20-A535-4480-AA2B-EE9706D11197}" destId="{F6248705-4DC2-4728-B88C-4E7725F63E00}" srcOrd="0" destOrd="0" presId="urn:microsoft.com/office/officeart/2005/8/layout/hProcess6"/>
    <dgm:cxn modelId="{FE17D3B3-DE14-4EFE-A836-61F0BF0B7858}" type="presOf" srcId="{68B841E5-958C-4254-9877-0668154B51E2}" destId="{5DCB9985-A925-49D3-A9FE-BB01F376C4EC}" srcOrd="0" destOrd="1" presId="urn:microsoft.com/office/officeart/2005/8/layout/hProcess6"/>
    <dgm:cxn modelId="{33CD81C4-0AFF-4996-848B-DA663CFDCEFA}" type="presOf" srcId="{DCB65A08-FDF0-4449-95B8-3F306FB7BAAE}" destId="{FB572ECB-F0B4-4569-89DE-72846BDF418F}" srcOrd="1" destOrd="0" presId="urn:microsoft.com/office/officeart/2005/8/layout/hProcess6"/>
    <dgm:cxn modelId="{559DE9C4-CBFF-48F9-AAF2-4A308662BBE5}" type="presOf" srcId="{9FE25CCF-9E8B-44BB-87D6-CC1791B60172}" destId="{FDE57083-0A06-4C6D-8E2C-53C94E885F84}" srcOrd="0" destOrd="1" presId="urn:microsoft.com/office/officeart/2005/8/layout/hProcess6"/>
    <dgm:cxn modelId="{782CC0C5-DBE4-4BD4-86E5-99CAB51498D4}" srcId="{96C650F6-E607-4FFC-9533-BB9A141AEB8A}" destId="{9FE25CCF-9E8B-44BB-87D6-CC1791B60172}" srcOrd="1" destOrd="0" parTransId="{BDF47717-5AB9-43AC-8C97-094D26F80449}" sibTransId="{A1823678-DBAE-41DB-B2AB-B40B912DE8E5}"/>
    <dgm:cxn modelId="{414C08CB-DE87-426B-A0D7-2D9C54E049F4}" type="presOf" srcId="{DAC4BFCC-E50A-425F-823E-2537FFEC7E71}" destId="{F34343A1-85A7-4CB9-B678-1F80E4DB1D3D}" srcOrd="0" destOrd="0" presId="urn:microsoft.com/office/officeart/2005/8/layout/hProcess6"/>
    <dgm:cxn modelId="{04C6FCCC-8531-4ADE-BD17-BEB286953FBB}" type="presOf" srcId="{9B5B947D-244A-4F89-B8DF-11420783D6FB}" destId="{D5FF799E-BC8C-4B6E-92BF-01CB00C6FED2}" srcOrd="0" destOrd="0" presId="urn:microsoft.com/office/officeart/2005/8/layout/hProcess6"/>
    <dgm:cxn modelId="{3743A6D6-B912-4EF2-9A6C-6A1CFA921A70}" srcId="{2D2213B6-132F-4ACD-B70C-60B7209AD8F1}" destId="{F7CE6FA5-30F0-4CA9-9E96-A35ABE77826E}" srcOrd="1" destOrd="0" parTransId="{6FEE324F-919F-48EF-84DA-2B5BF2C5C3BB}" sibTransId="{2F339B51-884D-411E-BEBB-D41E9D43C4A3}"/>
    <dgm:cxn modelId="{E2E8CCD8-2D1B-430E-8CD4-AEB4410A90A9}" type="presOf" srcId="{F7CE6FA5-30F0-4CA9-9E96-A35ABE77826E}" destId="{D5FF799E-BC8C-4B6E-92BF-01CB00C6FED2}" srcOrd="0" destOrd="1" presId="urn:microsoft.com/office/officeart/2005/8/layout/hProcess6"/>
    <dgm:cxn modelId="{006BD2E1-CF4B-40E7-882C-17F41F9DC503}" type="presOf" srcId="{5F29B943-7113-4A67-BE8D-8F56C3BC4C92}" destId="{6131239C-0A89-4186-8BE1-F17D503200F7}" srcOrd="1" destOrd="0" presId="urn:microsoft.com/office/officeart/2005/8/layout/hProcess6"/>
    <dgm:cxn modelId="{687BDFE3-A3E7-42B2-BBE2-26EBE132ED5B}" type="presOf" srcId="{9CF66250-C233-4014-9C9F-FD4CA41588C5}" destId="{EC6941EB-D727-4BA2-9040-3E5EA9FF62BC}" srcOrd="0" destOrd="0" presId="urn:microsoft.com/office/officeart/2005/8/layout/hProcess6"/>
    <dgm:cxn modelId="{C36620E4-9710-48B7-ACFD-C45BF1D3857E}" srcId="{9CF66250-C233-4014-9C9F-FD4CA41588C5}" destId="{E936BC53-52FE-4F15-A2DB-87209CBE3417}" srcOrd="1" destOrd="0" parTransId="{25991A95-92F3-4857-BFBF-291880E0F47E}" sibTransId="{DA96863E-DA22-45ED-A664-3A26D468D660}"/>
    <dgm:cxn modelId="{788B0AE6-9A57-4B11-9804-29D62DB9C9BA}" type="presOf" srcId="{CD6DADDB-2255-41FE-B577-AA9C174FB92C}" destId="{C7BBB6CE-FCC5-4B29-9EEC-D728F2CF36CF}" srcOrd="1" destOrd="4" presId="urn:microsoft.com/office/officeart/2005/8/layout/hProcess6"/>
    <dgm:cxn modelId="{15080AEE-4E19-4503-907F-FD98F0F54AB2}" srcId="{04E436F6-15C7-4816-8051-B70BE739D150}" destId="{DCB65A08-FDF0-4449-95B8-3F306FB7BAAE}" srcOrd="0" destOrd="0" parTransId="{664A83D1-A22A-47B6-9C70-9870E702363A}" sibTransId="{3CE2B62A-42D2-4E21-BEFE-493DA282137B}"/>
    <dgm:cxn modelId="{0781D1F1-3B8A-435C-B299-84FE19ABC8E5}" srcId="{2D2213B6-132F-4ACD-B70C-60B7209AD8F1}" destId="{916E6DA8-9BDE-4C01-8029-251A55D6F960}" srcOrd="3" destOrd="0" parTransId="{9A9EEAFB-9E57-426D-8383-CD899E8881EB}" sibTransId="{DC3F0F5F-4C1F-4492-9539-65AD43F384BA}"/>
    <dgm:cxn modelId="{C8838FF2-D3F4-4C3E-B2BB-3F137E171321}" srcId="{73915C20-A535-4480-AA2B-EE9706D11197}" destId="{9CF66250-C233-4014-9C9F-FD4CA41588C5}" srcOrd="2" destOrd="0" parTransId="{498D1E88-C68B-4C6B-84D2-2086BB4FC238}" sibTransId="{29842230-CA90-4909-A021-9A2A431A7277}"/>
    <dgm:cxn modelId="{0BED3AF6-BA3F-4A73-9DBA-B4E878581C73}" type="presOf" srcId="{68B841E5-958C-4254-9877-0668154B51E2}" destId="{FB572ECB-F0B4-4569-89DE-72846BDF418F}" srcOrd="1" destOrd="1" presId="urn:microsoft.com/office/officeart/2005/8/layout/hProcess6"/>
    <dgm:cxn modelId="{D8476577-976A-40FC-83B1-E23F0F0B26ED}" type="presParOf" srcId="{F6248705-4DC2-4728-B88C-4E7725F63E00}" destId="{D897B364-0AA3-4DF7-ADCC-AD121BCBEB69}" srcOrd="0" destOrd="0" presId="urn:microsoft.com/office/officeart/2005/8/layout/hProcess6"/>
    <dgm:cxn modelId="{06F3D53E-9B46-4BDB-8946-35D7A0FBD572}" type="presParOf" srcId="{D897B364-0AA3-4DF7-ADCC-AD121BCBEB69}" destId="{B82250DB-33BA-410C-8795-8C6CC4D61900}" srcOrd="0" destOrd="0" presId="urn:microsoft.com/office/officeart/2005/8/layout/hProcess6"/>
    <dgm:cxn modelId="{19453D8A-30CA-4EDC-9B3F-E428613C9E62}" type="presParOf" srcId="{D897B364-0AA3-4DF7-ADCC-AD121BCBEB69}" destId="{5DCB9985-A925-49D3-A9FE-BB01F376C4EC}" srcOrd="1" destOrd="0" presId="urn:microsoft.com/office/officeart/2005/8/layout/hProcess6"/>
    <dgm:cxn modelId="{DB848F35-6851-4B0A-B8CC-43F43EB8B0DD}" type="presParOf" srcId="{D897B364-0AA3-4DF7-ADCC-AD121BCBEB69}" destId="{FB572ECB-F0B4-4569-89DE-72846BDF418F}" srcOrd="2" destOrd="0" presId="urn:microsoft.com/office/officeart/2005/8/layout/hProcess6"/>
    <dgm:cxn modelId="{0C8EC94C-C895-492E-94BE-5925BBEDFE70}" type="presParOf" srcId="{D897B364-0AA3-4DF7-ADCC-AD121BCBEB69}" destId="{8C19C92E-7CCE-4F00-8A9A-D8D8BF1F4372}" srcOrd="3" destOrd="0" presId="urn:microsoft.com/office/officeart/2005/8/layout/hProcess6"/>
    <dgm:cxn modelId="{5C3BD997-8196-4BFD-8D3B-BF7943EB643D}" type="presParOf" srcId="{F6248705-4DC2-4728-B88C-4E7725F63E00}" destId="{FD29A76B-C9BC-4EDD-B003-360AF5FB85AB}" srcOrd="1" destOrd="0" presId="urn:microsoft.com/office/officeart/2005/8/layout/hProcess6"/>
    <dgm:cxn modelId="{7E94B32B-F432-4915-9856-3E13ECCDC23A}" type="presParOf" srcId="{F6248705-4DC2-4728-B88C-4E7725F63E00}" destId="{2EC11222-02B0-414C-823C-154A31E1472D}" srcOrd="2" destOrd="0" presId="urn:microsoft.com/office/officeart/2005/8/layout/hProcess6"/>
    <dgm:cxn modelId="{A209113D-296D-4F4A-BEB9-AD7EAB180A66}" type="presParOf" srcId="{2EC11222-02B0-414C-823C-154A31E1472D}" destId="{6A0DF3B2-6C6E-49D2-84DE-9DE139EE6343}" srcOrd="0" destOrd="0" presId="urn:microsoft.com/office/officeart/2005/8/layout/hProcess6"/>
    <dgm:cxn modelId="{FC444751-73FC-44AD-90D3-2B452F2C0E1A}" type="presParOf" srcId="{2EC11222-02B0-414C-823C-154A31E1472D}" destId="{FDE57083-0A06-4C6D-8E2C-53C94E885F84}" srcOrd="1" destOrd="0" presId="urn:microsoft.com/office/officeart/2005/8/layout/hProcess6"/>
    <dgm:cxn modelId="{5E27631A-85F4-49F0-A04D-623C87288965}" type="presParOf" srcId="{2EC11222-02B0-414C-823C-154A31E1472D}" destId="{6131239C-0A89-4186-8BE1-F17D503200F7}" srcOrd="2" destOrd="0" presId="urn:microsoft.com/office/officeart/2005/8/layout/hProcess6"/>
    <dgm:cxn modelId="{53DADC94-AAEE-49FA-BBD6-B58BFE27F622}" type="presParOf" srcId="{2EC11222-02B0-414C-823C-154A31E1472D}" destId="{0002FC21-4BA8-4A72-98F0-EDEA9AFCB805}" srcOrd="3" destOrd="0" presId="urn:microsoft.com/office/officeart/2005/8/layout/hProcess6"/>
    <dgm:cxn modelId="{A6A66BD8-0539-4294-BDDF-E5AD8C0B2C39}" type="presParOf" srcId="{F6248705-4DC2-4728-B88C-4E7725F63E00}" destId="{D9DD9E0A-81B2-4247-AFEC-982B470A8FFB}" srcOrd="3" destOrd="0" presId="urn:microsoft.com/office/officeart/2005/8/layout/hProcess6"/>
    <dgm:cxn modelId="{D6864996-7651-4573-B8D3-BECA92F8748B}" type="presParOf" srcId="{F6248705-4DC2-4728-B88C-4E7725F63E00}" destId="{E1368DF8-5328-4888-BAD1-37D81D66013E}" srcOrd="4" destOrd="0" presId="urn:microsoft.com/office/officeart/2005/8/layout/hProcess6"/>
    <dgm:cxn modelId="{951A21B4-8FBC-42A8-B925-C7B2B75179A2}" type="presParOf" srcId="{E1368DF8-5328-4888-BAD1-37D81D66013E}" destId="{4AE44F86-6159-45FC-A7B2-23F7754E7D47}" srcOrd="0" destOrd="0" presId="urn:microsoft.com/office/officeart/2005/8/layout/hProcess6"/>
    <dgm:cxn modelId="{6B887297-6FAE-4F8F-8D88-830827DFDF5D}" type="presParOf" srcId="{E1368DF8-5328-4888-BAD1-37D81D66013E}" destId="{F34343A1-85A7-4CB9-B678-1F80E4DB1D3D}" srcOrd="1" destOrd="0" presId="urn:microsoft.com/office/officeart/2005/8/layout/hProcess6"/>
    <dgm:cxn modelId="{C778B2E7-125B-4D27-8F7A-07ABFC360AC6}" type="presParOf" srcId="{E1368DF8-5328-4888-BAD1-37D81D66013E}" destId="{892C12B1-1389-4FD9-86BE-71ACC27F08EA}" srcOrd="2" destOrd="0" presId="urn:microsoft.com/office/officeart/2005/8/layout/hProcess6"/>
    <dgm:cxn modelId="{54433822-D944-491A-95C2-93F14214C7FC}" type="presParOf" srcId="{E1368DF8-5328-4888-BAD1-37D81D66013E}" destId="{EC6941EB-D727-4BA2-9040-3E5EA9FF62BC}" srcOrd="3" destOrd="0" presId="urn:microsoft.com/office/officeart/2005/8/layout/hProcess6"/>
    <dgm:cxn modelId="{67B6E331-53D5-495A-96CB-57683B42D00A}" type="presParOf" srcId="{F6248705-4DC2-4728-B88C-4E7725F63E00}" destId="{B47372C8-B19D-4B94-975A-C5532D729EB4}" srcOrd="5" destOrd="0" presId="urn:microsoft.com/office/officeart/2005/8/layout/hProcess6"/>
    <dgm:cxn modelId="{CF218080-E462-4C09-82F5-10E4632FD669}" type="presParOf" srcId="{F6248705-4DC2-4728-B88C-4E7725F63E00}" destId="{6AD6656E-0556-4815-A67D-733D8B69BE52}" srcOrd="6" destOrd="0" presId="urn:microsoft.com/office/officeart/2005/8/layout/hProcess6"/>
    <dgm:cxn modelId="{CA40D7D4-8151-4C27-A8D6-D789B3A38072}" type="presParOf" srcId="{6AD6656E-0556-4815-A67D-733D8B69BE52}" destId="{1A9DD20E-3250-446D-9DF4-6115036E273C}" srcOrd="0" destOrd="0" presId="urn:microsoft.com/office/officeart/2005/8/layout/hProcess6"/>
    <dgm:cxn modelId="{FB709DB3-93E7-4925-A170-1BBF6F8AF082}" type="presParOf" srcId="{6AD6656E-0556-4815-A67D-733D8B69BE52}" destId="{D5FF799E-BC8C-4B6E-92BF-01CB00C6FED2}" srcOrd="1" destOrd="0" presId="urn:microsoft.com/office/officeart/2005/8/layout/hProcess6"/>
    <dgm:cxn modelId="{1513B30C-5446-4F84-820F-1CE2418E8CF3}" type="presParOf" srcId="{6AD6656E-0556-4815-A67D-733D8B69BE52}" destId="{C7BBB6CE-FCC5-4B29-9EEC-D728F2CF36CF}" srcOrd="2" destOrd="0" presId="urn:microsoft.com/office/officeart/2005/8/layout/hProcess6"/>
    <dgm:cxn modelId="{45CFBB50-D2D1-4C76-83B6-1DF7725F83B0}" type="presParOf" srcId="{6AD6656E-0556-4815-A67D-733D8B69BE52}" destId="{C917A352-03E3-4F7B-9D8E-D845F7C239BE}" srcOrd="3" destOrd="0" presId="urn:microsoft.com/office/officeart/2005/8/layout/hProcess6"/>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915C20-A535-4480-AA2B-EE9706D11197}" type="doc">
      <dgm:prSet loTypeId="urn:microsoft.com/office/officeart/2005/8/layout/hProcess6" loCatId="process" qsTypeId="urn:microsoft.com/office/officeart/2005/8/quickstyle/simple5" qsCatId="simple" csTypeId="urn:microsoft.com/office/officeart/2005/8/colors/colorful1#2" csCatId="colorful" phldr="1"/>
      <dgm:spPr/>
      <dgm:t>
        <a:bodyPr/>
        <a:lstStyle/>
        <a:p>
          <a:endParaRPr lang="en-US"/>
        </a:p>
      </dgm:t>
    </dgm:pt>
    <dgm:pt modelId="{04E436F6-15C7-4816-8051-B70BE739D150}">
      <dgm:prSet phldrT="[Text]" custT="1"/>
      <dgm:spPr/>
      <dgm:t>
        <a:bodyPr/>
        <a:lstStyle/>
        <a:p>
          <a:r>
            <a:rPr lang="en-US" sz="1200" b="1" dirty="0"/>
            <a:t>Prime</a:t>
          </a:r>
        </a:p>
      </dgm:t>
    </dgm:pt>
    <dgm:pt modelId="{7554E37C-EB20-460B-BEA9-418C4893ED94}" type="parTrans" cxnId="{1FE0AA0B-6A2E-4CAC-9D57-CD244798144F}">
      <dgm:prSet/>
      <dgm:spPr/>
      <dgm:t>
        <a:bodyPr/>
        <a:lstStyle/>
        <a:p>
          <a:endParaRPr lang="en-US"/>
        </a:p>
      </dgm:t>
    </dgm:pt>
    <dgm:pt modelId="{4FF65EDD-7CA3-4BEE-963F-DA0B9B47DB82}" type="sibTrans" cxnId="{1FE0AA0B-6A2E-4CAC-9D57-CD244798144F}">
      <dgm:prSet/>
      <dgm:spPr/>
      <dgm:t>
        <a:bodyPr/>
        <a:lstStyle/>
        <a:p>
          <a:endParaRPr lang="en-US"/>
        </a:p>
      </dgm:t>
    </dgm:pt>
    <dgm:pt modelId="{96C650F6-E607-4FFC-9533-BB9A141AEB8A}">
      <dgm:prSet phldrT="[Text]" custT="1"/>
      <dgm:spPr>
        <a:solidFill>
          <a:srgbClr val="FF0000"/>
        </a:solidFill>
      </dgm:spPr>
      <dgm:t>
        <a:bodyPr/>
        <a:lstStyle/>
        <a:p>
          <a:r>
            <a:rPr lang="en-US" sz="1100" dirty="0"/>
            <a:t>Elevation</a:t>
          </a:r>
        </a:p>
      </dgm:t>
    </dgm:pt>
    <dgm:pt modelId="{041D8EA5-EA16-4EB8-94F0-62188A0EC465}" type="parTrans" cxnId="{50204416-91A0-437C-B183-6E729DA00235}">
      <dgm:prSet/>
      <dgm:spPr/>
      <dgm:t>
        <a:bodyPr/>
        <a:lstStyle/>
        <a:p>
          <a:endParaRPr lang="en-US"/>
        </a:p>
      </dgm:t>
    </dgm:pt>
    <dgm:pt modelId="{2BB2D339-6B7C-405E-A439-5D7027BC123C}" type="sibTrans" cxnId="{50204416-91A0-437C-B183-6E729DA00235}">
      <dgm:prSet/>
      <dgm:spPr/>
      <dgm:t>
        <a:bodyPr/>
        <a:lstStyle/>
        <a:p>
          <a:endParaRPr lang="en-US"/>
        </a:p>
      </dgm:t>
    </dgm:pt>
    <dgm:pt modelId="{5F29B943-7113-4A67-BE8D-8F56C3BC4C92}">
      <dgm:prSet phldrT="[Text]" custT="1"/>
      <dgm:spPr/>
      <dgm:t>
        <a:bodyPr/>
        <a:lstStyle/>
        <a:p>
          <a:r>
            <a:rPr lang="en-US" sz="1000" b="1" dirty="0"/>
            <a:t>Two Categories</a:t>
          </a:r>
        </a:p>
      </dgm:t>
    </dgm:pt>
    <dgm:pt modelId="{B522503C-13B7-40AB-A355-481C970F9FEB}" type="parTrans" cxnId="{76FCF209-72DE-41B8-852F-7A8A65876C16}">
      <dgm:prSet/>
      <dgm:spPr/>
      <dgm:t>
        <a:bodyPr/>
        <a:lstStyle/>
        <a:p>
          <a:endParaRPr lang="en-US"/>
        </a:p>
      </dgm:t>
    </dgm:pt>
    <dgm:pt modelId="{9AFE1F68-AD51-465C-BF3D-5379F55718EE}" type="sibTrans" cxnId="{76FCF209-72DE-41B8-852F-7A8A65876C16}">
      <dgm:prSet/>
      <dgm:spPr/>
      <dgm:t>
        <a:bodyPr/>
        <a:lstStyle/>
        <a:p>
          <a:endParaRPr lang="en-US"/>
        </a:p>
      </dgm:t>
    </dgm:pt>
    <dgm:pt modelId="{9FE25CCF-9E8B-44BB-87D6-CC1791B60172}">
      <dgm:prSet phldrT="[Text]" custT="1"/>
      <dgm:spPr/>
      <dgm:t>
        <a:bodyPr/>
        <a:lstStyle/>
        <a:p>
          <a:r>
            <a:rPr lang="en-US" sz="1000" b="1" dirty="0"/>
            <a:t>5% - 15% adjustment</a:t>
          </a:r>
        </a:p>
      </dgm:t>
    </dgm:pt>
    <dgm:pt modelId="{BDF47717-5AB9-43AC-8C97-094D26F80449}" type="parTrans" cxnId="{782CC0C5-DBE4-4BD4-86E5-99CAB51498D4}">
      <dgm:prSet/>
      <dgm:spPr/>
      <dgm:t>
        <a:bodyPr/>
        <a:lstStyle/>
        <a:p>
          <a:endParaRPr lang="en-US"/>
        </a:p>
      </dgm:t>
    </dgm:pt>
    <dgm:pt modelId="{A1823678-DBAE-41DB-B2AB-B40B912DE8E5}" type="sibTrans" cxnId="{782CC0C5-DBE4-4BD4-86E5-99CAB51498D4}">
      <dgm:prSet/>
      <dgm:spPr/>
      <dgm:t>
        <a:bodyPr/>
        <a:lstStyle/>
        <a:p>
          <a:endParaRPr lang="en-US"/>
        </a:p>
      </dgm:t>
    </dgm:pt>
    <dgm:pt modelId="{9CF66250-C233-4014-9C9F-FD4CA41588C5}">
      <dgm:prSet phldrT="[Text]" custT="1"/>
      <dgm:spPr>
        <a:solidFill>
          <a:srgbClr val="00B050"/>
        </a:solidFill>
      </dgm:spPr>
      <dgm:t>
        <a:bodyPr/>
        <a:lstStyle/>
        <a:p>
          <a:endParaRPr lang="en-US" sz="1100" b="0" dirty="0"/>
        </a:p>
        <a:p>
          <a:r>
            <a:rPr lang="en-US" sz="1000" b="0" dirty="0"/>
            <a:t>Vegetation</a:t>
          </a:r>
        </a:p>
        <a:p>
          <a:endParaRPr lang="en-US" sz="1100" b="0" dirty="0"/>
        </a:p>
      </dgm:t>
    </dgm:pt>
    <dgm:pt modelId="{498D1E88-C68B-4C6B-84D2-2086BB4FC238}" type="parTrans" cxnId="{C8838FF2-D3F4-4C3E-B2BB-3F137E171321}">
      <dgm:prSet/>
      <dgm:spPr/>
      <dgm:t>
        <a:bodyPr/>
        <a:lstStyle/>
        <a:p>
          <a:endParaRPr lang="en-US"/>
        </a:p>
      </dgm:t>
    </dgm:pt>
    <dgm:pt modelId="{29842230-CA90-4909-A021-9A2A431A7277}" type="sibTrans" cxnId="{C8838FF2-D3F4-4C3E-B2BB-3F137E171321}">
      <dgm:prSet/>
      <dgm:spPr/>
      <dgm:t>
        <a:bodyPr/>
        <a:lstStyle/>
        <a:p>
          <a:endParaRPr lang="en-US"/>
        </a:p>
      </dgm:t>
    </dgm:pt>
    <dgm:pt modelId="{DAC4BFCC-E50A-425F-823E-2537FFEC7E71}">
      <dgm:prSet phldrT="[Text]" custT="1"/>
      <dgm:spPr/>
      <dgm:t>
        <a:bodyPr/>
        <a:lstStyle/>
        <a:p>
          <a:r>
            <a:rPr lang="en-US" sz="1100" b="1" dirty="0"/>
            <a:t>Four base grades</a:t>
          </a:r>
        </a:p>
      </dgm:t>
    </dgm:pt>
    <dgm:pt modelId="{A3C6F147-764E-4BBA-98C6-843EBEBED3A1}" type="parTrans" cxnId="{18AB3097-C20A-4D73-92A8-A982B820E7D9}">
      <dgm:prSet/>
      <dgm:spPr/>
      <dgm:t>
        <a:bodyPr/>
        <a:lstStyle/>
        <a:p>
          <a:endParaRPr lang="en-US"/>
        </a:p>
      </dgm:t>
    </dgm:pt>
    <dgm:pt modelId="{CF8EEAC6-9177-4540-8EFF-8AD8CD6E4330}" type="sibTrans" cxnId="{18AB3097-C20A-4D73-92A8-A982B820E7D9}">
      <dgm:prSet/>
      <dgm:spPr/>
      <dgm:t>
        <a:bodyPr/>
        <a:lstStyle/>
        <a:p>
          <a:endParaRPr lang="en-US"/>
        </a:p>
      </dgm:t>
    </dgm:pt>
    <dgm:pt modelId="{E936BC53-52FE-4F15-A2DB-87209CBE3417}">
      <dgm:prSet phldrT="[Text]" custT="1"/>
      <dgm:spPr/>
      <dgm:t>
        <a:bodyPr/>
        <a:lstStyle/>
        <a:p>
          <a:r>
            <a:rPr lang="en-US" sz="1100" b="1" dirty="0"/>
            <a:t>5% - 70% adjustment</a:t>
          </a:r>
        </a:p>
      </dgm:t>
    </dgm:pt>
    <dgm:pt modelId="{25991A95-92F3-4857-BFBF-291880E0F47E}" type="parTrans" cxnId="{C36620E4-9710-48B7-ACFD-C45BF1D3857E}">
      <dgm:prSet/>
      <dgm:spPr/>
      <dgm:t>
        <a:bodyPr/>
        <a:lstStyle/>
        <a:p>
          <a:endParaRPr lang="en-US"/>
        </a:p>
      </dgm:t>
    </dgm:pt>
    <dgm:pt modelId="{DA96863E-DA22-45ED-A664-3A26D468D660}" type="sibTrans" cxnId="{C36620E4-9710-48B7-ACFD-C45BF1D3857E}">
      <dgm:prSet/>
      <dgm:spPr/>
      <dgm:t>
        <a:bodyPr/>
        <a:lstStyle/>
        <a:p>
          <a:endParaRPr lang="en-US"/>
        </a:p>
      </dgm:t>
    </dgm:pt>
    <dgm:pt modelId="{2D2213B6-132F-4ACD-B70C-60B7209AD8F1}">
      <dgm:prSet custT="1"/>
      <dgm:spPr>
        <a:solidFill>
          <a:schemeClr val="bg2">
            <a:lumMod val="50000"/>
          </a:schemeClr>
        </a:solidFill>
      </dgm:spPr>
      <dgm:t>
        <a:bodyPr/>
        <a:lstStyle/>
        <a:p>
          <a:r>
            <a:rPr lang="en-US" sz="1600" dirty="0"/>
            <a:t>Utility</a:t>
          </a:r>
        </a:p>
      </dgm:t>
    </dgm:pt>
    <dgm:pt modelId="{4E3458A4-2535-42FF-9010-452390413F09}" type="parTrans" cxnId="{DE1B208D-31F0-4CCE-87B2-6326C987E42D}">
      <dgm:prSet/>
      <dgm:spPr/>
      <dgm:t>
        <a:bodyPr/>
        <a:lstStyle/>
        <a:p>
          <a:endParaRPr lang="en-US"/>
        </a:p>
      </dgm:t>
    </dgm:pt>
    <dgm:pt modelId="{4186BA8C-CEB0-47DE-A68E-9144DD6D1A51}" type="sibTrans" cxnId="{DE1B208D-31F0-4CCE-87B2-6326C987E42D}">
      <dgm:prSet/>
      <dgm:spPr/>
      <dgm:t>
        <a:bodyPr/>
        <a:lstStyle/>
        <a:p>
          <a:endParaRPr lang="en-US"/>
        </a:p>
      </dgm:t>
    </dgm:pt>
    <dgm:pt modelId="{F7CE6FA5-30F0-4CA9-9E96-A35ABE77826E}">
      <dgm:prSet phldrT="[Text]"/>
      <dgm:spPr/>
      <dgm:t>
        <a:bodyPr/>
        <a:lstStyle/>
        <a:p>
          <a:r>
            <a:rPr lang="en-US" b="1" dirty="0"/>
            <a:t>Irregular Shape</a:t>
          </a:r>
        </a:p>
      </dgm:t>
    </dgm:pt>
    <dgm:pt modelId="{6FEE324F-919F-48EF-84DA-2B5BF2C5C3BB}" type="parTrans" cxnId="{3743A6D6-B912-4EF2-9A6C-6A1CFA921A70}">
      <dgm:prSet/>
      <dgm:spPr/>
      <dgm:t>
        <a:bodyPr/>
        <a:lstStyle/>
        <a:p>
          <a:endParaRPr lang="en-US"/>
        </a:p>
      </dgm:t>
    </dgm:pt>
    <dgm:pt modelId="{2F339B51-884D-411E-BEBB-D41E9D43C4A3}" type="sibTrans" cxnId="{3743A6D6-B912-4EF2-9A6C-6A1CFA921A70}">
      <dgm:prSet/>
      <dgm:spPr/>
      <dgm:t>
        <a:bodyPr/>
        <a:lstStyle/>
        <a:p>
          <a:endParaRPr lang="en-US"/>
        </a:p>
      </dgm:t>
    </dgm:pt>
    <dgm:pt modelId="{9B5B947D-244A-4F89-B8DF-11420783D6FB}">
      <dgm:prSet/>
      <dgm:spPr/>
      <dgm:t>
        <a:bodyPr/>
        <a:lstStyle/>
        <a:p>
          <a:r>
            <a:rPr lang="en-US" b="1" dirty="0"/>
            <a:t>Depth</a:t>
          </a:r>
        </a:p>
      </dgm:t>
    </dgm:pt>
    <dgm:pt modelId="{9254737B-D9F6-4919-ACDC-B2692DA6DCAC}" type="parTrans" cxnId="{8594009D-131D-455B-94F7-D1277BDAFF52}">
      <dgm:prSet/>
      <dgm:spPr/>
      <dgm:t>
        <a:bodyPr/>
        <a:lstStyle/>
        <a:p>
          <a:endParaRPr lang="en-US"/>
        </a:p>
      </dgm:t>
    </dgm:pt>
    <dgm:pt modelId="{065CCACA-8EFB-44B8-BF0E-EC6CC70555B8}" type="sibTrans" cxnId="{8594009D-131D-455B-94F7-D1277BDAFF52}">
      <dgm:prSet/>
      <dgm:spPr/>
      <dgm:t>
        <a:bodyPr/>
        <a:lstStyle/>
        <a:p>
          <a:endParaRPr lang="en-US"/>
        </a:p>
      </dgm:t>
    </dgm:pt>
    <dgm:pt modelId="{9095328D-E11A-461A-A0FD-85A3D7F7C1C1}">
      <dgm:prSet phldrT="[Text]"/>
      <dgm:spPr/>
      <dgm:t>
        <a:bodyPr/>
        <a:lstStyle/>
        <a:p>
          <a:r>
            <a:rPr lang="en-US" b="1" dirty="0"/>
            <a:t>Build ability</a:t>
          </a:r>
        </a:p>
      </dgm:t>
    </dgm:pt>
    <dgm:pt modelId="{727ED2B5-3AE5-4459-965B-1D3845BC6981}" type="parTrans" cxnId="{1EEF628D-D21E-40B1-979D-B7FF18E50C9D}">
      <dgm:prSet/>
      <dgm:spPr/>
      <dgm:t>
        <a:bodyPr/>
        <a:lstStyle/>
        <a:p>
          <a:endParaRPr lang="en-US"/>
        </a:p>
      </dgm:t>
    </dgm:pt>
    <dgm:pt modelId="{4F10B9A7-31FB-4116-80B7-2C8DAF9BEAE6}" type="sibTrans" cxnId="{1EEF628D-D21E-40B1-979D-B7FF18E50C9D}">
      <dgm:prSet/>
      <dgm:spPr/>
      <dgm:t>
        <a:bodyPr/>
        <a:lstStyle/>
        <a:p>
          <a:endParaRPr lang="en-US"/>
        </a:p>
      </dgm:t>
    </dgm:pt>
    <dgm:pt modelId="{916E6DA8-9BDE-4C01-8029-251A55D6F960}">
      <dgm:prSet phldrT="[Text]"/>
      <dgm:spPr/>
      <dgm:t>
        <a:bodyPr/>
        <a:lstStyle/>
        <a:p>
          <a:r>
            <a:rPr lang="en-US" b="1" dirty="0"/>
            <a:t>Usability</a:t>
          </a:r>
        </a:p>
      </dgm:t>
    </dgm:pt>
    <dgm:pt modelId="{9A9EEAFB-9E57-426D-8383-CD899E8881EB}" type="parTrans" cxnId="{0781D1F1-3B8A-435C-B299-84FE19ABC8E5}">
      <dgm:prSet/>
      <dgm:spPr/>
      <dgm:t>
        <a:bodyPr/>
        <a:lstStyle/>
        <a:p>
          <a:endParaRPr lang="en-US"/>
        </a:p>
      </dgm:t>
    </dgm:pt>
    <dgm:pt modelId="{DC3F0F5F-4C1F-4492-9539-65AD43F384BA}" type="sibTrans" cxnId="{0781D1F1-3B8A-435C-B299-84FE19ABC8E5}">
      <dgm:prSet/>
      <dgm:spPr/>
      <dgm:t>
        <a:bodyPr/>
        <a:lstStyle/>
        <a:p>
          <a:endParaRPr lang="en-US"/>
        </a:p>
      </dgm:t>
    </dgm:pt>
    <dgm:pt modelId="{CD6DADDB-2255-41FE-B577-AA9C174FB92C}">
      <dgm:prSet phldrT="[Text]"/>
      <dgm:spPr/>
      <dgm:t>
        <a:bodyPr/>
        <a:lstStyle/>
        <a:p>
          <a:r>
            <a:rPr lang="en-US" b="1" dirty="0"/>
            <a:t>Privacy</a:t>
          </a:r>
        </a:p>
      </dgm:t>
    </dgm:pt>
    <dgm:pt modelId="{308B7BDE-D9DB-49F6-B626-8D3BFF47A050}" type="parTrans" cxnId="{94581C7D-470F-47A8-89EB-AD414F4D0D7C}">
      <dgm:prSet/>
      <dgm:spPr/>
      <dgm:t>
        <a:bodyPr/>
        <a:lstStyle/>
        <a:p>
          <a:endParaRPr lang="en-US"/>
        </a:p>
      </dgm:t>
    </dgm:pt>
    <dgm:pt modelId="{C89872CE-79BC-4924-BE2B-C7D4D07A691D}" type="sibTrans" cxnId="{94581C7D-470F-47A8-89EB-AD414F4D0D7C}">
      <dgm:prSet/>
      <dgm:spPr/>
      <dgm:t>
        <a:bodyPr/>
        <a:lstStyle/>
        <a:p>
          <a:endParaRPr lang="en-US"/>
        </a:p>
      </dgm:t>
    </dgm:pt>
    <dgm:pt modelId="{7CE7E088-A331-422F-87AF-C6BD987896B5}">
      <dgm:prSet custT="1"/>
      <dgm:spPr/>
      <dgm:t>
        <a:bodyPr/>
        <a:lstStyle/>
        <a:p>
          <a:r>
            <a:rPr lang="en-US" sz="1100" b="1" dirty="0"/>
            <a:t>No adjustment to front footage rate</a:t>
          </a:r>
        </a:p>
      </dgm:t>
    </dgm:pt>
    <dgm:pt modelId="{62783EE0-5BE0-4D9A-AFC2-5A958E7130C0}" type="parTrans" cxnId="{6CB00447-189D-4080-9716-A8F68A9F534F}">
      <dgm:prSet/>
      <dgm:spPr/>
      <dgm:t>
        <a:bodyPr/>
        <a:lstStyle/>
        <a:p>
          <a:endParaRPr lang="en-US"/>
        </a:p>
      </dgm:t>
    </dgm:pt>
    <dgm:pt modelId="{F60EB5FA-7401-4EB6-A712-5B9CE9FAD672}" type="sibTrans" cxnId="{6CB00447-189D-4080-9716-A8F68A9F534F}">
      <dgm:prSet/>
      <dgm:spPr/>
      <dgm:t>
        <a:bodyPr/>
        <a:lstStyle/>
        <a:p>
          <a:endParaRPr lang="en-US"/>
        </a:p>
      </dgm:t>
    </dgm:pt>
    <dgm:pt modelId="{00C5847F-E917-4F7F-849C-1076683D5007}">
      <dgm:prSet phldrT="[Text]" custT="1"/>
      <dgm:spPr/>
      <dgm:t>
        <a:bodyPr/>
        <a:lstStyle/>
        <a:p>
          <a:r>
            <a:rPr lang="en-US" sz="1000" b="1" dirty="0"/>
            <a:t>6 Grades</a:t>
          </a:r>
        </a:p>
      </dgm:t>
    </dgm:pt>
    <dgm:pt modelId="{A8E81B07-6096-45A3-B679-4F57C7035C1D}" type="parTrans" cxnId="{538BAD72-6B1B-4EF4-B243-A48B1F4D7D5D}">
      <dgm:prSet/>
      <dgm:spPr/>
      <dgm:t>
        <a:bodyPr/>
        <a:lstStyle/>
        <a:p>
          <a:endParaRPr lang="en-US"/>
        </a:p>
      </dgm:t>
    </dgm:pt>
    <dgm:pt modelId="{30B91DF8-70EF-4ADD-8EBE-4BE092E9546B}" type="sibTrans" cxnId="{538BAD72-6B1B-4EF4-B243-A48B1F4D7D5D}">
      <dgm:prSet/>
      <dgm:spPr/>
      <dgm:t>
        <a:bodyPr/>
        <a:lstStyle/>
        <a:p>
          <a:endParaRPr lang="en-US"/>
        </a:p>
      </dgm:t>
    </dgm:pt>
    <dgm:pt modelId="{F6248705-4DC2-4728-B88C-4E7725F63E00}" type="pres">
      <dgm:prSet presAssocID="{73915C20-A535-4480-AA2B-EE9706D11197}" presName="theList" presStyleCnt="0">
        <dgm:presLayoutVars>
          <dgm:dir/>
          <dgm:animLvl val="lvl"/>
          <dgm:resizeHandles val="exact"/>
        </dgm:presLayoutVars>
      </dgm:prSet>
      <dgm:spPr/>
    </dgm:pt>
    <dgm:pt modelId="{D897B364-0AA3-4DF7-ADCC-AD121BCBEB69}" type="pres">
      <dgm:prSet presAssocID="{04E436F6-15C7-4816-8051-B70BE739D150}" presName="compNode" presStyleCnt="0"/>
      <dgm:spPr/>
    </dgm:pt>
    <dgm:pt modelId="{B82250DB-33BA-410C-8795-8C6CC4D61900}" type="pres">
      <dgm:prSet presAssocID="{04E436F6-15C7-4816-8051-B70BE739D150}" presName="noGeometry" presStyleCnt="0"/>
      <dgm:spPr/>
    </dgm:pt>
    <dgm:pt modelId="{5DCB9985-A925-49D3-A9FE-BB01F376C4EC}" type="pres">
      <dgm:prSet presAssocID="{04E436F6-15C7-4816-8051-B70BE739D150}" presName="childTextVisible" presStyleLbl="bgAccFollowNode1" presStyleIdx="0" presStyleCnt="4" custScaleX="112739" custScaleY="118930" custLinFactNeighborX="12533" custLinFactNeighborY="547">
        <dgm:presLayoutVars>
          <dgm:bulletEnabled val="1"/>
        </dgm:presLayoutVars>
      </dgm:prSet>
      <dgm:spPr/>
    </dgm:pt>
    <dgm:pt modelId="{FB572ECB-F0B4-4569-89DE-72846BDF418F}" type="pres">
      <dgm:prSet presAssocID="{04E436F6-15C7-4816-8051-B70BE739D150}" presName="childTextHidden" presStyleLbl="bgAccFollowNode1" presStyleIdx="0" presStyleCnt="4"/>
      <dgm:spPr/>
    </dgm:pt>
    <dgm:pt modelId="{8C19C92E-7CCE-4F00-8A9A-D8D8BF1F4372}" type="pres">
      <dgm:prSet presAssocID="{04E436F6-15C7-4816-8051-B70BE739D150}" presName="parentText" presStyleLbl="node1" presStyleIdx="0" presStyleCnt="4" custScaleX="131853" custScaleY="159188" custLinFactNeighborX="-170" custLinFactNeighborY="3741">
        <dgm:presLayoutVars>
          <dgm:chMax val="1"/>
          <dgm:bulletEnabled val="1"/>
        </dgm:presLayoutVars>
      </dgm:prSet>
      <dgm:spPr/>
    </dgm:pt>
    <dgm:pt modelId="{FD29A76B-C9BC-4EDD-B003-360AF5FB85AB}" type="pres">
      <dgm:prSet presAssocID="{04E436F6-15C7-4816-8051-B70BE739D150}" presName="aSpace" presStyleCnt="0"/>
      <dgm:spPr/>
    </dgm:pt>
    <dgm:pt modelId="{2EC11222-02B0-414C-823C-154A31E1472D}" type="pres">
      <dgm:prSet presAssocID="{96C650F6-E607-4FFC-9533-BB9A141AEB8A}" presName="compNode" presStyleCnt="0"/>
      <dgm:spPr/>
    </dgm:pt>
    <dgm:pt modelId="{6A0DF3B2-6C6E-49D2-84DE-9DE139EE6343}" type="pres">
      <dgm:prSet presAssocID="{96C650F6-E607-4FFC-9533-BB9A141AEB8A}" presName="noGeometry" presStyleCnt="0"/>
      <dgm:spPr/>
    </dgm:pt>
    <dgm:pt modelId="{FDE57083-0A06-4C6D-8E2C-53C94E885F84}" type="pres">
      <dgm:prSet presAssocID="{96C650F6-E607-4FFC-9533-BB9A141AEB8A}" presName="childTextVisible" presStyleLbl="bgAccFollowNode1" presStyleIdx="1" presStyleCnt="4" custScaleX="107742" custScaleY="122646" custLinFactNeighborX="8902" custLinFactNeighborY="1616">
        <dgm:presLayoutVars>
          <dgm:bulletEnabled val="1"/>
        </dgm:presLayoutVars>
      </dgm:prSet>
      <dgm:spPr/>
    </dgm:pt>
    <dgm:pt modelId="{6131239C-0A89-4186-8BE1-F17D503200F7}" type="pres">
      <dgm:prSet presAssocID="{96C650F6-E607-4FFC-9533-BB9A141AEB8A}" presName="childTextHidden" presStyleLbl="bgAccFollowNode1" presStyleIdx="1" presStyleCnt="4"/>
      <dgm:spPr/>
    </dgm:pt>
    <dgm:pt modelId="{0002FC21-4BA8-4A72-98F0-EDEA9AFCB805}" type="pres">
      <dgm:prSet presAssocID="{96C650F6-E607-4FFC-9533-BB9A141AEB8A}" presName="parentText" presStyleLbl="node1" presStyleIdx="1" presStyleCnt="4" custScaleX="127580" custScaleY="152691" custLinFactNeighborX="-8670" custLinFactNeighborY="5705">
        <dgm:presLayoutVars>
          <dgm:chMax val="1"/>
          <dgm:bulletEnabled val="1"/>
        </dgm:presLayoutVars>
      </dgm:prSet>
      <dgm:spPr/>
    </dgm:pt>
    <dgm:pt modelId="{D9DD9E0A-81B2-4247-AFEC-982B470A8FFB}" type="pres">
      <dgm:prSet presAssocID="{96C650F6-E607-4FFC-9533-BB9A141AEB8A}" presName="aSpace" presStyleCnt="0"/>
      <dgm:spPr/>
    </dgm:pt>
    <dgm:pt modelId="{E1368DF8-5328-4888-BAD1-37D81D66013E}" type="pres">
      <dgm:prSet presAssocID="{9CF66250-C233-4014-9C9F-FD4CA41588C5}" presName="compNode" presStyleCnt="0"/>
      <dgm:spPr/>
    </dgm:pt>
    <dgm:pt modelId="{4AE44F86-6159-45FC-A7B2-23F7754E7D47}" type="pres">
      <dgm:prSet presAssocID="{9CF66250-C233-4014-9C9F-FD4CA41588C5}" presName="noGeometry" presStyleCnt="0"/>
      <dgm:spPr/>
    </dgm:pt>
    <dgm:pt modelId="{F34343A1-85A7-4CB9-B678-1F80E4DB1D3D}" type="pres">
      <dgm:prSet presAssocID="{9CF66250-C233-4014-9C9F-FD4CA41588C5}" presName="childTextVisible" presStyleLbl="bgAccFollowNode1" presStyleIdx="2" presStyleCnt="4" custScaleX="117115" custScaleY="120788" custLinFactNeighborX="14339" custLinFactNeighborY="577">
        <dgm:presLayoutVars>
          <dgm:bulletEnabled val="1"/>
        </dgm:presLayoutVars>
      </dgm:prSet>
      <dgm:spPr/>
    </dgm:pt>
    <dgm:pt modelId="{892C12B1-1389-4FD9-86BE-71ACC27F08EA}" type="pres">
      <dgm:prSet presAssocID="{9CF66250-C233-4014-9C9F-FD4CA41588C5}" presName="childTextHidden" presStyleLbl="bgAccFollowNode1" presStyleIdx="2" presStyleCnt="4"/>
      <dgm:spPr/>
    </dgm:pt>
    <dgm:pt modelId="{EC6941EB-D727-4BA2-9040-3E5EA9FF62BC}" type="pres">
      <dgm:prSet presAssocID="{9CF66250-C233-4014-9C9F-FD4CA41588C5}" presName="parentText" presStyleLbl="node1" presStyleIdx="2" presStyleCnt="4" custScaleX="135573" custScaleY="152691" custLinFactNeighborX="-8996" custLinFactNeighborY="492">
        <dgm:presLayoutVars>
          <dgm:chMax val="1"/>
          <dgm:bulletEnabled val="1"/>
        </dgm:presLayoutVars>
      </dgm:prSet>
      <dgm:spPr>
        <a:prstGeom prst="ellipse">
          <a:avLst/>
        </a:prstGeom>
      </dgm:spPr>
    </dgm:pt>
    <dgm:pt modelId="{B47372C8-B19D-4B94-975A-C5532D729EB4}" type="pres">
      <dgm:prSet presAssocID="{9CF66250-C233-4014-9C9F-FD4CA41588C5}" presName="aSpace" presStyleCnt="0"/>
      <dgm:spPr/>
    </dgm:pt>
    <dgm:pt modelId="{6AD6656E-0556-4815-A67D-733D8B69BE52}" type="pres">
      <dgm:prSet presAssocID="{2D2213B6-132F-4ACD-B70C-60B7209AD8F1}" presName="compNode" presStyleCnt="0"/>
      <dgm:spPr/>
    </dgm:pt>
    <dgm:pt modelId="{1A9DD20E-3250-446D-9DF4-6115036E273C}" type="pres">
      <dgm:prSet presAssocID="{2D2213B6-132F-4ACD-B70C-60B7209AD8F1}" presName="noGeometry" presStyleCnt="0"/>
      <dgm:spPr/>
    </dgm:pt>
    <dgm:pt modelId="{D5FF799E-BC8C-4B6E-92BF-01CB00C6FED2}" type="pres">
      <dgm:prSet presAssocID="{2D2213B6-132F-4ACD-B70C-60B7209AD8F1}" presName="childTextVisible" presStyleLbl="bgAccFollowNode1" presStyleIdx="3" presStyleCnt="4" custScaleY="115213">
        <dgm:presLayoutVars>
          <dgm:bulletEnabled val="1"/>
        </dgm:presLayoutVars>
      </dgm:prSet>
      <dgm:spPr/>
    </dgm:pt>
    <dgm:pt modelId="{C7BBB6CE-FCC5-4B29-9EEC-D728F2CF36CF}" type="pres">
      <dgm:prSet presAssocID="{2D2213B6-132F-4ACD-B70C-60B7209AD8F1}" presName="childTextHidden" presStyleLbl="bgAccFollowNode1" presStyleIdx="3" presStyleCnt="4"/>
      <dgm:spPr/>
    </dgm:pt>
    <dgm:pt modelId="{C917A352-03E3-4F7B-9D8E-D845F7C239BE}" type="pres">
      <dgm:prSet presAssocID="{2D2213B6-132F-4ACD-B70C-60B7209AD8F1}" presName="parentText" presStyleLbl="node1" presStyleIdx="3" presStyleCnt="4" custScaleX="119608" custScaleY="149442" custLinFactNeighborX="-11420" custLinFactNeighborY="-632">
        <dgm:presLayoutVars>
          <dgm:chMax val="1"/>
          <dgm:bulletEnabled val="1"/>
        </dgm:presLayoutVars>
      </dgm:prSet>
      <dgm:spPr/>
    </dgm:pt>
  </dgm:ptLst>
  <dgm:cxnLst>
    <dgm:cxn modelId="{76FCF209-72DE-41B8-852F-7A8A65876C16}" srcId="{96C650F6-E607-4FFC-9533-BB9A141AEB8A}" destId="{5F29B943-7113-4A67-BE8D-8F56C3BC4C92}" srcOrd="0" destOrd="0" parTransId="{B522503C-13B7-40AB-A355-481C970F9FEB}" sibTransId="{9AFE1F68-AD51-465C-BF3D-5379F55718EE}"/>
    <dgm:cxn modelId="{1FE0AA0B-6A2E-4CAC-9D57-CD244798144F}" srcId="{73915C20-A535-4480-AA2B-EE9706D11197}" destId="{04E436F6-15C7-4816-8051-B70BE739D150}" srcOrd="0" destOrd="0" parTransId="{7554E37C-EB20-460B-BEA9-418C4893ED94}" sibTransId="{4FF65EDD-7CA3-4BEE-963F-DA0B9B47DB82}"/>
    <dgm:cxn modelId="{ECF73A0C-9F09-40C6-A75B-489DD95473D4}" type="presOf" srcId="{CD6DADDB-2255-41FE-B577-AA9C174FB92C}" destId="{C7BBB6CE-FCC5-4B29-9EEC-D728F2CF36CF}" srcOrd="1" destOrd="4" presId="urn:microsoft.com/office/officeart/2005/8/layout/hProcess6"/>
    <dgm:cxn modelId="{DB1A4710-44E8-4DC3-B197-0C659796ED4E}" type="presOf" srcId="{CD6DADDB-2255-41FE-B577-AA9C174FB92C}" destId="{D5FF799E-BC8C-4B6E-92BF-01CB00C6FED2}" srcOrd="0" destOrd="4" presId="urn:microsoft.com/office/officeart/2005/8/layout/hProcess6"/>
    <dgm:cxn modelId="{50204416-91A0-437C-B183-6E729DA00235}" srcId="{73915C20-A535-4480-AA2B-EE9706D11197}" destId="{96C650F6-E607-4FFC-9533-BB9A141AEB8A}" srcOrd="1" destOrd="0" parTransId="{041D8EA5-EA16-4EB8-94F0-62188A0EC465}" sibTransId="{2BB2D339-6B7C-405E-A439-5D7027BC123C}"/>
    <dgm:cxn modelId="{E91FD216-816E-4ADB-AE37-E6F768227A6D}" type="presOf" srcId="{9B5B947D-244A-4F89-B8DF-11420783D6FB}" destId="{C7BBB6CE-FCC5-4B29-9EEC-D728F2CF36CF}" srcOrd="1" destOrd="0" presId="urn:microsoft.com/office/officeart/2005/8/layout/hProcess6"/>
    <dgm:cxn modelId="{56D75218-815F-4A74-A0E9-9704E65C0AF3}" type="presOf" srcId="{9FE25CCF-9E8B-44BB-87D6-CC1791B60172}" destId="{6131239C-0A89-4186-8BE1-F17D503200F7}" srcOrd="1" destOrd="2" presId="urn:microsoft.com/office/officeart/2005/8/layout/hProcess6"/>
    <dgm:cxn modelId="{E9675F18-9EC6-4003-8F84-D0141C72302B}" type="presOf" srcId="{2D2213B6-132F-4ACD-B70C-60B7209AD8F1}" destId="{C917A352-03E3-4F7B-9D8E-D845F7C239BE}" srcOrd="0" destOrd="0" presId="urn:microsoft.com/office/officeart/2005/8/layout/hProcess6"/>
    <dgm:cxn modelId="{0D9CD419-B22D-4444-9BEF-E0B7C6E1D27F}" type="presOf" srcId="{00C5847F-E917-4F7F-849C-1076683D5007}" destId="{6131239C-0A89-4186-8BE1-F17D503200F7}" srcOrd="1" destOrd="1" presId="urn:microsoft.com/office/officeart/2005/8/layout/hProcess6"/>
    <dgm:cxn modelId="{1537D02E-9A06-46E2-80B0-93FEF4E58667}" type="presOf" srcId="{DAC4BFCC-E50A-425F-823E-2537FFEC7E71}" destId="{F34343A1-85A7-4CB9-B678-1F80E4DB1D3D}" srcOrd="0" destOrd="0" presId="urn:microsoft.com/office/officeart/2005/8/layout/hProcess6"/>
    <dgm:cxn modelId="{465B2540-079B-4D3F-9DB8-4FECC627A8A3}" type="presOf" srcId="{5F29B943-7113-4A67-BE8D-8F56C3BC4C92}" destId="{6131239C-0A89-4186-8BE1-F17D503200F7}" srcOrd="1" destOrd="0" presId="urn:microsoft.com/office/officeart/2005/8/layout/hProcess6"/>
    <dgm:cxn modelId="{6CB00447-189D-4080-9716-A8F68A9F534F}" srcId="{04E436F6-15C7-4816-8051-B70BE739D150}" destId="{7CE7E088-A331-422F-87AF-C6BD987896B5}" srcOrd="0" destOrd="0" parTransId="{62783EE0-5BE0-4D9A-AFC2-5A958E7130C0}" sibTransId="{F60EB5FA-7401-4EB6-A712-5B9CE9FAD672}"/>
    <dgm:cxn modelId="{AC1FBF4B-E1AA-496B-9C66-41A6E6FB25EF}" type="presOf" srcId="{E936BC53-52FE-4F15-A2DB-87209CBE3417}" destId="{F34343A1-85A7-4CB9-B678-1F80E4DB1D3D}" srcOrd="0" destOrd="1" presId="urn:microsoft.com/office/officeart/2005/8/layout/hProcess6"/>
    <dgm:cxn modelId="{AFCE7E51-7113-4011-B418-B072898FDC0F}" type="presOf" srcId="{7CE7E088-A331-422F-87AF-C6BD987896B5}" destId="{FB572ECB-F0B4-4569-89DE-72846BDF418F}" srcOrd="1" destOrd="0" presId="urn:microsoft.com/office/officeart/2005/8/layout/hProcess6"/>
    <dgm:cxn modelId="{2968E861-1B60-4AF6-8922-9CD349767ACF}" type="presOf" srcId="{9B5B947D-244A-4F89-B8DF-11420783D6FB}" destId="{D5FF799E-BC8C-4B6E-92BF-01CB00C6FED2}" srcOrd="0" destOrd="0" presId="urn:microsoft.com/office/officeart/2005/8/layout/hProcess6"/>
    <dgm:cxn modelId="{4FF1AF63-34D9-43B1-ADEA-5A322478226F}" type="presOf" srcId="{7CE7E088-A331-422F-87AF-C6BD987896B5}" destId="{5DCB9985-A925-49D3-A9FE-BB01F376C4EC}" srcOrd="0" destOrd="0" presId="urn:microsoft.com/office/officeart/2005/8/layout/hProcess6"/>
    <dgm:cxn modelId="{E4444F6D-A37B-4D54-903C-DBF3763E8C52}" type="presOf" srcId="{73915C20-A535-4480-AA2B-EE9706D11197}" destId="{F6248705-4DC2-4728-B88C-4E7725F63E00}" srcOrd="0" destOrd="0" presId="urn:microsoft.com/office/officeart/2005/8/layout/hProcess6"/>
    <dgm:cxn modelId="{AAD9FD6F-4724-4618-BAAA-643E8E92D172}" type="presOf" srcId="{9095328D-E11A-461A-A0FD-85A3D7F7C1C1}" destId="{D5FF799E-BC8C-4B6E-92BF-01CB00C6FED2}" srcOrd="0" destOrd="2" presId="urn:microsoft.com/office/officeart/2005/8/layout/hProcess6"/>
    <dgm:cxn modelId="{538BAD72-6B1B-4EF4-B243-A48B1F4D7D5D}" srcId="{96C650F6-E607-4FFC-9533-BB9A141AEB8A}" destId="{00C5847F-E917-4F7F-849C-1076683D5007}" srcOrd="1" destOrd="0" parTransId="{A8E81B07-6096-45A3-B679-4F57C7035C1D}" sibTransId="{30B91DF8-70EF-4ADD-8EBE-4BE092E9546B}"/>
    <dgm:cxn modelId="{217D0977-5982-42F8-8876-74179A204D24}" type="presOf" srcId="{F7CE6FA5-30F0-4CA9-9E96-A35ABE77826E}" destId="{D5FF799E-BC8C-4B6E-92BF-01CB00C6FED2}" srcOrd="0" destOrd="1" presId="urn:microsoft.com/office/officeart/2005/8/layout/hProcess6"/>
    <dgm:cxn modelId="{D2C88877-6499-4ECA-B95D-83EF944BA0F8}" type="presOf" srcId="{9FE25CCF-9E8B-44BB-87D6-CC1791B60172}" destId="{FDE57083-0A06-4C6D-8E2C-53C94E885F84}" srcOrd="0" destOrd="2" presId="urn:microsoft.com/office/officeart/2005/8/layout/hProcess6"/>
    <dgm:cxn modelId="{94581C7D-470F-47A8-89EB-AD414F4D0D7C}" srcId="{2D2213B6-132F-4ACD-B70C-60B7209AD8F1}" destId="{CD6DADDB-2255-41FE-B577-AA9C174FB92C}" srcOrd="4" destOrd="0" parTransId="{308B7BDE-D9DB-49F6-B626-8D3BFF47A050}" sibTransId="{C89872CE-79BC-4924-BE2B-C7D4D07A691D}"/>
    <dgm:cxn modelId="{3E8AE27F-7AE3-4929-BC6A-4318DD72E3B4}" type="presOf" srcId="{9CF66250-C233-4014-9C9F-FD4CA41588C5}" destId="{EC6941EB-D727-4BA2-9040-3E5EA9FF62BC}" srcOrd="0" destOrd="0" presId="urn:microsoft.com/office/officeart/2005/8/layout/hProcess6"/>
    <dgm:cxn modelId="{55FE9887-901B-4078-ACC4-467C66453DD9}" type="presOf" srcId="{E936BC53-52FE-4F15-A2DB-87209CBE3417}" destId="{892C12B1-1389-4FD9-86BE-71ACC27F08EA}" srcOrd="1" destOrd="1" presId="urn:microsoft.com/office/officeart/2005/8/layout/hProcess6"/>
    <dgm:cxn modelId="{DE1B208D-31F0-4CCE-87B2-6326C987E42D}" srcId="{73915C20-A535-4480-AA2B-EE9706D11197}" destId="{2D2213B6-132F-4ACD-B70C-60B7209AD8F1}" srcOrd="3" destOrd="0" parTransId="{4E3458A4-2535-42FF-9010-452390413F09}" sibTransId="{4186BA8C-CEB0-47DE-A68E-9144DD6D1A51}"/>
    <dgm:cxn modelId="{1EEF628D-D21E-40B1-979D-B7FF18E50C9D}" srcId="{2D2213B6-132F-4ACD-B70C-60B7209AD8F1}" destId="{9095328D-E11A-461A-A0FD-85A3D7F7C1C1}" srcOrd="2" destOrd="0" parTransId="{727ED2B5-3AE5-4459-965B-1D3845BC6981}" sibTransId="{4F10B9A7-31FB-4116-80B7-2C8DAF9BEAE6}"/>
    <dgm:cxn modelId="{18AB3097-C20A-4D73-92A8-A982B820E7D9}" srcId="{9CF66250-C233-4014-9C9F-FD4CA41588C5}" destId="{DAC4BFCC-E50A-425F-823E-2537FFEC7E71}" srcOrd="0" destOrd="0" parTransId="{A3C6F147-764E-4BBA-98C6-843EBEBED3A1}" sibTransId="{CF8EEAC6-9177-4540-8EFF-8AD8CD6E4330}"/>
    <dgm:cxn modelId="{5EA6729B-BB90-48E8-81C0-210B61377F28}" type="presOf" srcId="{DAC4BFCC-E50A-425F-823E-2537FFEC7E71}" destId="{892C12B1-1389-4FD9-86BE-71ACC27F08EA}" srcOrd="1" destOrd="0" presId="urn:microsoft.com/office/officeart/2005/8/layout/hProcess6"/>
    <dgm:cxn modelId="{8594009D-131D-455B-94F7-D1277BDAFF52}" srcId="{2D2213B6-132F-4ACD-B70C-60B7209AD8F1}" destId="{9B5B947D-244A-4F89-B8DF-11420783D6FB}" srcOrd="0" destOrd="0" parTransId="{9254737B-D9F6-4919-ACDC-B2692DA6DCAC}" sibTransId="{065CCACA-8EFB-44B8-BF0E-EC6CC70555B8}"/>
    <dgm:cxn modelId="{CFF001AE-1380-45CD-88F8-A8C58AF93DF6}" type="presOf" srcId="{916E6DA8-9BDE-4C01-8029-251A55D6F960}" destId="{C7BBB6CE-FCC5-4B29-9EEC-D728F2CF36CF}" srcOrd="1" destOrd="3" presId="urn:microsoft.com/office/officeart/2005/8/layout/hProcess6"/>
    <dgm:cxn modelId="{9AE117B6-4A70-4B9E-9C7F-45919FA128EA}" type="presOf" srcId="{00C5847F-E917-4F7F-849C-1076683D5007}" destId="{FDE57083-0A06-4C6D-8E2C-53C94E885F84}" srcOrd="0" destOrd="1" presId="urn:microsoft.com/office/officeart/2005/8/layout/hProcess6"/>
    <dgm:cxn modelId="{FA67C4B6-C5B6-4454-A607-C49EDF34B1A0}" type="presOf" srcId="{916E6DA8-9BDE-4C01-8029-251A55D6F960}" destId="{D5FF799E-BC8C-4B6E-92BF-01CB00C6FED2}" srcOrd="0" destOrd="3" presId="urn:microsoft.com/office/officeart/2005/8/layout/hProcess6"/>
    <dgm:cxn modelId="{25C04CC3-414D-4D52-A83D-76A6B1BC454F}" type="presOf" srcId="{9095328D-E11A-461A-A0FD-85A3D7F7C1C1}" destId="{C7BBB6CE-FCC5-4B29-9EEC-D728F2CF36CF}" srcOrd="1" destOrd="2" presId="urn:microsoft.com/office/officeart/2005/8/layout/hProcess6"/>
    <dgm:cxn modelId="{782CC0C5-DBE4-4BD4-86E5-99CAB51498D4}" srcId="{96C650F6-E607-4FFC-9533-BB9A141AEB8A}" destId="{9FE25CCF-9E8B-44BB-87D6-CC1791B60172}" srcOrd="2" destOrd="0" parTransId="{BDF47717-5AB9-43AC-8C97-094D26F80449}" sibTransId="{A1823678-DBAE-41DB-B2AB-B40B912DE8E5}"/>
    <dgm:cxn modelId="{493C18CE-AFA0-4893-9371-223A51704E4C}" type="presOf" srcId="{96C650F6-E607-4FFC-9533-BB9A141AEB8A}" destId="{0002FC21-4BA8-4A72-98F0-EDEA9AFCB805}" srcOrd="0" destOrd="0" presId="urn:microsoft.com/office/officeart/2005/8/layout/hProcess6"/>
    <dgm:cxn modelId="{3743A6D6-B912-4EF2-9A6C-6A1CFA921A70}" srcId="{2D2213B6-132F-4ACD-B70C-60B7209AD8F1}" destId="{F7CE6FA5-30F0-4CA9-9E96-A35ABE77826E}" srcOrd="1" destOrd="0" parTransId="{6FEE324F-919F-48EF-84DA-2B5BF2C5C3BB}" sibTransId="{2F339B51-884D-411E-BEBB-D41E9D43C4A3}"/>
    <dgm:cxn modelId="{543237DB-B5DE-4504-9760-2E002B6B1A89}" type="presOf" srcId="{5F29B943-7113-4A67-BE8D-8F56C3BC4C92}" destId="{FDE57083-0A06-4C6D-8E2C-53C94E885F84}" srcOrd="0" destOrd="0" presId="urn:microsoft.com/office/officeart/2005/8/layout/hProcess6"/>
    <dgm:cxn modelId="{C36620E4-9710-48B7-ACFD-C45BF1D3857E}" srcId="{9CF66250-C233-4014-9C9F-FD4CA41588C5}" destId="{E936BC53-52FE-4F15-A2DB-87209CBE3417}" srcOrd="1" destOrd="0" parTransId="{25991A95-92F3-4857-BFBF-291880E0F47E}" sibTransId="{DA96863E-DA22-45ED-A664-3A26D468D660}"/>
    <dgm:cxn modelId="{A29603E5-FE81-4C01-98B9-FFC392B70C86}" type="presOf" srcId="{04E436F6-15C7-4816-8051-B70BE739D150}" destId="{8C19C92E-7CCE-4F00-8A9A-D8D8BF1F4372}" srcOrd="0" destOrd="0" presId="urn:microsoft.com/office/officeart/2005/8/layout/hProcess6"/>
    <dgm:cxn modelId="{0781D1F1-3B8A-435C-B299-84FE19ABC8E5}" srcId="{2D2213B6-132F-4ACD-B70C-60B7209AD8F1}" destId="{916E6DA8-9BDE-4C01-8029-251A55D6F960}" srcOrd="3" destOrd="0" parTransId="{9A9EEAFB-9E57-426D-8383-CD899E8881EB}" sibTransId="{DC3F0F5F-4C1F-4492-9539-65AD43F384BA}"/>
    <dgm:cxn modelId="{C8838FF2-D3F4-4C3E-B2BB-3F137E171321}" srcId="{73915C20-A535-4480-AA2B-EE9706D11197}" destId="{9CF66250-C233-4014-9C9F-FD4CA41588C5}" srcOrd="2" destOrd="0" parTransId="{498D1E88-C68B-4C6B-84D2-2086BB4FC238}" sibTransId="{29842230-CA90-4909-A021-9A2A431A7277}"/>
    <dgm:cxn modelId="{9D0364FE-11CE-48C9-8F83-B3F63CEB70EA}" type="presOf" srcId="{F7CE6FA5-30F0-4CA9-9E96-A35ABE77826E}" destId="{C7BBB6CE-FCC5-4B29-9EEC-D728F2CF36CF}" srcOrd="1" destOrd="1" presId="urn:microsoft.com/office/officeart/2005/8/layout/hProcess6"/>
    <dgm:cxn modelId="{383C8F93-576B-42AC-BFC1-36D7CC563639}" type="presParOf" srcId="{F6248705-4DC2-4728-B88C-4E7725F63E00}" destId="{D897B364-0AA3-4DF7-ADCC-AD121BCBEB69}" srcOrd="0" destOrd="0" presId="urn:microsoft.com/office/officeart/2005/8/layout/hProcess6"/>
    <dgm:cxn modelId="{409FC1A7-3F5B-43B8-B18E-73A1861B149D}" type="presParOf" srcId="{D897B364-0AA3-4DF7-ADCC-AD121BCBEB69}" destId="{B82250DB-33BA-410C-8795-8C6CC4D61900}" srcOrd="0" destOrd="0" presId="urn:microsoft.com/office/officeart/2005/8/layout/hProcess6"/>
    <dgm:cxn modelId="{6362DF06-EA0A-4DCB-AEA8-30CD09CEEE5B}" type="presParOf" srcId="{D897B364-0AA3-4DF7-ADCC-AD121BCBEB69}" destId="{5DCB9985-A925-49D3-A9FE-BB01F376C4EC}" srcOrd="1" destOrd="0" presId="urn:microsoft.com/office/officeart/2005/8/layout/hProcess6"/>
    <dgm:cxn modelId="{F0DB4F49-D783-4E8D-A83A-E15BF1AA3D62}" type="presParOf" srcId="{D897B364-0AA3-4DF7-ADCC-AD121BCBEB69}" destId="{FB572ECB-F0B4-4569-89DE-72846BDF418F}" srcOrd="2" destOrd="0" presId="urn:microsoft.com/office/officeart/2005/8/layout/hProcess6"/>
    <dgm:cxn modelId="{82A7151D-B971-4C1C-BBEB-07D13514DB76}" type="presParOf" srcId="{D897B364-0AA3-4DF7-ADCC-AD121BCBEB69}" destId="{8C19C92E-7CCE-4F00-8A9A-D8D8BF1F4372}" srcOrd="3" destOrd="0" presId="urn:microsoft.com/office/officeart/2005/8/layout/hProcess6"/>
    <dgm:cxn modelId="{396592C7-C4B4-48AF-8F6F-72A14DD03802}" type="presParOf" srcId="{F6248705-4DC2-4728-B88C-4E7725F63E00}" destId="{FD29A76B-C9BC-4EDD-B003-360AF5FB85AB}" srcOrd="1" destOrd="0" presId="urn:microsoft.com/office/officeart/2005/8/layout/hProcess6"/>
    <dgm:cxn modelId="{6BFDEF6B-0C64-40CA-ABAE-C9A4C6769031}" type="presParOf" srcId="{F6248705-4DC2-4728-B88C-4E7725F63E00}" destId="{2EC11222-02B0-414C-823C-154A31E1472D}" srcOrd="2" destOrd="0" presId="urn:microsoft.com/office/officeart/2005/8/layout/hProcess6"/>
    <dgm:cxn modelId="{19AFB68B-BDD0-441F-92CF-E0086658E8F7}" type="presParOf" srcId="{2EC11222-02B0-414C-823C-154A31E1472D}" destId="{6A0DF3B2-6C6E-49D2-84DE-9DE139EE6343}" srcOrd="0" destOrd="0" presId="urn:microsoft.com/office/officeart/2005/8/layout/hProcess6"/>
    <dgm:cxn modelId="{0EC8BA4D-3661-4303-A023-9A2ADC3AEA60}" type="presParOf" srcId="{2EC11222-02B0-414C-823C-154A31E1472D}" destId="{FDE57083-0A06-4C6D-8E2C-53C94E885F84}" srcOrd="1" destOrd="0" presId="urn:microsoft.com/office/officeart/2005/8/layout/hProcess6"/>
    <dgm:cxn modelId="{B4154A67-2F47-4C7B-AE96-FE00DF51485A}" type="presParOf" srcId="{2EC11222-02B0-414C-823C-154A31E1472D}" destId="{6131239C-0A89-4186-8BE1-F17D503200F7}" srcOrd="2" destOrd="0" presId="urn:microsoft.com/office/officeart/2005/8/layout/hProcess6"/>
    <dgm:cxn modelId="{65CCBBBE-49E8-4C3F-9656-5D748800FD18}" type="presParOf" srcId="{2EC11222-02B0-414C-823C-154A31E1472D}" destId="{0002FC21-4BA8-4A72-98F0-EDEA9AFCB805}" srcOrd="3" destOrd="0" presId="urn:microsoft.com/office/officeart/2005/8/layout/hProcess6"/>
    <dgm:cxn modelId="{8BE3840B-D625-42A2-9CB9-A1A241F98684}" type="presParOf" srcId="{F6248705-4DC2-4728-B88C-4E7725F63E00}" destId="{D9DD9E0A-81B2-4247-AFEC-982B470A8FFB}" srcOrd="3" destOrd="0" presId="urn:microsoft.com/office/officeart/2005/8/layout/hProcess6"/>
    <dgm:cxn modelId="{1CF92B58-0DD8-4C0F-A7A5-FC50B0E030E8}" type="presParOf" srcId="{F6248705-4DC2-4728-B88C-4E7725F63E00}" destId="{E1368DF8-5328-4888-BAD1-37D81D66013E}" srcOrd="4" destOrd="0" presId="urn:microsoft.com/office/officeart/2005/8/layout/hProcess6"/>
    <dgm:cxn modelId="{AB949DB5-8F5C-4478-8C5B-E045A3FBE323}" type="presParOf" srcId="{E1368DF8-5328-4888-BAD1-37D81D66013E}" destId="{4AE44F86-6159-45FC-A7B2-23F7754E7D47}" srcOrd="0" destOrd="0" presId="urn:microsoft.com/office/officeart/2005/8/layout/hProcess6"/>
    <dgm:cxn modelId="{BADB2EA7-6617-4CB5-9D5D-78B4420E7717}" type="presParOf" srcId="{E1368DF8-5328-4888-BAD1-37D81D66013E}" destId="{F34343A1-85A7-4CB9-B678-1F80E4DB1D3D}" srcOrd="1" destOrd="0" presId="urn:microsoft.com/office/officeart/2005/8/layout/hProcess6"/>
    <dgm:cxn modelId="{1B67AD25-03EB-4639-9698-AC85AE79829F}" type="presParOf" srcId="{E1368DF8-5328-4888-BAD1-37D81D66013E}" destId="{892C12B1-1389-4FD9-86BE-71ACC27F08EA}" srcOrd="2" destOrd="0" presId="urn:microsoft.com/office/officeart/2005/8/layout/hProcess6"/>
    <dgm:cxn modelId="{08E870A5-798E-49F7-AEBA-7EE049CA8258}" type="presParOf" srcId="{E1368DF8-5328-4888-BAD1-37D81D66013E}" destId="{EC6941EB-D727-4BA2-9040-3E5EA9FF62BC}" srcOrd="3" destOrd="0" presId="urn:microsoft.com/office/officeart/2005/8/layout/hProcess6"/>
    <dgm:cxn modelId="{CF74C81D-B419-409F-BAC2-4110E3C51C57}" type="presParOf" srcId="{F6248705-4DC2-4728-B88C-4E7725F63E00}" destId="{B47372C8-B19D-4B94-975A-C5532D729EB4}" srcOrd="5" destOrd="0" presId="urn:microsoft.com/office/officeart/2005/8/layout/hProcess6"/>
    <dgm:cxn modelId="{9914CBDD-86B2-49F0-B726-298EDE321292}" type="presParOf" srcId="{F6248705-4DC2-4728-B88C-4E7725F63E00}" destId="{6AD6656E-0556-4815-A67D-733D8B69BE52}" srcOrd="6" destOrd="0" presId="urn:microsoft.com/office/officeart/2005/8/layout/hProcess6"/>
    <dgm:cxn modelId="{DAB99A77-94FD-4183-8C6E-2B63909A1142}" type="presParOf" srcId="{6AD6656E-0556-4815-A67D-733D8B69BE52}" destId="{1A9DD20E-3250-446D-9DF4-6115036E273C}" srcOrd="0" destOrd="0" presId="urn:microsoft.com/office/officeart/2005/8/layout/hProcess6"/>
    <dgm:cxn modelId="{5B8CF352-F658-4DEC-95A2-31079CB3B70C}" type="presParOf" srcId="{6AD6656E-0556-4815-A67D-733D8B69BE52}" destId="{D5FF799E-BC8C-4B6E-92BF-01CB00C6FED2}" srcOrd="1" destOrd="0" presId="urn:microsoft.com/office/officeart/2005/8/layout/hProcess6"/>
    <dgm:cxn modelId="{B2C5C704-AA00-4828-8C2B-69008DE80A17}" type="presParOf" srcId="{6AD6656E-0556-4815-A67D-733D8B69BE52}" destId="{C7BBB6CE-FCC5-4B29-9EEC-D728F2CF36CF}" srcOrd="2" destOrd="0" presId="urn:microsoft.com/office/officeart/2005/8/layout/hProcess6"/>
    <dgm:cxn modelId="{F0CF7F54-73C7-4DCD-8E4A-D626CC780D08}" type="presParOf" srcId="{6AD6656E-0556-4815-A67D-733D8B69BE52}" destId="{C917A352-03E3-4F7B-9D8E-D845F7C239BE}" srcOrd="3" destOrd="0" presId="urn:microsoft.com/office/officeart/2005/8/layout/hProcess6"/>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915C20-A535-4480-AA2B-EE9706D11197}" type="doc">
      <dgm:prSet loTypeId="urn:microsoft.com/office/officeart/2005/8/layout/hProcess6" loCatId="process" qsTypeId="urn:microsoft.com/office/officeart/2005/8/quickstyle/simple5" qsCatId="simple" csTypeId="urn:microsoft.com/office/officeart/2005/8/colors/colorful1#3" csCatId="colorful" phldr="1"/>
      <dgm:spPr/>
      <dgm:t>
        <a:bodyPr/>
        <a:lstStyle/>
        <a:p>
          <a:endParaRPr lang="en-US"/>
        </a:p>
      </dgm:t>
    </dgm:pt>
    <dgm:pt modelId="{04E436F6-15C7-4816-8051-B70BE739D150}">
      <dgm:prSet phldrT="[Text]" custT="1"/>
      <dgm:spPr/>
      <dgm:t>
        <a:bodyPr/>
        <a:lstStyle/>
        <a:p>
          <a:r>
            <a:rPr lang="en-US" sz="1200" b="1" dirty="0"/>
            <a:t>Prime</a:t>
          </a:r>
        </a:p>
      </dgm:t>
    </dgm:pt>
    <dgm:pt modelId="{7554E37C-EB20-460B-BEA9-418C4893ED94}" type="parTrans" cxnId="{1FE0AA0B-6A2E-4CAC-9D57-CD244798144F}">
      <dgm:prSet/>
      <dgm:spPr/>
      <dgm:t>
        <a:bodyPr/>
        <a:lstStyle/>
        <a:p>
          <a:endParaRPr lang="en-US"/>
        </a:p>
      </dgm:t>
    </dgm:pt>
    <dgm:pt modelId="{4FF65EDD-7CA3-4BEE-963F-DA0B9B47DB82}" type="sibTrans" cxnId="{1FE0AA0B-6A2E-4CAC-9D57-CD244798144F}">
      <dgm:prSet/>
      <dgm:spPr/>
      <dgm:t>
        <a:bodyPr/>
        <a:lstStyle/>
        <a:p>
          <a:endParaRPr lang="en-US"/>
        </a:p>
      </dgm:t>
    </dgm:pt>
    <dgm:pt modelId="{96C650F6-E607-4FFC-9533-BB9A141AEB8A}">
      <dgm:prSet phldrT="[Text]" custT="1"/>
      <dgm:spPr>
        <a:solidFill>
          <a:srgbClr val="FF0000"/>
        </a:solidFill>
      </dgm:spPr>
      <dgm:t>
        <a:bodyPr/>
        <a:lstStyle/>
        <a:p>
          <a:r>
            <a:rPr lang="en-US" sz="1800" dirty="0"/>
            <a:t>Elevation</a:t>
          </a:r>
        </a:p>
      </dgm:t>
    </dgm:pt>
    <dgm:pt modelId="{041D8EA5-EA16-4EB8-94F0-62188A0EC465}" type="parTrans" cxnId="{50204416-91A0-437C-B183-6E729DA00235}">
      <dgm:prSet/>
      <dgm:spPr/>
      <dgm:t>
        <a:bodyPr/>
        <a:lstStyle/>
        <a:p>
          <a:endParaRPr lang="en-US"/>
        </a:p>
      </dgm:t>
    </dgm:pt>
    <dgm:pt modelId="{2BB2D339-6B7C-405E-A439-5D7027BC123C}" type="sibTrans" cxnId="{50204416-91A0-437C-B183-6E729DA00235}">
      <dgm:prSet/>
      <dgm:spPr/>
      <dgm:t>
        <a:bodyPr/>
        <a:lstStyle/>
        <a:p>
          <a:endParaRPr lang="en-US"/>
        </a:p>
      </dgm:t>
    </dgm:pt>
    <dgm:pt modelId="{5F29B943-7113-4A67-BE8D-8F56C3BC4C92}">
      <dgm:prSet phldrT="[Text]" custT="1"/>
      <dgm:spPr/>
      <dgm:t>
        <a:bodyPr/>
        <a:lstStyle/>
        <a:p>
          <a:r>
            <a:rPr lang="en-US" sz="1000" b="1" dirty="0"/>
            <a:t>Two Categories</a:t>
          </a:r>
        </a:p>
      </dgm:t>
    </dgm:pt>
    <dgm:pt modelId="{B522503C-13B7-40AB-A355-481C970F9FEB}" type="parTrans" cxnId="{76FCF209-72DE-41B8-852F-7A8A65876C16}">
      <dgm:prSet/>
      <dgm:spPr/>
      <dgm:t>
        <a:bodyPr/>
        <a:lstStyle/>
        <a:p>
          <a:endParaRPr lang="en-US"/>
        </a:p>
      </dgm:t>
    </dgm:pt>
    <dgm:pt modelId="{9AFE1F68-AD51-465C-BF3D-5379F55718EE}" type="sibTrans" cxnId="{76FCF209-72DE-41B8-852F-7A8A65876C16}">
      <dgm:prSet/>
      <dgm:spPr/>
      <dgm:t>
        <a:bodyPr/>
        <a:lstStyle/>
        <a:p>
          <a:endParaRPr lang="en-US"/>
        </a:p>
      </dgm:t>
    </dgm:pt>
    <dgm:pt modelId="{9FE25CCF-9E8B-44BB-87D6-CC1791B60172}">
      <dgm:prSet phldrT="[Text]" custT="1"/>
      <dgm:spPr/>
      <dgm:t>
        <a:bodyPr/>
        <a:lstStyle/>
        <a:p>
          <a:r>
            <a:rPr lang="en-US" sz="1000" b="1" dirty="0"/>
            <a:t>5% - 15% adjustment</a:t>
          </a:r>
        </a:p>
      </dgm:t>
    </dgm:pt>
    <dgm:pt modelId="{BDF47717-5AB9-43AC-8C97-094D26F80449}" type="parTrans" cxnId="{782CC0C5-DBE4-4BD4-86E5-99CAB51498D4}">
      <dgm:prSet/>
      <dgm:spPr/>
      <dgm:t>
        <a:bodyPr/>
        <a:lstStyle/>
        <a:p>
          <a:endParaRPr lang="en-US"/>
        </a:p>
      </dgm:t>
    </dgm:pt>
    <dgm:pt modelId="{A1823678-DBAE-41DB-B2AB-B40B912DE8E5}" type="sibTrans" cxnId="{782CC0C5-DBE4-4BD4-86E5-99CAB51498D4}">
      <dgm:prSet/>
      <dgm:spPr/>
      <dgm:t>
        <a:bodyPr/>
        <a:lstStyle/>
        <a:p>
          <a:endParaRPr lang="en-US"/>
        </a:p>
      </dgm:t>
    </dgm:pt>
    <dgm:pt modelId="{9CF66250-C233-4014-9C9F-FD4CA41588C5}">
      <dgm:prSet phldrT="[Text]" custT="1"/>
      <dgm:spPr>
        <a:solidFill>
          <a:srgbClr val="00B050"/>
        </a:solidFill>
      </dgm:spPr>
      <dgm:t>
        <a:bodyPr/>
        <a:lstStyle/>
        <a:p>
          <a:endParaRPr lang="en-US" sz="1100" b="0" dirty="0"/>
        </a:p>
        <a:p>
          <a:r>
            <a:rPr lang="en-US" sz="1050" b="0" dirty="0"/>
            <a:t>Vegetation</a:t>
          </a:r>
        </a:p>
        <a:p>
          <a:endParaRPr lang="en-US" sz="1100" b="0" dirty="0"/>
        </a:p>
      </dgm:t>
    </dgm:pt>
    <dgm:pt modelId="{498D1E88-C68B-4C6B-84D2-2086BB4FC238}" type="parTrans" cxnId="{C8838FF2-D3F4-4C3E-B2BB-3F137E171321}">
      <dgm:prSet/>
      <dgm:spPr/>
      <dgm:t>
        <a:bodyPr/>
        <a:lstStyle/>
        <a:p>
          <a:endParaRPr lang="en-US"/>
        </a:p>
      </dgm:t>
    </dgm:pt>
    <dgm:pt modelId="{29842230-CA90-4909-A021-9A2A431A7277}" type="sibTrans" cxnId="{C8838FF2-D3F4-4C3E-B2BB-3F137E171321}">
      <dgm:prSet/>
      <dgm:spPr/>
      <dgm:t>
        <a:bodyPr/>
        <a:lstStyle/>
        <a:p>
          <a:endParaRPr lang="en-US"/>
        </a:p>
      </dgm:t>
    </dgm:pt>
    <dgm:pt modelId="{DAC4BFCC-E50A-425F-823E-2537FFEC7E71}">
      <dgm:prSet phldrT="[Text]" custT="1"/>
      <dgm:spPr/>
      <dgm:t>
        <a:bodyPr/>
        <a:lstStyle/>
        <a:p>
          <a:r>
            <a:rPr lang="en-US" sz="1100" b="1" dirty="0"/>
            <a:t>Four base grades</a:t>
          </a:r>
        </a:p>
      </dgm:t>
    </dgm:pt>
    <dgm:pt modelId="{A3C6F147-764E-4BBA-98C6-843EBEBED3A1}" type="parTrans" cxnId="{18AB3097-C20A-4D73-92A8-A982B820E7D9}">
      <dgm:prSet/>
      <dgm:spPr/>
      <dgm:t>
        <a:bodyPr/>
        <a:lstStyle/>
        <a:p>
          <a:endParaRPr lang="en-US"/>
        </a:p>
      </dgm:t>
    </dgm:pt>
    <dgm:pt modelId="{CF8EEAC6-9177-4540-8EFF-8AD8CD6E4330}" type="sibTrans" cxnId="{18AB3097-C20A-4D73-92A8-A982B820E7D9}">
      <dgm:prSet/>
      <dgm:spPr/>
      <dgm:t>
        <a:bodyPr/>
        <a:lstStyle/>
        <a:p>
          <a:endParaRPr lang="en-US"/>
        </a:p>
      </dgm:t>
    </dgm:pt>
    <dgm:pt modelId="{E936BC53-52FE-4F15-A2DB-87209CBE3417}">
      <dgm:prSet phldrT="[Text]" custT="1"/>
      <dgm:spPr/>
      <dgm:t>
        <a:bodyPr/>
        <a:lstStyle/>
        <a:p>
          <a:r>
            <a:rPr lang="en-US" sz="1100" b="1" dirty="0"/>
            <a:t>5% - 70% adjustment</a:t>
          </a:r>
        </a:p>
      </dgm:t>
    </dgm:pt>
    <dgm:pt modelId="{25991A95-92F3-4857-BFBF-291880E0F47E}" type="parTrans" cxnId="{C36620E4-9710-48B7-ACFD-C45BF1D3857E}">
      <dgm:prSet/>
      <dgm:spPr/>
      <dgm:t>
        <a:bodyPr/>
        <a:lstStyle/>
        <a:p>
          <a:endParaRPr lang="en-US"/>
        </a:p>
      </dgm:t>
    </dgm:pt>
    <dgm:pt modelId="{DA96863E-DA22-45ED-A664-3A26D468D660}" type="sibTrans" cxnId="{C36620E4-9710-48B7-ACFD-C45BF1D3857E}">
      <dgm:prSet/>
      <dgm:spPr/>
      <dgm:t>
        <a:bodyPr/>
        <a:lstStyle/>
        <a:p>
          <a:endParaRPr lang="en-US"/>
        </a:p>
      </dgm:t>
    </dgm:pt>
    <dgm:pt modelId="{2D2213B6-132F-4ACD-B70C-60B7209AD8F1}">
      <dgm:prSet custT="1"/>
      <dgm:spPr>
        <a:solidFill>
          <a:schemeClr val="bg2">
            <a:lumMod val="50000"/>
          </a:schemeClr>
        </a:solidFill>
      </dgm:spPr>
      <dgm:t>
        <a:bodyPr/>
        <a:lstStyle/>
        <a:p>
          <a:r>
            <a:rPr lang="en-US" sz="1600" dirty="0"/>
            <a:t>Utility</a:t>
          </a:r>
        </a:p>
      </dgm:t>
    </dgm:pt>
    <dgm:pt modelId="{4E3458A4-2535-42FF-9010-452390413F09}" type="parTrans" cxnId="{DE1B208D-31F0-4CCE-87B2-6326C987E42D}">
      <dgm:prSet/>
      <dgm:spPr/>
      <dgm:t>
        <a:bodyPr/>
        <a:lstStyle/>
        <a:p>
          <a:endParaRPr lang="en-US"/>
        </a:p>
      </dgm:t>
    </dgm:pt>
    <dgm:pt modelId="{4186BA8C-CEB0-47DE-A68E-9144DD6D1A51}" type="sibTrans" cxnId="{DE1B208D-31F0-4CCE-87B2-6326C987E42D}">
      <dgm:prSet/>
      <dgm:spPr/>
      <dgm:t>
        <a:bodyPr/>
        <a:lstStyle/>
        <a:p>
          <a:endParaRPr lang="en-US"/>
        </a:p>
      </dgm:t>
    </dgm:pt>
    <dgm:pt modelId="{F7CE6FA5-30F0-4CA9-9E96-A35ABE77826E}">
      <dgm:prSet phldrT="[Text]"/>
      <dgm:spPr/>
      <dgm:t>
        <a:bodyPr/>
        <a:lstStyle/>
        <a:p>
          <a:r>
            <a:rPr lang="en-US" b="1" dirty="0"/>
            <a:t>Irregular Shape</a:t>
          </a:r>
        </a:p>
      </dgm:t>
    </dgm:pt>
    <dgm:pt modelId="{6FEE324F-919F-48EF-84DA-2B5BF2C5C3BB}" type="parTrans" cxnId="{3743A6D6-B912-4EF2-9A6C-6A1CFA921A70}">
      <dgm:prSet/>
      <dgm:spPr/>
      <dgm:t>
        <a:bodyPr/>
        <a:lstStyle/>
        <a:p>
          <a:endParaRPr lang="en-US"/>
        </a:p>
      </dgm:t>
    </dgm:pt>
    <dgm:pt modelId="{2F339B51-884D-411E-BEBB-D41E9D43C4A3}" type="sibTrans" cxnId="{3743A6D6-B912-4EF2-9A6C-6A1CFA921A70}">
      <dgm:prSet/>
      <dgm:spPr/>
      <dgm:t>
        <a:bodyPr/>
        <a:lstStyle/>
        <a:p>
          <a:endParaRPr lang="en-US"/>
        </a:p>
      </dgm:t>
    </dgm:pt>
    <dgm:pt modelId="{9B5B947D-244A-4F89-B8DF-11420783D6FB}">
      <dgm:prSet/>
      <dgm:spPr/>
      <dgm:t>
        <a:bodyPr/>
        <a:lstStyle/>
        <a:p>
          <a:r>
            <a:rPr lang="en-US" b="1" dirty="0"/>
            <a:t>Depth</a:t>
          </a:r>
        </a:p>
      </dgm:t>
    </dgm:pt>
    <dgm:pt modelId="{9254737B-D9F6-4919-ACDC-B2692DA6DCAC}" type="parTrans" cxnId="{8594009D-131D-455B-94F7-D1277BDAFF52}">
      <dgm:prSet/>
      <dgm:spPr/>
      <dgm:t>
        <a:bodyPr/>
        <a:lstStyle/>
        <a:p>
          <a:endParaRPr lang="en-US"/>
        </a:p>
      </dgm:t>
    </dgm:pt>
    <dgm:pt modelId="{065CCACA-8EFB-44B8-BF0E-EC6CC70555B8}" type="sibTrans" cxnId="{8594009D-131D-455B-94F7-D1277BDAFF52}">
      <dgm:prSet/>
      <dgm:spPr/>
      <dgm:t>
        <a:bodyPr/>
        <a:lstStyle/>
        <a:p>
          <a:endParaRPr lang="en-US"/>
        </a:p>
      </dgm:t>
    </dgm:pt>
    <dgm:pt modelId="{9095328D-E11A-461A-A0FD-85A3D7F7C1C1}">
      <dgm:prSet phldrT="[Text]"/>
      <dgm:spPr/>
      <dgm:t>
        <a:bodyPr/>
        <a:lstStyle/>
        <a:p>
          <a:r>
            <a:rPr lang="en-US" b="1" dirty="0"/>
            <a:t>Build ability</a:t>
          </a:r>
        </a:p>
      </dgm:t>
    </dgm:pt>
    <dgm:pt modelId="{727ED2B5-3AE5-4459-965B-1D3845BC6981}" type="parTrans" cxnId="{1EEF628D-D21E-40B1-979D-B7FF18E50C9D}">
      <dgm:prSet/>
      <dgm:spPr/>
      <dgm:t>
        <a:bodyPr/>
        <a:lstStyle/>
        <a:p>
          <a:endParaRPr lang="en-US"/>
        </a:p>
      </dgm:t>
    </dgm:pt>
    <dgm:pt modelId="{4F10B9A7-31FB-4116-80B7-2C8DAF9BEAE6}" type="sibTrans" cxnId="{1EEF628D-D21E-40B1-979D-B7FF18E50C9D}">
      <dgm:prSet/>
      <dgm:spPr/>
      <dgm:t>
        <a:bodyPr/>
        <a:lstStyle/>
        <a:p>
          <a:endParaRPr lang="en-US"/>
        </a:p>
      </dgm:t>
    </dgm:pt>
    <dgm:pt modelId="{916E6DA8-9BDE-4C01-8029-251A55D6F960}">
      <dgm:prSet phldrT="[Text]"/>
      <dgm:spPr/>
      <dgm:t>
        <a:bodyPr/>
        <a:lstStyle/>
        <a:p>
          <a:r>
            <a:rPr lang="en-US" b="1" dirty="0"/>
            <a:t>Usability</a:t>
          </a:r>
        </a:p>
      </dgm:t>
    </dgm:pt>
    <dgm:pt modelId="{9A9EEAFB-9E57-426D-8383-CD899E8881EB}" type="parTrans" cxnId="{0781D1F1-3B8A-435C-B299-84FE19ABC8E5}">
      <dgm:prSet/>
      <dgm:spPr/>
      <dgm:t>
        <a:bodyPr/>
        <a:lstStyle/>
        <a:p>
          <a:endParaRPr lang="en-US"/>
        </a:p>
      </dgm:t>
    </dgm:pt>
    <dgm:pt modelId="{DC3F0F5F-4C1F-4492-9539-65AD43F384BA}" type="sibTrans" cxnId="{0781D1F1-3B8A-435C-B299-84FE19ABC8E5}">
      <dgm:prSet/>
      <dgm:spPr/>
      <dgm:t>
        <a:bodyPr/>
        <a:lstStyle/>
        <a:p>
          <a:endParaRPr lang="en-US"/>
        </a:p>
      </dgm:t>
    </dgm:pt>
    <dgm:pt modelId="{CD6DADDB-2255-41FE-B577-AA9C174FB92C}">
      <dgm:prSet phldrT="[Text]"/>
      <dgm:spPr/>
      <dgm:t>
        <a:bodyPr/>
        <a:lstStyle/>
        <a:p>
          <a:r>
            <a:rPr lang="en-US" b="1" dirty="0"/>
            <a:t>Privacy</a:t>
          </a:r>
        </a:p>
      </dgm:t>
    </dgm:pt>
    <dgm:pt modelId="{308B7BDE-D9DB-49F6-B626-8D3BFF47A050}" type="parTrans" cxnId="{94581C7D-470F-47A8-89EB-AD414F4D0D7C}">
      <dgm:prSet/>
      <dgm:spPr/>
      <dgm:t>
        <a:bodyPr/>
        <a:lstStyle/>
        <a:p>
          <a:endParaRPr lang="en-US"/>
        </a:p>
      </dgm:t>
    </dgm:pt>
    <dgm:pt modelId="{C89872CE-79BC-4924-BE2B-C7D4D07A691D}" type="sibTrans" cxnId="{94581C7D-470F-47A8-89EB-AD414F4D0D7C}">
      <dgm:prSet/>
      <dgm:spPr/>
      <dgm:t>
        <a:bodyPr/>
        <a:lstStyle/>
        <a:p>
          <a:endParaRPr lang="en-US"/>
        </a:p>
      </dgm:t>
    </dgm:pt>
    <dgm:pt modelId="{7CE7E088-A331-422F-87AF-C6BD987896B5}">
      <dgm:prSet custT="1"/>
      <dgm:spPr/>
      <dgm:t>
        <a:bodyPr/>
        <a:lstStyle/>
        <a:p>
          <a:r>
            <a:rPr lang="en-US" sz="1100" b="1" dirty="0"/>
            <a:t>No adjustment to front footage rate</a:t>
          </a:r>
        </a:p>
      </dgm:t>
    </dgm:pt>
    <dgm:pt modelId="{62783EE0-5BE0-4D9A-AFC2-5A958E7130C0}" type="parTrans" cxnId="{6CB00447-189D-4080-9716-A8F68A9F534F}">
      <dgm:prSet/>
      <dgm:spPr/>
      <dgm:t>
        <a:bodyPr/>
        <a:lstStyle/>
        <a:p>
          <a:endParaRPr lang="en-US"/>
        </a:p>
      </dgm:t>
    </dgm:pt>
    <dgm:pt modelId="{F60EB5FA-7401-4EB6-A712-5B9CE9FAD672}" type="sibTrans" cxnId="{6CB00447-189D-4080-9716-A8F68A9F534F}">
      <dgm:prSet/>
      <dgm:spPr/>
      <dgm:t>
        <a:bodyPr/>
        <a:lstStyle/>
        <a:p>
          <a:endParaRPr lang="en-US"/>
        </a:p>
      </dgm:t>
    </dgm:pt>
    <dgm:pt modelId="{00C5847F-E917-4F7F-849C-1076683D5007}">
      <dgm:prSet phldrT="[Text]" custT="1"/>
      <dgm:spPr/>
      <dgm:t>
        <a:bodyPr/>
        <a:lstStyle/>
        <a:p>
          <a:r>
            <a:rPr lang="en-US" sz="1000" b="1" dirty="0"/>
            <a:t>6 Grades</a:t>
          </a:r>
        </a:p>
      </dgm:t>
    </dgm:pt>
    <dgm:pt modelId="{A8E81B07-6096-45A3-B679-4F57C7035C1D}" type="parTrans" cxnId="{538BAD72-6B1B-4EF4-B243-A48B1F4D7D5D}">
      <dgm:prSet/>
      <dgm:spPr/>
      <dgm:t>
        <a:bodyPr/>
        <a:lstStyle/>
        <a:p>
          <a:endParaRPr lang="en-US"/>
        </a:p>
      </dgm:t>
    </dgm:pt>
    <dgm:pt modelId="{30B91DF8-70EF-4ADD-8EBE-4BE092E9546B}" type="sibTrans" cxnId="{538BAD72-6B1B-4EF4-B243-A48B1F4D7D5D}">
      <dgm:prSet/>
      <dgm:spPr/>
      <dgm:t>
        <a:bodyPr/>
        <a:lstStyle/>
        <a:p>
          <a:endParaRPr lang="en-US"/>
        </a:p>
      </dgm:t>
    </dgm:pt>
    <dgm:pt modelId="{F6248705-4DC2-4728-B88C-4E7725F63E00}" type="pres">
      <dgm:prSet presAssocID="{73915C20-A535-4480-AA2B-EE9706D11197}" presName="theList" presStyleCnt="0">
        <dgm:presLayoutVars>
          <dgm:dir/>
          <dgm:animLvl val="lvl"/>
          <dgm:resizeHandles val="exact"/>
        </dgm:presLayoutVars>
      </dgm:prSet>
      <dgm:spPr/>
    </dgm:pt>
    <dgm:pt modelId="{D897B364-0AA3-4DF7-ADCC-AD121BCBEB69}" type="pres">
      <dgm:prSet presAssocID="{04E436F6-15C7-4816-8051-B70BE739D150}" presName="compNode" presStyleCnt="0"/>
      <dgm:spPr/>
    </dgm:pt>
    <dgm:pt modelId="{B82250DB-33BA-410C-8795-8C6CC4D61900}" type="pres">
      <dgm:prSet presAssocID="{04E436F6-15C7-4816-8051-B70BE739D150}" presName="noGeometry" presStyleCnt="0"/>
      <dgm:spPr/>
    </dgm:pt>
    <dgm:pt modelId="{5DCB9985-A925-49D3-A9FE-BB01F376C4EC}" type="pres">
      <dgm:prSet presAssocID="{04E436F6-15C7-4816-8051-B70BE739D150}" presName="childTextVisible" presStyleLbl="bgAccFollowNode1" presStyleIdx="0" presStyleCnt="4" custScaleX="112739" custScaleY="118930" custLinFactNeighborX="9398" custLinFactNeighborY="3229">
        <dgm:presLayoutVars>
          <dgm:bulletEnabled val="1"/>
        </dgm:presLayoutVars>
      </dgm:prSet>
      <dgm:spPr/>
    </dgm:pt>
    <dgm:pt modelId="{FB572ECB-F0B4-4569-89DE-72846BDF418F}" type="pres">
      <dgm:prSet presAssocID="{04E436F6-15C7-4816-8051-B70BE739D150}" presName="childTextHidden" presStyleLbl="bgAccFollowNode1" presStyleIdx="0" presStyleCnt="4"/>
      <dgm:spPr/>
    </dgm:pt>
    <dgm:pt modelId="{8C19C92E-7CCE-4F00-8A9A-D8D8BF1F4372}" type="pres">
      <dgm:prSet presAssocID="{04E436F6-15C7-4816-8051-B70BE739D150}" presName="parentText" presStyleLbl="node1" presStyleIdx="0" presStyleCnt="4" custScaleX="131853" custScaleY="159188" custLinFactNeighborX="-170" custLinFactNeighborY="3741">
        <dgm:presLayoutVars>
          <dgm:chMax val="1"/>
          <dgm:bulletEnabled val="1"/>
        </dgm:presLayoutVars>
      </dgm:prSet>
      <dgm:spPr/>
    </dgm:pt>
    <dgm:pt modelId="{FD29A76B-C9BC-4EDD-B003-360AF5FB85AB}" type="pres">
      <dgm:prSet presAssocID="{04E436F6-15C7-4816-8051-B70BE739D150}" presName="aSpace" presStyleCnt="0"/>
      <dgm:spPr/>
    </dgm:pt>
    <dgm:pt modelId="{2EC11222-02B0-414C-823C-154A31E1472D}" type="pres">
      <dgm:prSet presAssocID="{96C650F6-E607-4FFC-9533-BB9A141AEB8A}" presName="compNode" presStyleCnt="0"/>
      <dgm:spPr/>
    </dgm:pt>
    <dgm:pt modelId="{6A0DF3B2-6C6E-49D2-84DE-9DE139EE6343}" type="pres">
      <dgm:prSet presAssocID="{96C650F6-E607-4FFC-9533-BB9A141AEB8A}" presName="noGeometry" presStyleCnt="0"/>
      <dgm:spPr/>
    </dgm:pt>
    <dgm:pt modelId="{FDE57083-0A06-4C6D-8E2C-53C94E885F84}" type="pres">
      <dgm:prSet presAssocID="{96C650F6-E607-4FFC-9533-BB9A141AEB8A}" presName="childTextVisible" presStyleLbl="bgAccFollowNode1" presStyleIdx="1" presStyleCnt="4" custScaleX="130802" custScaleY="141012" custLinFactNeighborX="8902" custLinFactNeighborY="1616">
        <dgm:presLayoutVars>
          <dgm:bulletEnabled val="1"/>
        </dgm:presLayoutVars>
      </dgm:prSet>
      <dgm:spPr/>
    </dgm:pt>
    <dgm:pt modelId="{6131239C-0A89-4186-8BE1-F17D503200F7}" type="pres">
      <dgm:prSet presAssocID="{96C650F6-E607-4FFC-9533-BB9A141AEB8A}" presName="childTextHidden" presStyleLbl="bgAccFollowNode1" presStyleIdx="1" presStyleCnt="4"/>
      <dgm:spPr/>
    </dgm:pt>
    <dgm:pt modelId="{0002FC21-4BA8-4A72-98F0-EDEA9AFCB805}" type="pres">
      <dgm:prSet presAssocID="{96C650F6-E607-4FFC-9533-BB9A141AEB8A}" presName="parentText" presStyleLbl="node1" presStyleIdx="1" presStyleCnt="4" custScaleX="203867" custScaleY="270644" custLinFactNeighborX="-51103" custLinFactNeighborY="15021">
        <dgm:presLayoutVars>
          <dgm:chMax val="1"/>
          <dgm:bulletEnabled val="1"/>
        </dgm:presLayoutVars>
      </dgm:prSet>
      <dgm:spPr/>
    </dgm:pt>
    <dgm:pt modelId="{D9DD9E0A-81B2-4247-AFEC-982B470A8FFB}" type="pres">
      <dgm:prSet presAssocID="{96C650F6-E607-4FFC-9533-BB9A141AEB8A}" presName="aSpace" presStyleCnt="0"/>
      <dgm:spPr/>
    </dgm:pt>
    <dgm:pt modelId="{E1368DF8-5328-4888-BAD1-37D81D66013E}" type="pres">
      <dgm:prSet presAssocID="{9CF66250-C233-4014-9C9F-FD4CA41588C5}" presName="compNode" presStyleCnt="0"/>
      <dgm:spPr/>
    </dgm:pt>
    <dgm:pt modelId="{4AE44F86-6159-45FC-A7B2-23F7754E7D47}" type="pres">
      <dgm:prSet presAssocID="{9CF66250-C233-4014-9C9F-FD4CA41588C5}" presName="noGeometry" presStyleCnt="0"/>
      <dgm:spPr/>
    </dgm:pt>
    <dgm:pt modelId="{F34343A1-85A7-4CB9-B678-1F80E4DB1D3D}" type="pres">
      <dgm:prSet presAssocID="{9CF66250-C233-4014-9C9F-FD4CA41588C5}" presName="childTextVisible" presStyleLbl="bgAccFollowNode1" presStyleIdx="2" presStyleCnt="4" custScaleX="126350" custScaleY="140848" custLinFactNeighborX="14339" custLinFactNeighborY="577">
        <dgm:presLayoutVars>
          <dgm:bulletEnabled val="1"/>
        </dgm:presLayoutVars>
      </dgm:prSet>
      <dgm:spPr/>
    </dgm:pt>
    <dgm:pt modelId="{892C12B1-1389-4FD9-86BE-71ACC27F08EA}" type="pres">
      <dgm:prSet presAssocID="{9CF66250-C233-4014-9C9F-FD4CA41588C5}" presName="childTextHidden" presStyleLbl="bgAccFollowNode1" presStyleIdx="2" presStyleCnt="4"/>
      <dgm:spPr/>
    </dgm:pt>
    <dgm:pt modelId="{EC6941EB-D727-4BA2-9040-3E5EA9FF62BC}" type="pres">
      <dgm:prSet presAssocID="{9CF66250-C233-4014-9C9F-FD4CA41588C5}" presName="parentText" presStyleLbl="node1" presStyleIdx="2" presStyleCnt="4" custScaleX="145363" custScaleY="172746">
        <dgm:presLayoutVars>
          <dgm:chMax val="1"/>
          <dgm:bulletEnabled val="1"/>
        </dgm:presLayoutVars>
      </dgm:prSet>
      <dgm:spPr>
        <a:prstGeom prst="ellipse">
          <a:avLst/>
        </a:prstGeom>
      </dgm:spPr>
    </dgm:pt>
    <dgm:pt modelId="{B47372C8-B19D-4B94-975A-C5532D729EB4}" type="pres">
      <dgm:prSet presAssocID="{9CF66250-C233-4014-9C9F-FD4CA41588C5}" presName="aSpace" presStyleCnt="0"/>
      <dgm:spPr/>
    </dgm:pt>
    <dgm:pt modelId="{6AD6656E-0556-4815-A67D-733D8B69BE52}" type="pres">
      <dgm:prSet presAssocID="{2D2213B6-132F-4ACD-B70C-60B7209AD8F1}" presName="compNode" presStyleCnt="0"/>
      <dgm:spPr/>
    </dgm:pt>
    <dgm:pt modelId="{1A9DD20E-3250-446D-9DF4-6115036E273C}" type="pres">
      <dgm:prSet presAssocID="{2D2213B6-132F-4ACD-B70C-60B7209AD8F1}" presName="noGeometry" presStyleCnt="0"/>
      <dgm:spPr/>
    </dgm:pt>
    <dgm:pt modelId="{D5FF799E-BC8C-4B6E-92BF-01CB00C6FED2}" type="pres">
      <dgm:prSet presAssocID="{2D2213B6-132F-4ACD-B70C-60B7209AD8F1}" presName="childTextVisible" presStyleLbl="bgAccFollowNode1" presStyleIdx="3" presStyleCnt="4" custScaleY="115213">
        <dgm:presLayoutVars>
          <dgm:bulletEnabled val="1"/>
        </dgm:presLayoutVars>
      </dgm:prSet>
      <dgm:spPr/>
    </dgm:pt>
    <dgm:pt modelId="{C7BBB6CE-FCC5-4B29-9EEC-D728F2CF36CF}" type="pres">
      <dgm:prSet presAssocID="{2D2213B6-132F-4ACD-B70C-60B7209AD8F1}" presName="childTextHidden" presStyleLbl="bgAccFollowNode1" presStyleIdx="3" presStyleCnt="4"/>
      <dgm:spPr/>
    </dgm:pt>
    <dgm:pt modelId="{C917A352-03E3-4F7B-9D8E-D845F7C239BE}" type="pres">
      <dgm:prSet presAssocID="{2D2213B6-132F-4ACD-B70C-60B7209AD8F1}" presName="parentText" presStyleLbl="node1" presStyleIdx="3" presStyleCnt="4" custScaleX="119608" custScaleY="149442" custLinFactNeighborX="-11420" custLinFactNeighborY="-632">
        <dgm:presLayoutVars>
          <dgm:chMax val="1"/>
          <dgm:bulletEnabled val="1"/>
        </dgm:presLayoutVars>
      </dgm:prSet>
      <dgm:spPr/>
    </dgm:pt>
  </dgm:ptLst>
  <dgm:cxnLst>
    <dgm:cxn modelId="{26C27603-E2FA-4971-B1E7-05C2357A4C90}" type="presOf" srcId="{E936BC53-52FE-4F15-A2DB-87209CBE3417}" destId="{F34343A1-85A7-4CB9-B678-1F80E4DB1D3D}" srcOrd="0" destOrd="1" presId="urn:microsoft.com/office/officeart/2005/8/layout/hProcess6"/>
    <dgm:cxn modelId="{13579104-D7B5-45C3-8CE9-C525C7527D73}" type="presOf" srcId="{9B5B947D-244A-4F89-B8DF-11420783D6FB}" destId="{C7BBB6CE-FCC5-4B29-9EEC-D728F2CF36CF}" srcOrd="1" destOrd="0" presId="urn:microsoft.com/office/officeart/2005/8/layout/hProcess6"/>
    <dgm:cxn modelId="{76FCF209-72DE-41B8-852F-7A8A65876C16}" srcId="{96C650F6-E607-4FFC-9533-BB9A141AEB8A}" destId="{5F29B943-7113-4A67-BE8D-8F56C3BC4C92}" srcOrd="0" destOrd="0" parTransId="{B522503C-13B7-40AB-A355-481C970F9FEB}" sibTransId="{9AFE1F68-AD51-465C-BF3D-5379F55718EE}"/>
    <dgm:cxn modelId="{1FE0AA0B-6A2E-4CAC-9D57-CD244798144F}" srcId="{73915C20-A535-4480-AA2B-EE9706D11197}" destId="{04E436F6-15C7-4816-8051-B70BE739D150}" srcOrd="0" destOrd="0" parTransId="{7554E37C-EB20-460B-BEA9-418C4893ED94}" sibTransId="{4FF65EDD-7CA3-4BEE-963F-DA0B9B47DB82}"/>
    <dgm:cxn modelId="{A134DF15-BC65-4720-9FBE-670621F26EEF}" type="presOf" srcId="{DAC4BFCC-E50A-425F-823E-2537FFEC7E71}" destId="{F34343A1-85A7-4CB9-B678-1F80E4DB1D3D}" srcOrd="0" destOrd="0" presId="urn:microsoft.com/office/officeart/2005/8/layout/hProcess6"/>
    <dgm:cxn modelId="{50204416-91A0-437C-B183-6E729DA00235}" srcId="{73915C20-A535-4480-AA2B-EE9706D11197}" destId="{96C650F6-E607-4FFC-9533-BB9A141AEB8A}" srcOrd="1" destOrd="0" parTransId="{041D8EA5-EA16-4EB8-94F0-62188A0EC465}" sibTransId="{2BB2D339-6B7C-405E-A439-5D7027BC123C}"/>
    <dgm:cxn modelId="{099FAD18-DB0E-4A4F-99A5-9390D232CF26}" type="presOf" srcId="{73915C20-A535-4480-AA2B-EE9706D11197}" destId="{F6248705-4DC2-4728-B88C-4E7725F63E00}" srcOrd="0" destOrd="0" presId="urn:microsoft.com/office/officeart/2005/8/layout/hProcess6"/>
    <dgm:cxn modelId="{6CB00447-189D-4080-9716-A8F68A9F534F}" srcId="{04E436F6-15C7-4816-8051-B70BE739D150}" destId="{7CE7E088-A331-422F-87AF-C6BD987896B5}" srcOrd="0" destOrd="0" parTransId="{62783EE0-5BE0-4D9A-AFC2-5A958E7130C0}" sibTransId="{F60EB5FA-7401-4EB6-A712-5B9CE9FAD672}"/>
    <dgm:cxn modelId="{8BDF084E-097D-47CB-A43A-CBC98C1A681A}" type="presOf" srcId="{9095328D-E11A-461A-A0FD-85A3D7F7C1C1}" destId="{D5FF799E-BC8C-4B6E-92BF-01CB00C6FED2}" srcOrd="0" destOrd="2" presId="urn:microsoft.com/office/officeart/2005/8/layout/hProcess6"/>
    <dgm:cxn modelId="{01315554-363C-42A6-B8CF-02A063907AE4}" type="presOf" srcId="{F7CE6FA5-30F0-4CA9-9E96-A35ABE77826E}" destId="{D5FF799E-BC8C-4B6E-92BF-01CB00C6FED2}" srcOrd="0" destOrd="1" presId="urn:microsoft.com/office/officeart/2005/8/layout/hProcess6"/>
    <dgm:cxn modelId="{BA1DD457-676E-4E02-9544-30C4D2EB575F}" type="presOf" srcId="{F7CE6FA5-30F0-4CA9-9E96-A35ABE77826E}" destId="{C7BBB6CE-FCC5-4B29-9EEC-D728F2CF36CF}" srcOrd="1" destOrd="1" presId="urn:microsoft.com/office/officeart/2005/8/layout/hProcess6"/>
    <dgm:cxn modelId="{BB0B6D5E-3FAE-4CEC-8C61-1F74E92EBA5C}" type="presOf" srcId="{9095328D-E11A-461A-A0FD-85A3D7F7C1C1}" destId="{C7BBB6CE-FCC5-4B29-9EEC-D728F2CF36CF}" srcOrd="1" destOrd="2" presId="urn:microsoft.com/office/officeart/2005/8/layout/hProcess6"/>
    <dgm:cxn modelId="{F6B2F55E-004A-462C-96D0-FA21167E9E99}" type="presOf" srcId="{916E6DA8-9BDE-4C01-8029-251A55D6F960}" destId="{C7BBB6CE-FCC5-4B29-9EEC-D728F2CF36CF}" srcOrd="1" destOrd="3" presId="urn:microsoft.com/office/officeart/2005/8/layout/hProcess6"/>
    <dgm:cxn modelId="{3F0A5A68-537A-4CEB-A1BA-9EE9C168AED1}" type="presOf" srcId="{9B5B947D-244A-4F89-B8DF-11420783D6FB}" destId="{D5FF799E-BC8C-4B6E-92BF-01CB00C6FED2}" srcOrd="0" destOrd="0" presId="urn:microsoft.com/office/officeart/2005/8/layout/hProcess6"/>
    <dgm:cxn modelId="{F2AA216E-198E-41F3-97A6-8FCAF4ACB1AB}" type="presOf" srcId="{7CE7E088-A331-422F-87AF-C6BD987896B5}" destId="{FB572ECB-F0B4-4569-89DE-72846BDF418F}" srcOrd="1" destOrd="0" presId="urn:microsoft.com/office/officeart/2005/8/layout/hProcess6"/>
    <dgm:cxn modelId="{538BAD72-6B1B-4EF4-B243-A48B1F4D7D5D}" srcId="{96C650F6-E607-4FFC-9533-BB9A141AEB8A}" destId="{00C5847F-E917-4F7F-849C-1076683D5007}" srcOrd="1" destOrd="0" parTransId="{A8E81B07-6096-45A3-B679-4F57C7035C1D}" sibTransId="{30B91DF8-70EF-4ADD-8EBE-4BE092E9546B}"/>
    <dgm:cxn modelId="{AC6CB573-4E99-44AC-BCEC-0C402C86D0E2}" type="presOf" srcId="{96C650F6-E607-4FFC-9533-BB9A141AEB8A}" destId="{0002FC21-4BA8-4A72-98F0-EDEA9AFCB805}" srcOrd="0" destOrd="0" presId="urn:microsoft.com/office/officeart/2005/8/layout/hProcess6"/>
    <dgm:cxn modelId="{1992ED73-4391-4DA1-ADBC-FC2A83A13F5D}" type="presOf" srcId="{00C5847F-E917-4F7F-849C-1076683D5007}" destId="{6131239C-0A89-4186-8BE1-F17D503200F7}" srcOrd="1" destOrd="1" presId="urn:microsoft.com/office/officeart/2005/8/layout/hProcess6"/>
    <dgm:cxn modelId="{8DF0CA76-4535-4D9E-B032-50190279E30C}" type="presOf" srcId="{7CE7E088-A331-422F-87AF-C6BD987896B5}" destId="{5DCB9985-A925-49D3-A9FE-BB01F376C4EC}" srcOrd="0" destOrd="0" presId="urn:microsoft.com/office/officeart/2005/8/layout/hProcess6"/>
    <dgm:cxn modelId="{94581C7D-470F-47A8-89EB-AD414F4D0D7C}" srcId="{2D2213B6-132F-4ACD-B70C-60B7209AD8F1}" destId="{CD6DADDB-2255-41FE-B577-AA9C174FB92C}" srcOrd="4" destOrd="0" parTransId="{308B7BDE-D9DB-49F6-B626-8D3BFF47A050}" sibTransId="{C89872CE-79BC-4924-BE2B-C7D4D07A691D}"/>
    <dgm:cxn modelId="{1789E887-F22B-4C32-BC23-84392C2C64E0}" type="presOf" srcId="{9FE25CCF-9E8B-44BB-87D6-CC1791B60172}" destId="{6131239C-0A89-4186-8BE1-F17D503200F7}" srcOrd="1" destOrd="2" presId="urn:microsoft.com/office/officeart/2005/8/layout/hProcess6"/>
    <dgm:cxn modelId="{D0D8DC89-4BB6-457B-AF39-D22A23DA237E}" type="presOf" srcId="{2D2213B6-132F-4ACD-B70C-60B7209AD8F1}" destId="{C917A352-03E3-4F7B-9D8E-D845F7C239BE}" srcOrd="0" destOrd="0" presId="urn:microsoft.com/office/officeart/2005/8/layout/hProcess6"/>
    <dgm:cxn modelId="{BE4F6C8A-1813-4A30-831C-B70F094BF84A}" type="presOf" srcId="{04E436F6-15C7-4816-8051-B70BE739D150}" destId="{8C19C92E-7CCE-4F00-8A9A-D8D8BF1F4372}" srcOrd="0" destOrd="0" presId="urn:microsoft.com/office/officeart/2005/8/layout/hProcess6"/>
    <dgm:cxn modelId="{DE1B208D-31F0-4CCE-87B2-6326C987E42D}" srcId="{73915C20-A535-4480-AA2B-EE9706D11197}" destId="{2D2213B6-132F-4ACD-B70C-60B7209AD8F1}" srcOrd="3" destOrd="0" parTransId="{4E3458A4-2535-42FF-9010-452390413F09}" sibTransId="{4186BA8C-CEB0-47DE-A68E-9144DD6D1A51}"/>
    <dgm:cxn modelId="{1EEF628D-D21E-40B1-979D-B7FF18E50C9D}" srcId="{2D2213B6-132F-4ACD-B70C-60B7209AD8F1}" destId="{9095328D-E11A-461A-A0FD-85A3D7F7C1C1}" srcOrd="2" destOrd="0" parTransId="{727ED2B5-3AE5-4459-965B-1D3845BC6981}" sibTransId="{4F10B9A7-31FB-4116-80B7-2C8DAF9BEAE6}"/>
    <dgm:cxn modelId="{18AB3097-C20A-4D73-92A8-A982B820E7D9}" srcId="{9CF66250-C233-4014-9C9F-FD4CA41588C5}" destId="{DAC4BFCC-E50A-425F-823E-2537FFEC7E71}" srcOrd="0" destOrd="0" parTransId="{A3C6F147-764E-4BBA-98C6-843EBEBED3A1}" sibTransId="{CF8EEAC6-9177-4540-8EFF-8AD8CD6E4330}"/>
    <dgm:cxn modelId="{63D1879C-C5CC-4FFD-9023-F7513CAAA1B8}" type="presOf" srcId="{CD6DADDB-2255-41FE-B577-AA9C174FB92C}" destId="{D5FF799E-BC8C-4B6E-92BF-01CB00C6FED2}" srcOrd="0" destOrd="4" presId="urn:microsoft.com/office/officeart/2005/8/layout/hProcess6"/>
    <dgm:cxn modelId="{8594009D-131D-455B-94F7-D1277BDAFF52}" srcId="{2D2213B6-132F-4ACD-B70C-60B7209AD8F1}" destId="{9B5B947D-244A-4F89-B8DF-11420783D6FB}" srcOrd="0" destOrd="0" parTransId="{9254737B-D9F6-4919-ACDC-B2692DA6DCAC}" sibTransId="{065CCACA-8EFB-44B8-BF0E-EC6CC70555B8}"/>
    <dgm:cxn modelId="{CB49609E-2920-4F08-87AF-871481A31BDE}" type="presOf" srcId="{9FE25CCF-9E8B-44BB-87D6-CC1791B60172}" destId="{FDE57083-0A06-4C6D-8E2C-53C94E885F84}" srcOrd="0" destOrd="2" presId="urn:microsoft.com/office/officeart/2005/8/layout/hProcess6"/>
    <dgm:cxn modelId="{63AE5AAD-211D-4D58-B19C-AEE6683A2336}" type="presOf" srcId="{E936BC53-52FE-4F15-A2DB-87209CBE3417}" destId="{892C12B1-1389-4FD9-86BE-71ACC27F08EA}" srcOrd="1" destOrd="1" presId="urn:microsoft.com/office/officeart/2005/8/layout/hProcess6"/>
    <dgm:cxn modelId="{4CD2FFB9-501F-484D-BA20-5957F1FE51CF}" type="presOf" srcId="{CD6DADDB-2255-41FE-B577-AA9C174FB92C}" destId="{C7BBB6CE-FCC5-4B29-9EEC-D728F2CF36CF}" srcOrd="1" destOrd="4" presId="urn:microsoft.com/office/officeart/2005/8/layout/hProcess6"/>
    <dgm:cxn modelId="{850A12C2-1B02-46D8-A456-3ADCA6811DDC}" type="presOf" srcId="{5F29B943-7113-4A67-BE8D-8F56C3BC4C92}" destId="{FDE57083-0A06-4C6D-8E2C-53C94E885F84}" srcOrd="0" destOrd="0" presId="urn:microsoft.com/office/officeart/2005/8/layout/hProcess6"/>
    <dgm:cxn modelId="{160635C3-27FD-499A-B0F9-1D38752E5936}" type="presOf" srcId="{00C5847F-E917-4F7F-849C-1076683D5007}" destId="{FDE57083-0A06-4C6D-8E2C-53C94E885F84}" srcOrd="0" destOrd="1" presId="urn:microsoft.com/office/officeart/2005/8/layout/hProcess6"/>
    <dgm:cxn modelId="{782CC0C5-DBE4-4BD4-86E5-99CAB51498D4}" srcId="{96C650F6-E607-4FFC-9533-BB9A141AEB8A}" destId="{9FE25CCF-9E8B-44BB-87D6-CC1791B60172}" srcOrd="2" destOrd="0" parTransId="{BDF47717-5AB9-43AC-8C97-094D26F80449}" sibTransId="{A1823678-DBAE-41DB-B2AB-B40B912DE8E5}"/>
    <dgm:cxn modelId="{602856D3-1AC2-4381-8369-DB3C4E86D702}" type="presOf" srcId="{9CF66250-C233-4014-9C9F-FD4CA41588C5}" destId="{EC6941EB-D727-4BA2-9040-3E5EA9FF62BC}" srcOrd="0" destOrd="0" presId="urn:microsoft.com/office/officeart/2005/8/layout/hProcess6"/>
    <dgm:cxn modelId="{3743A6D6-B912-4EF2-9A6C-6A1CFA921A70}" srcId="{2D2213B6-132F-4ACD-B70C-60B7209AD8F1}" destId="{F7CE6FA5-30F0-4CA9-9E96-A35ABE77826E}" srcOrd="1" destOrd="0" parTransId="{6FEE324F-919F-48EF-84DA-2B5BF2C5C3BB}" sibTransId="{2F339B51-884D-411E-BEBB-D41E9D43C4A3}"/>
    <dgm:cxn modelId="{125DFEDD-70D5-4ED0-9AEC-E511418CDAED}" type="presOf" srcId="{5F29B943-7113-4A67-BE8D-8F56C3BC4C92}" destId="{6131239C-0A89-4186-8BE1-F17D503200F7}" srcOrd="1" destOrd="0" presId="urn:microsoft.com/office/officeart/2005/8/layout/hProcess6"/>
    <dgm:cxn modelId="{9F312FE1-20EB-44EE-B3E2-C3AE1CFE8051}" type="presOf" srcId="{916E6DA8-9BDE-4C01-8029-251A55D6F960}" destId="{D5FF799E-BC8C-4B6E-92BF-01CB00C6FED2}" srcOrd="0" destOrd="3" presId="urn:microsoft.com/office/officeart/2005/8/layout/hProcess6"/>
    <dgm:cxn modelId="{C36620E4-9710-48B7-ACFD-C45BF1D3857E}" srcId="{9CF66250-C233-4014-9C9F-FD4CA41588C5}" destId="{E936BC53-52FE-4F15-A2DB-87209CBE3417}" srcOrd="1" destOrd="0" parTransId="{25991A95-92F3-4857-BFBF-291880E0F47E}" sibTransId="{DA96863E-DA22-45ED-A664-3A26D468D660}"/>
    <dgm:cxn modelId="{0781D1F1-3B8A-435C-B299-84FE19ABC8E5}" srcId="{2D2213B6-132F-4ACD-B70C-60B7209AD8F1}" destId="{916E6DA8-9BDE-4C01-8029-251A55D6F960}" srcOrd="3" destOrd="0" parTransId="{9A9EEAFB-9E57-426D-8383-CD899E8881EB}" sibTransId="{DC3F0F5F-4C1F-4492-9539-65AD43F384BA}"/>
    <dgm:cxn modelId="{C8838FF2-D3F4-4C3E-B2BB-3F137E171321}" srcId="{73915C20-A535-4480-AA2B-EE9706D11197}" destId="{9CF66250-C233-4014-9C9F-FD4CA41588C5}" srcOrd="2" destOrd="0" parTransId="{498D1E88-C68B-4C6B-84D2-2086BB4FC238}" sibTransId="{29842230-CA90-4909-A021-9A2A431A7277}"/>
    <dgm:cxn modelId="{58EE76F6-01BB-44DE-90C0-278A7AB12830}" type="presOf" srcId="{DAC4BFCC-E50A-425F-823E-2537FFEC7E71}" destId="{892C12B1-1389-4FD9-86BE-71ACC27F08EA}" srcOrd="1" destOrd="0" presId="urn:microsoft.com/office/officeart/2005/8/layout/hProcess6"/>
    <dgm:cxn modelId="{11150D4F-612B-4874-AC04-B6CDBEA71049}" type="presParOf" srcId="{F6248705-4DC2-4728-B88C-4E7725F63E00}" destId="{D897B364-0AA3-4DF7-ADCC-AD121BCBEB69}" srcOrd="0" destOrd="0" presId="urn:microsoft.com/office/officeart/2005/8/layout/hProcess6"/>
    <dgm:cxn modelId="{90EE3FDE-DC17-4581-BB1B-F8E02FA70DC1}" type="presParOf" srcId="{D897B364-0AA3-4DF7-ADCC-AD121BCBEB69}" destId="{B82250DB-33BA-410C-8795-8C6CC4D61900}" srcOrd="0" destOrd="0" presId="urn:microsoft.com/office/officeart/2005/8/layout/hProcess6"/>
    <dgm:cxn modelId="{A1A86BAE-1034-4168-AA8C-394C7439BD7D}" type="presParOf" srcId="{D897B364-0AA3-4DF7-ADCC-AD121BCBEB69}" destId="{5DCB9985-A925-49D3-A9FE-BB01F376C4EC}" srcOrd="1" destOrd="0" presId="urn:microsoft.com/office/officeart/2005/8/layout/hProcess6"/>
    <dgm:cxn modelId="{CAA84C28-B4A5-4978-8EF8-CC6502E121BA}" type="presParOf" srcId="{D897B364-0AA3-4DF7-ADCC-AD121BCBEB69}" destId="{FB572ECB-F0B4-4569-89DE-72846BDF418F}" srcOrd="2" destOrd="0" presId="urn:microsoft.com/office/officeart/2005/8/layout/hProcess6"/>
    <dgm:cxn modelId="{A720E308-2F76-450D-9792-453FF9C8ED32}" type="presParOf" srcId="{D897B364-0AA3-4DF7-ADCC-AD121BCBEB69}" destId="{8C19C92E-7CCE-4F00-8A9A-D8D8BF1F4372}" srcOrd="3" destOrd="0" presId="urn:microsoft.com/office/officeart/2005/8/layout/hProcess6"/>
    <dgm:cxn modelId="{71836BD0-84F2-4CB0-9F02-BAA94DD5FC46}" type="presParOf" srcId="{F6248705-4DC2-4728-B88C-4E7725F63E00}" destId="{FD29A76B-C9BC-4EDD-B003-360AF5FB85AB}" srcOrd="1" destOrd="0" presId="urn:microsoft.com/office/officeart/2005/8/layout/hProcess6"/>
    <dgm:cxn modelId="{49C77CE3-2F34-48E7-B418-C61AEFB9F861}" type="presParOf" srcId="{F6248705-4DC2-4728-B88C-4E7725F63E00}" destId="{2EC11222-02B0-414C-823C-154A31E1472D}" srcOrd="2" destOrd="0" presId="urn:microsoft.com/office/officeart/2005/8/layout/hProcess6"/>
    <dgm:cxn modelId="{809374DD-6152-46CC-85BE-C60D0B5644CE}" type="presParOf" srcId="{2EC11222-02B0-414C-823C-154A31E1472D}" destId="{6A0DF3B2-6C6E-49D2-84DE-9DE139EE6343}" srcOrd="0" destOrd="0" presId="urn:microsoft.com/office/officeart/2005/8/layout/hProcess6"/>
    <dgm:cxn modelId="{3453E3DC-1E62-4BF9-9F6B-5C2EA5170538}" type="presParOf" srcId="{2EC11222-02B0-414C-823C-154A31E1472D}" destId="{FDE57083-0A06-4C6D-8E2C-53C94E885F84}" srcOrd="1" destOrd="0" presId="urn:microsoft.com/office/officeart/2005/8/layout/hProcess6"/>
    <dgm:cxn modelId="{4B743562-E8B4-4A6B-A90B-AFE484CA29F2}" type="presParOf" srcId="{2EC11222-02B0-414C-823C-154A31E1472D}" destId="{6131239C-0A89-4186-8BE1-F17D503200F7}" srcOrd="2" destOrd="0" presId="urn:microsoft.com/office/officeart/2005/8/layout/hProcess6"/>
    <dgm:cxn modelId="{20CBE5C0-F3BA-457E-851C-394B0F898F4D}" type="presParOf" srcId="{2EC11222-02B0-414C-823C-154A31E1472D}" destId="{0002FC21-4BA8-4A72-98F0-EDEA9AFCB805}" srcOrd="3" destOrd="0" presId="urn:microsoft.com/office/officeart/2005/8/layout/hProcess6"/>
    <dgm:cxn modelId="{1543A395-47EC-477F-9AFE-76B64E53CC50}" type="presParOf" srcId="{F6248705-4DC2-4728-B88C-4E7725F63E00}" destId="{D9DD9E0A-81B2-4247-AFEC-982B470A8FFB}" srcOrd="3" destOrd="0" presId="urn:microsoft.com/office/officeart/2005/8/layout/hProcess6"/>
    <dgm:cxn modelId="{F21A473B-2FD6-4671-BF8B-DCB03111A636}" type="presParOf" srcId="{F6248705-4DC2-4728-B88C-4E7725F63E00}" destId="{E1368DF8-5328-4888-BAD1-37D81D66013E}" srcOrd="4" destOrd="0" presId="urn:microsoft.com/office/officeart/2005/8/layout/hProcess6"/>
    <dgm:cxn modelId="{FB6BB2FB-C280-4416-97F8-5969E9D0D6A4}" type="presParOf" srcId="{E1368DF8-5328-4888-BAD1-37D81D66013E}" destId="{4AE44F86-6159-45FC-A7B2-23F7754E7D47}" srcOrd="0" destOrd="0" presId="urn:microsoft.com/office/officeart/2005/8/layout/hProcess6"/>
    <dgm:cxn modelId="{D55F6042-F058-476D-A368-C85B7FA08CB9}" type="presParOf" srcId="{E1368DF8-5328-4888-BAD1-37D81D66013E}" destId="{F34343A1-85A7-4CB9-B678-1F80E4DB1D3D}" srcOrd="1" destOrd="0" presId="urn:microsoft.com/office/officeart/2005/8/layout/hProcess6"/>
    <dgm:cxn modelId="{37464581-F38E-49A6-9DC7-AE45E1985F8C}" type="presParOf" srcId="{E1368DF8-5328-4888-BAD1-37D81D66013E}" destId="{892C12B1-1389-4FD9-86BE-71ACC27F08EA}" srcOrd="2" destOrd="0" presId="urn:microsoft.com/office/officeart/2005/8/layout/hProcess6"/>
    <dgm:cxn modelId="{9D7D63D3-079A-455D-9E7B-B14866F9D8AB}" type="presParOf" srcId="{E1368DF8-5328-4888-BAD1-37D81D66013E}" destId="{EC6941EB-D727-4BA2-9040-3E5EA9FF62BC}" srcOrd="3" destOrd="0" presId="urn:microsoft.com/office/officeart/2005/8/layout/hProcess6"/>
    <dgm:cxn modelId="{0B54ACBB-2ABE-4B40-963B-67C5FAEEB4F2}" type="presParOf" srcId="{F6248705-4DC2-4728-B88C-4E7725F63E00}" destId="{B47372C8-B19D-4B94-975A-C5532D729EB4}" srcOrd="5" destOrd="0" presId="urn:microsoft.com/office/officeart/2005/8/layout/hProcess6"/>
    <dgm:cxn modelId="{C1EBA377-79E7-4104-A873-45A9CAB5AD59}" type="presParOf" srcId="{F6248705-4DC2-4728-B88C-4E7725F63E00}" destId="{6AD6656E-0556-4815-A67D-733D8B69BE52}" srcOrd="6" destOrd="0" presId="urn:microsoft.com/office/officeart/2005/8/layout/hProcess6"/>
    <dgm:cxn modelId="{60154174-D3AC-469E-807C-6B2C5CF65242}" type="presParOf" srcId="{6AD6656E-0556-4815-A67D-733D8B69BE52}" destId="{1A9DD20E-3250-446D-9DF4-6115036E273C}" srcOrd="0" destOrd="0" presId="urn:microsoft.com/office/officeart/2005/8/layout/hProcess6"/>
    <dgm:cxn modelId="{24214B70-3D5C-405B-9C90-6A9BB915A1DC}" type="presParOf" srcId="{6AD6656E-0556-4815-A67D-733D8B69BE52}" destId="{D5FF799E-BC8C-4B6E-92BF-01CB00C6FED2}" srcOrd="1" destOrd="0" presId="urn:microsoft.com/office/officeart/2005/8/layout/hProcess6"/>
    <dgm:cxn modelId="{98599D56-70FE-43A6-AE5D-C14FF25B80BF}" type="presParOf" srcId="{6AD6656E-0556-4815-A67D-733D8B69BE52}" destId="{C7BBB6CE-FCC5-4B29-9EEC-D728F2CF36CF}" srcOrd="2" destOrd="0" presId="urn:microsoft.com/office/officeart/2005/8/layout/hProcess6"/>
    <dgm:cxn modelId="{98821AD4-B4B9-4214-AA6B-E72C8BAF1E92}" type="presParOf" srcId="{6AD6656E-0556-4815-A67D-733D8B69BE52}" destId="{C917A352-03E3-4F7B-9D8E-D845F7C239BE}" srcOrd="3" destOrd="0" presId="urn:microsoft.com/office/officeart/2005/8/layout/hProcess6"/>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CB9985-A925-49D3-A9FE-BB01F376C4EC}">
      <dsp:nvSpPr>
        <dsp:cNvPr id="0" name=""/>
        <dsp:cNvSpPr/>
      </dsp:nvSpPr>
      <dsp:spPr>
        <a:xfrm>
          <a:off x="590865" y="1281343"/>
          <a:ext cx="1698813" cy="1566523"/>
        </a:xfrm>
        <a:prstGeom prst="rightArrow">
          <a:avLst>
            <a:gd name="adj1" fmla="val 70000"/>
            <a:gd name="adj2" fmla="val 50000"/>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t>Value/front foot</a:t>
          </a:r>
        </a:p>
        <a:p>
          <a:pPr marL="57150" lvl="1" indent="-57150" algn="l" defTabSz="444500">
            <a:lnSpc>
              <a:spcPct val="90000"/>
            </a:lnSpc>
            <a:spcBef>
              <a:spcPct val="0"/>
            </a:spcBef>
            <a:spcAft>
              <a:spcPct val="15000"/>
            </a:spcAft>
            <a:buChar char="•"/>
          </a:pPr>
          <a:r>
            <a:rPr lang="en-US" sz="1000" b="1" kern="1200" dirty="0"/>
            <a:t>Excess Land</a:t>
          </a:r>
        </a:p>
      </dsp:txBody>
      <dsp:txXfrm>
        <a:off x="1015568" y="1516321"/>
        <a:ext cx="828171" cy="1096567"/>
      </dsp:txXfrm>
    </dsp:sp>
    <dsp:sp modelId="{8C19C92E-7CCE-4F00-8A9A-D8D8BF1F4372}">
      <dsp:nvSpPr>
        <dsp:cNvPr id="0" name=""/>
        <dsp:cNvSpPr/>
      </dsp:nvSpPr>
      <dsp:spPr>
        <a:xfrm>
          <a:off x="596" y="1434586"/>
          <a:ext cx="993416" cy="1199366"/>
        </a:xfrm>
        <a:prstGeom prst="ellipse">
          <a:avLst/>
        </a:prstGeom>
        <a:gradFill rotWithShape="0">
          <a:gsLst>
            <a:gs pos="0">
              <a:schemeClr val="accent2">
                <a:hueOff val="0"/>
                <a:satOff val="0"/>
                <a:lumOff val="0"/>
                <a:alphaOff val="0"/>
                <a:tint val="98000"/>
                <a:hueMod val="94000"/>
                <a:satMod val="130000"/>
                <a:lumMod val="138000"/>
              </a:schemeClr>
            </a:gs>
            <a:gs pos="100000">
              <a:schemeClr val="accent2">
                <a:hueOff val="0"/>
                <a:satOff val="0"/>
                <a:lumOff val="0"/>
                <a:alphaOff val="0"/>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Base Value</a:t>
          </a:r>
        </a:p>
      </dsp:txBody>
      <dsp:txXfrm>
        <a:off x="146078" y="1610229"/>
        <a:ext cx="702452" cy="848080"/>
      </dsp:txXfrm>
    </dsp:sp>
    <dsp:sp modelId="{FDE57083-0A06-4C6D-8E2C-53C94E885F84}">
      <dsp:nvSpPr>
        <dsp:cNvPr id="0" name=""/>
        <dsp:cNvSpPr/>
      </dsp:nvSpPr>
      <dsp:spPr>
        <a:xfrm>
          <a:off x="2751424" y="1270950"/>
          <a:ext cx="1623515" cy="1615469"/>
        </a:xfrm>
        <a:prstGeom prst="rightArrow">
          <a:avLst>
            <a:gd name="adj1" fmla="val 70000"/>
            <a:gd name="adj2" fmla="val 50000"/>
          </a:avLst>
        </a:prstGeom>
        <a:solidFill>
          <a:schemeClr val="accent3">
            <a:tint val="40000"/>
            <a:alpha val="90000"/>
            <a:hueOff val="0"/>
            <a:satOff val="0"/>
            <a:lumOff val="0"/>
            <a:alphaOff val="0"/>
          </a:schemeClr>
        </a:solidFill>
        <a:ln w="9525" cap="rnd" cmpd="sng" algn="ctr">
          <a:solidFill>
            <a:schemeClr val="accent3">
              <a:tint val="40000"/>
              <a:alpha val="90000"/>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t>Three base grades</a:t>
          </a:r>
        </a:p>
        <a:p>
          <a:pPr marL="57150" lvl="1" indent="-57150" algn="l" defTabSz="444500">
            <a:lnSpc>
              <a:spcPct val="90000"/>
            </a:lnSpc>
            <a:spcBef>
              <a:spcPct val="0"/>
            </a:spcBef>
            <a:spcAft>
              <a:spcPct val="15000"/>
            </a:spcAft>
            <a:buChar char="•"/>
          </a:pPr>
          <a:r>
            <a:rPr lang="en-US" sz="1000" b="1" kern="1200" dirty="0"/>
            <a:t>5% - 20% adjustment</a:t>
          </a:r>
        </a:p>
      </dsp:txBody>
      <dsp:txXfrm>
        <a:off x="3157303" y="1513270"/>
        <a:ext cx="791463" cy="1130829"/>
      </dsp:txXfrm>
    </dsp:sp>
    <dsp:sp modelId="{0002FC21-4BA8-4A72-98F0-EDEA9AFCB805}">
      <dsp:nvSpPr>
        <dsp:cNvPr id="0" name=""/>
        <dsp:cNvSpPr/>
      </dsp:nvSpPr>
      <dsp:spPr>
        <a:xfrm>
          <a:off x="2129680" y="1525175"/>
          <a:ext cx="961222" cy="1150415"/>
        </a:xfrm>
        <a:prstGeom prst="ellipse">
          <a:avLst/>
        </a:prstGeom>
        <a:solidFill>
          <a:srgbClr val="FF0000"/>
        </a:soli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Elevation</a:t>
          </a:r>
        </a:p>
      </dsp:txBody>
      <dsp:txXfrm>
        <a:off x="2270448" y="1693649"/>
        <a:ext cx="679686" cy="813467"/>
      </dsp:txXfrm>
    </dsp:sp>
    <dsp:sp modelId="{F34343A1-85A7-4CB9-B678-1F80E4DB1D3D}">
      <dsp:nvSpPr>
        <dsp:cNvPr id="0" name=""/>
        <dsp:cNvSpPr/>
      </dsp:nvSpPr>
      <dsp:spPr>
        <a:xfrm>
          <a:off x="4932819" y="1269501"/>
          <a:ext cx="1764753" cy="1590996"/>
        </a:xfrm>
        <a:prstGeom prst="rightArrow">
          <a:avLst>
            <a:gd name="adj1" fmla="val 70000"/>
            <a:gd name="adj2" fmla="val 50000"/>
          </a:avLst>
        </a:prstGeom>
        <a:solidFill>
          <a:schemeClr val="accent4">
            <a:tint val="40000"/>
            <a:alpha val="90000"/>
            <a:hueOff val="0"/>
            <a:satOff val="0"/>
            <a:lumOff val="0"/>
            <a:alphaOff val="0"/>
          </a:schemeClr>
        </a:solidFill>
        <a:ln w="9525" cap="rnd" cmpd="sng" algn="ctr">
          <a:solidFill>
            <a:schemeClr val="accent4">
              <a:tint val="40000"/>
              <a:alpha val="90000"/>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27940" tIns="6985" rIns="13970" bIns="6985" numCol="1" spcCol="1270" anchor="ctr" anchorCtr="0">
          <a:noAutofit/>
        </a:bodyPr>
        <a:lstStyle/>
        <a:p>
          <a:pPr marL="57150" lvl="1" indent="-57150" algn="l" defTabSz="488950">
            <a:lnSpc>
              <a:spcPct val="90000"/>
            </a:lnSpc>
            <a:spcBef>
              <a:spcPct val="0"/>
            </a:spcBef>
            <a:spcAft>
              <a:spcPct val="15000"/>
            </a:spcAft>
            <a:buChar char="•"/>
          </a:pPr>
          <a:r>
            <a:rPr lang="en-US" sz="1100" b="1" kern="1200" dirty="0"/>
            <a:t>Four base grades</a:t>
          </a:r>
        </a:p>
        <a:p>
          <a:pPr marL="57150" lvl="1" indent="-57150" algn="l" defTabSz="488950">
            <a:lnSpc>
              <a:spcPct val="90000"/>
            </a:lnSpc>
            <a:spcBef>
              <a:spcPct val="0"/>
            </a:spcBef>
            <a:spcAft>
              <a:spcPct val="15000"/>
            </a:spcAft>
            <a:buChar char="•"/>
          </a:pPr>
          <a:r>
            <a:rPr lang="en-US" sz="1100" b="1" kern="1200" dirty="0"/>
            <a:t>5% - 70% adjustment</a:t>
          </a:r>
        </a:p>
      </dsp:txBody>
      <dsp:txXfrm>
        <a:off x="5374007" y="1508150"/>
        <a:ext cx="860317" cy="1113698"/>
      </dsp:txXfrm>
    </dsp:sp>
    <dsp:sp modelId="{EC6941EB-D727-4BA2-9040-3E5EA9FF62BC}">
      <dsp:nvSpPr>
        <dsp:cNvPr id="0" name=""/>
        <dsp:cNvSpPr/>
      </dsp:nvSpPr>
      <dsp:spPr>
        <a:xfrm>
          <a:off x="4334978" y="1482192"/>
          <a:ext cx="1021444" cy="1150415"/>
        </a:xfrm>
        <a:prstGeom prst="ellipse">
          <a:avLst/>
        </a:prstGeom>
        <a:solidFill>
          <a:srgbClr val="00B050"/>
        </a:soli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endParaRPr lang="en-US" sz="1100" b="0" kern="1200" dirty="0"/>
        </a:p>
        <a:p>
          <a:pPr marL="0" lvl="0" indent="0" algn="ctr" defTabSz="488950">
            <a:lnSpc>
              <a:spcPct val="90000"/>
            </a:lnSpc>
            <a:spcBef>
              <a:spcPct val="0"/>
            </a:spcBef>
            <a:spcAft>
              <a:spcPct val="35000"/>
            </a:spcAft>
            <a:buNone/>
          </a:pPr>
          <a:r>
            <a:rPr lang="en-US" sz="1000" b="0" kern="1200" dirty="0"/>
            <a:t>Vegetation</a:t>
          </a:r>
        </a:p>
        <a:p>
          <a:pPr marL="0" lvl="0" indent="0" algn="ctr" defTabSz="488950">
            <a:lnSpc>
              <a:spcPct val="90000"/>
            </a:lnSpc>
            <a:spcBef>
              <a:spcPct val="0"/>
            </a:spcBef>
            <a:spcAft>
              <a:spcPct val="35000"/>
            </a:spcAft>
            <a:buNone/>
          </a:pPr>
          <a:endParaRPr lang="en-US" sz="1100" b="0" kern="1200" dirty="0"/>
        </a:p>
      </dsp:txBody>
      <dsp:txXfrm>
        <a:off x="4484565" y="1650666"/>
        <a:ext cx="722270" cy="813467"/>
      </dsp:txXfrm>
    </dsp:sp>
    <dsp:sp modelId="{D5FF799E-BC8C-4B6E-92BF-01CB00C6FED2}">
      <dsp:nvSpPr>
        <dsp:cNvPr id="0" name=""/>
        <dsp:cNvSpPr/>
      </dsp:nvSpPr>
      <dsp:spPr>
        <a:xfrm>
          <a:off x="7026262" y="1298618"/>
          <a:ext cx="1506855" cy="1517563"/>
        </a:xfrm>
        <a:prstGeom prst="rightArrow">
          <a:avLst>
            <a:gd name="adj1" fmla="val 70000"/>
            <a:gd name="adj2" fmla="val 50000"/>
          </a:avLst>
        </a:prstGeom>
        <a:solidFill>
          <a:schemeClr val="accent5">
            <a:tint val="40000"/>
            <a:alpha val="90000"/>
            <a:hueOff val="0"/>
            <a:satOff val="0"/>
            <a:lumOff val="0"/>
            <a:alphaOff val="0"/>
          </a:schemeClr>
        </a:solidFill>
        <a:ln w="9525" cap="rnd" cmpd="sng" algn="ctr">
          <a:solidFill>
            <a:schemeClr val="accent5">
              <a:tint val="40000"/>
              <a:alpha val="90000"/>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22860" tIns="5715" rIns="11430" bIns="5715" numCol="1" spcCol="1270" anchor="ctr" anchorCtr="0">
          <a:noAutofit/>
        </a:bodyPr>
        <a:lstStyle/>
        <a:p>
          <a:pPr marL="57150" lvl="1" indent="-57150" algn="l" defTabSz="400050">
            <a:lnSpc>
              <a:spcPct val="90000"/>
            </a:lnSpc>
            <a:spcBef>
              <a:spcPct val="0"/>
            </a:spcBef>
            <a:spcAft>
              <a:spcPct val="15000"/>
            </a:spcAft>
            <a:buChar char="•"/>
          </a:pPr>
          <a:r>
            <a:rPr lang="en-US" sz="900" b="1" kern="1200" dirty="0"/>
            <a:t>Depth</a:t>
          </a:r>
        </a:p>
        <a:p>
          <a:pPr marL="57150" lvl="1" indent="-57150" algn="l" defTabSz="400050">
            <a:lnSpc>
              <a:spcPct val="90000"/>
            </a:lnSpc>
            <a:spcBef>
              <a:spcPct val="0"/>
            </a:spcBef>
            <a:spcAft>
              <a:spcPct val="15000"/>
            </a:spcAft>
            <a:buChar char="•"/>
          </a:pPr>
          <a:r>
            <a:rPr lang="en-US" sz="900" b="1" kern="1200" dirty="0"/>
            <a:t>Irregular Shape</a:t>
          </a:r>
        </a:p>
        <a:p>
          <a:pPr marL="57150" lvl="1" indent="-57150" algn="l" defTabSz="400050">
            <a:lnSpc>
              <a:spcPct val="90000"/>
            </a:lnSpc>
            <a:spcBef>
              <a:spcPct val="0"/>
            </a:spcBef>
            <a:spcAft>
              <a:spcPct val="15000"/>
            </a:spcAft>
            <a:buChar char="•"/>
          </a:pPr>
          <a:r>
            <a:rPr lang="en-US" sz="900" b="1" kern="1200" dirty="0"/>
            <a:t>Build ability</a:t>
          </a:r>
        </a:p>
        <a:p>
          <a:pPr marL="57150" lvl="1" indent="-57150" algn="l" defTabSz="400050">
            <a:lnSpc>
              <a:spcPct val="90000"/>
            </a:lnSpc>
            <a:spcBef>
              <a:spcPct val="0"/>
            </a:spcBef>
            <a:spcAft>
              <a:spcPct val="15000"/>
            </a:spcAft>
            <a:buChar char="•"/>
          </a:pPr>
          <a:r>
            <a:rPr lang="en-US" sz="900" b="1" kern="1200" dirty="0"/>
            <a:t>Usability</a:t>
          </a:r>
        </a:p>
        <a:p>
          <a:pPr marL="57150" lvl="1" indent="-57150" algn="l" defTabSz="400050">
            <a:lnSpc>
              <a:spcPct val="90000"/>
            </a:lnSpc>
            <a:spcBef>
              <a:spcPct val="0"/>
            </a:spcBef>
            <a:spcAft>
              <a:spcPct val="15000"/>
            </a:spcAft>
            <a:buChar char="•"/>
          </a:pPr>
          <a:r>
            <a:rPr lang="en-US" sz="900" b="1" kern="1200" dirty="0"/>
            <a:t>Privacy</a:t>
          </a:r>
        </a:p>
      </dsp:txBody>
      <dsp:txXfrm>
        <a:off x="7402976" y="1526252"/>
        <a:ext cx="734592" cy="1062295"/>
      </dsp:txXfrm>
    </dsp:sp>
    <dsp:sp modelId="{C917A352-03E3-4F7B-9D8E-D845F7C239BE}">
      <dsp:nvSpPr>
        <dsp:cNvPr id="0" name=""/>
        <dsp:cNvSpPr/>
      </dsp:nvSpPr>
      <dsp:spPr>
        <a:xfrm>
          <a:off x="6489641" y="1489669"/>
          <a:ext cx="901159" cy="1125937"/>
        </a:xfrm>
        <a:prstGeom prst="ellipse">
          <a:avLst/>
        </a:prstGeom>
        <a:solidFill>
          <a:schemeClr val="bg2">
            <a:lumMod val="50000"/>
          </a:schemeClr>
        </a:soli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Utility</a:t>
          </a:r>
        </a:p>
      </dsp:txBody>
      <dsp:txXfrm>
        <a:off x="6621613" y="1654559"/>
        <a:ext cx="637215" cy="7961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CB9985-A925-49D3-A9FE-BB01F376C4EC}">
      <dsp:nvSpPr>
        <dsp:cNvPr id="0" name=""/>
        <dsp:cNvSpPr/>
      </dsp:nvSpPr>
      <dsp:spPr>
        <a:xfrm>
          <a:off x="590865" y="252643"/>
          <a:ext cx="1698813" cy="1566523"/>
        </a:xfrm>
        <a:prstGeom prst="rightArrow">
          <a:avLst>
            <a:gd name="adj1" fmla="val 70000"/>
            <a:gd name="adj2" fmla="val 50000"/>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No adjustment to front footage rate</a:t>
          </a:r>
        </a:p>
      </dsp:txBody>
      <dsp:txXfrm>
        <a:off x="1015568" y="487621"/>
        <a:ext cx="828171" cy="1096567"/>
      </dsp:txXfrm>
    </dsp:sp>
    <dsp:sp modelId="{8C19C92E-7CCE-4F00-8A9A-D8D8BF1F4372}">
      <dsp:nvSpPr>
        <dsp:cNvPr id="0" name=""/>
        <dsp:cNvSpPr/>
      </dsp:nvSpPr>
      <dsp:spPr>
        <a:xfrm>
          <a:off x="1" y="457202"/>
          <a:ext cx="993416" cy="1199366"/>
        </a:xfrm>
        <a:prstGeom prst="ellipse">
          <a:avLst/>
        </a:prstGeom>
        <a:gradFill rotWithShape="0">
          <a:gsLst>
            <a:gs pos="0">
              <a:schemeClr val="accent2">
                <a:hueOff val="0"/>
                <a:satOff val="0"/>
                <a:lumOff val="0"/>
                <a:alphaOff val="0"/>
                <a:tint val="98000"/>
                <a:hueMod val="94000"/>
                <a:satMod val="130000"/>
                <a:lumMod val="138000"/>
              </a:schemeClr>
            </a:gs>
            <a:gs pos="100000">
              <a:schemeClr val="accent2">
                <a:hueOff val="0"/>
                <a:satOff val="0"/>
                <a:lumOff val="0"/>
                <a:alphaOff val="0"/>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Prime</a:t>
          </a:r>
        </a:p>
      </dsp:txBody>
      <dsp:txXfrm>
        <a:off x="145483" y="632845"/>
        <a:ext cx="702452" cy="848080"/>
      </dsp:txXfrm>
    </dsp:sp>
    <dsp:sp modelId="{FDE57083-0A06-4C6D-8E2C-53C94E885F84}">
      <dsp:nvSpPr>
        <dsp:cNvPr id="0" name=""/>
        <dsp:cNvSpPr/>
      </dsp:nvSpPr>
      <dsp:spPr>
        <a:xfrm>
          <a:off x="2751424" y="242250"/>
          <a:ext cx="1623515" cy="1615469"/>
        </a:xfrm>
        <a:prstGeom prst="rightArrow">
          <a:avLst>
            <a:gd name="adj1" fmla="val 70000"/>
            <a:gd name="adj2" fmla="val 50000"/>
          </a:avLst>
        </a:prstGeom>
        <a:solidFill>
          <a:schemeClr val="accent3">
            <a:tint val="40000"/>
            <a:alpha val="90000"/>
            <a:hueOff val="0"/>
            <a:satOff val="0"/>
            <a:lumOff val="0"/>
            <a:alphaOff val="0"/>
          </a:schemeClr>
        </a:solidFill>
        <a:ln w="9525" cap="rnd" cmpd="sng" algn="ctr">
          <a:solidFill>
            <a:schemeClr val="accent3">
              <a:tint val="40000"/>
              <a:alpha val="90000"/>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t>Two Categories</a:t>
          </a:r>
        </a:p>
        <a:p>
          <a:pPr marL="57150" lvl="1" indent="-57150" algn="l" defTabSz="444500">
            <a:lnSpc>
              <a:spcPct val="90000"/>
            </a:lnSpc>
            <a:spcBef>
              <a:spcPct val="0"/>
            </a:spcBef>
            <a:spcAft>
              <a:spcPct val="15000"/>
            </a:spcAft>
            <a:buChar char="•"/>
          </a:pPr>
          <a:r>
            <a:rPr lang="en-US" sz="1000" b="1" kern="1200" dirty="0"/>
            <a:t>6 Grades</a:t>
          </a:r>
        </a:p>
        <a:p>
          <a:pPr marL="57150" lvl="1" indent="-57150" algn="l" defTabSz="444500">
            <a:lnSpc>
              <a:spcPct val="90000"/>
            </a:lnSpc>
            <a:spcBef>
              <a:spcPct val="0"/>
            </a:spcBef>
            <a:spcAft>
              <a:spcPct val="15000"/>
            </a:spcAft>
            <a:buChar char="•"/>
          </a:pPr>
          <a:r>
            <a:rPr lang="en-US" sz="1000" b="1" kern="1200" dirty="0"/>
            <a:t>5% - 15% adjustment</a:t>
          </a:r>
        </a:p>
      </dsp:txBody>
      <dsp:txXfrm>
        <a:off x="3157303" y="484570"/>
        <a:ext cx="791463" cy="1130829"/>
      </dsp:txXfrm>
    </dsp:sp>
    <dsp:sp modelId="{0002FC21-4BA8-4A72-98F0-EDEA9AFCB805}">
      <dsp:nvSpPr>
        <dsp:cNvPr id="0" name=""/>
        <dsp:cNvSpPr/>
      </dsp:nvSpPr>
      <dsp:spPr>
        <a:xfrm>
          <a:off x="2129680" y="496475"/>
          <a:ext cx="961222" cy="1150415"/>
        </a:xfrm>
        <a:prstGeom prst="ellipse">
          <a:avLst/>
        </a:prstGeom>
        <a:solidFill>
          <a:srgbClr val="FF0000"/>
        </a:soli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Elevation</a:t>
          </a:r>
        </a:p>
      </dsp:txBody>
      <dsp:txXfrm>
        <a:off x="2270448" y="664949"/>
        <a:ext cx="679686" cy="813467"/>
      </dsp:txXfrm>
    </dsp:sp>
    <dsp:sp modelId="{F34343A1-85A7-4CB9-B678-1F80E4DB1D3D}">
      <dsp:nvSpPr>
        <dsp:cNvPr id="0" name=""/>
        <dsp:cNvSpPr/>
      </dsp:nvSpPr>
      <dsp:spPr>
        <a:xfrm>
          <a:off x="4932819" y="240801"/>
          <a:ext cx="1764753" cy="1590996"/>
        </a:xfrm>
        <a:prstGeom prst="rightArrow">
          <a:avLst>
            <a:gd name="adj1" fmla="val 70000"/>
            <a:gd name="adj2" fmla="val 50000"/>
          </a:avLst>
        </a:prstGeom>
        <a:solidFill>
          <a:schemeClr val="accent4">
            <a:tint val="40000"/>
            <a:alpha val="90000"/>
            <a:hueOff val="0"/>
            <a:satOff val="0"/>
            <a:lumOff val="0"/>
            <a:alphaOff val="0"/>
          </a:schemeClr>
        </a:solidFill>
        <a:ln w="9525" cap="rnd" cmpd="sng" algn="ctr">
          <a:solidFill>
            <a:schemeClr val="accent4">
              <a:tint val="40000"/>
              <a:alpha val="90000"/>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27940" tIns="6985" rIns="13970" bIns="6985" numCol="1" spcCol="1270" anchor="ctr" anchorCtr="0">
          <a:noAutofit/>
        </a:bodyPr>
        <a:lstStyle/>
        <a:p>
          <a:pPr marL="57150" lvl="1" indent="-57150" algn="l" defTabSz="488950">
            <a:lnSpc>
              <a:spcPct val="90000"/>
            </a:lnSpc>
            <a:spcBef>
              <a:spcPct val="0"/>
            </a:spcBef>
            <a:spcAft>
              <a:spcPct val="15000"/>
            </a:spcAft>
            <a:buChar char="•"/>
          </a:pPr>
          <a:r>
            <a:rPr lang="en-US" sz="1100" b="1" kern="1200" dirty="0"/>
            <a:t>Four base grades</a:t>
          </a:r>
        </a:p>
        <a:p>
          <a:pPr marL="57150" lvl="1" indent="-57150" algn="l" defTabSz="488950">
            <a:lnSpc>
              <a:spcPct val="90000"/>
            </a:lnSpc>
            <a:spcBef>
              <a:spcPct val="0"/>
            </a:spcBef>
            <a:spcAft>
              <a:spcPct val="15000"/>
            </a:spcAft>
            <a:buChar char="•"/>
          </a:pPr>
          <a:r>
            <a:rPr lang="en-US" sz="1100" b="1" kern="1200" dirty="0"/>
            <a:t>5% - 70% adjustment</a:t>
          </a:r>
        </a:p>
      </dsp:txBody>
      <dsp:txXfrm>
        <a:off x="5374007" y="479450"/>
        <a:ext cx="860317" cy="1113698"/>
      </dsp:txXfrm>
    </dsp:sp>
    <dsp:sp modelId="{EC6941EB-D727-4BA2-9040-3E5EA9FF62BC}">
      <dsp:nvSpPr>
        <dsp:cNvPr id="0" name=""/>
        <dsp:cNvSpPr/>
      </dsp:nvSpPr>
      <dsp:spPr>
        <a:xfrm>
          <a:off x="4267200" y="457198"/>
          <a:ext cx="1021444" cy="1150415"/>
        </a:xfrm>
        <a:prstGeom prst="ellipse">
          <a:avLst/>
        </a:prstGeom>
        <a:solidFill>
          <a:srgbClr val="00B050"/>
        </a:soli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endParaRPr lang="en-US" sz="1100" b="0" kern="1200" dirty="0"/>
        </a:p>
        <a:p>
          <a:pPr marL="0" lvl="0" indent="0" algn="ctr" defTabSz="488950">
            <a:lnSpc>
              <a:spcPct val="90000"/>
            </a:lnSpc>
            <a:spcBef>
              <a:spcPct val="0"/>
            </a:spcBef>
            <a:spcAft>
              <a:spcPct val="35000"/>
            </a:spcAft>
            <a:buNone/>
          </a:pPr>
          <a:r>
            <a:rPr lang="en-US" sz="1000" b="0" kern="1200" dirty="0"/>
            <a:t>Vegetation</a:t>
          </a:r>
        </a:p>
        <a:p>
          <a:pPr marL="0" lvl="0" indent="0" algn="ctr" defTabSz="488950">
            <a:lnSpc>
              <a:spcPct val="90000"/>
            </a:lnSpc>
            <a:spcBef>
              <a:spcPct val="0"/>
            </a:spcBef>
            <a:spcAft>
              <a:spcPct val="35000"/>
            </a:spcAft>
            <a:buNone/>
          </a:pPr>
          <a:endParaRPr lang="en-US" sz="1100" b="0" kern="1200" dirty="0"/>
        </a:p>
      </dsp:txBody>
      <dsp:txXfrm>
        <a:off x="4416787" y="625672"/>
        <a:ext cx="722270" cy="813467"/>
      </dsp:txXfrm>
    </dsp:sp>
    <dsp:sp modelId="{D5FF799E-BC8C-4B6E-92BF-01CB00C6FED2}">
      <dsp:nvSpPr>
        <dsp:cNvPr id="0" name=""/>
        <dsp:cNvSpPr/>
      </dsp:nvSpPr>
      <dsp:spPr>
        <a:xfrm>
          <a:off x="7026262" y="269918"/>
          <a:ext cx="1506855" cy="1517563"/>
        </a:xfrm>
        <a:prstGeom prst="rightArrow">
          <a:avLst>
            <a:gd name="adj1" fmla="val 70000"/>
            <a:gd name="adj2" fmla="val 50000"/>
          </a:avLst>
        </a:prstGeom>
        <a:solidFill>
          <a:schemeClr val="accent5">
            <a:tint val="40000"/>
            <a:alpha val="90000"/>
            <a:hueOff val="0"/>
            <a:satOff val="0"/>
            <a:lumOff val="0"/>
            <a:alphaOff val="0"/>
          </a:schemeClr>
        </a:solidFill>
        <a:ln w="9525" cap="rnd" cmpd="sng" algn="ctr">
          <a:solidFill>
            <a:schemeClr val="accent5">
              <a:tint val="40000"/>
              <a:alpha val="90000"/>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22860" tIns="5715" rIns="11430" bIns="5715" numCol="1" spcCol="1270" anchor="ctr" anchorCtr="0">
          <a:noAutofit/>
        </a:bodyPr>
        <a:lstStyle/>
        <a:p>
          <a:pPr marL="57150" lvl="1" indent="-57150" algn="l" defTabSz="400050">
            <a:lnSpc>
              <a:spcPct val="90000"/>
            </a:lnSpc>
            <a:spcBef>
              <a:spcPct val="0"/>
            </a:spcBef>
            <a:spcAft>
              <a:spcPct val="15000"/>
            </a:spcAft>
            <a:buChar char="•"/>
          </a:pPr>
          <a:r>
            <a:rPr lang="en-US" sz="900" b="1" kern="1200" dirty="0"/>
            <a:t>Depth</a:t>
          </a:r>
        </a:p>
        <a:p>
          <a:pPr marL="57150" lvl="1" indent="-57150" algn="l" defTabSz="400050">
            <a:lnSpc>
              <a:spcPct val="90000"/>
            </a:lnSpc>
            <a:spcBef>
              <a:spcPct val="0"/>
            </a:spcBef>
            <a:spcAft>
              <a:spcPct val="15000"/>
            </a:spcAft>
            <a:buChar char="•"/>
          </a:pPr>
          <a:r>
            <a:rPr lang="en-US" sz="900" b="1" kern="1200" dirty="0"/>
            <a:t>Irregular Shape</a:t>
          </a:r>
        </a:p>
        <a:p>
          <a:pPr marL="57150" lvl="1" indent="-57150" algn="l" defTabSz="400050">
            <a:lnSpc>
              <a:spcPct val="90000"/>
            </a:lnSpc>
            <a:spcBef>
              <a:spcPct val="0"/>
            </a:spcBef>
            <a:spcAft>
              <a:spcPct val="15000"/>
            </a:spcAft>
            <a:buChar char="•"/>
          </a:pPr>
          <a:r>
            <a:rPr lang="en-US" sz="900" b="1" kern="1200" dirty="0"/>
            <a:t>Build ability</a:t>
          </a:r>
        </a:p>
        <a:p>
          <a:pPr marL="57150" lvl="1" indent="-57150" algn="l" defTabSz="400050">
            <a:lnSpc>
              <a:spcPct val="90000"/>
            </a:lnSpc>
            <a:spcBef>
              <a:spcPct val="0"/>
            </a:spcBef>
            <a:spcAft>
              <a:spcPct val="15000"/>
            </a:spcAft>
            <a:buChar char="•"/>
          </a:pPr>
          <a:r>
            <a:rPr lang="en-US" sz="900" b="1" kern="1200" dirty="0"/>
            <a:t>Usability</a:t>
          </a:r>
        </a:p>
        <a:p>
          <a:pPr marL="57150" lvl="1" indent="-57150" algn="l" defTabSz="400050">
            <a:lnSpc>
              <a:spcPct val="90000"/>
            </a:lnSpc>
            <a:spcBef>
              <a:spcPct val="0"/>
            </a:spcBef>
            <a:spcAft>
              <a:spcPct val="15000"/>
            </a:spcAft>
            <a:buChar char="•"/>
          </a:pPr>
          <a:r>
            <a:rPr lang="en-US" sz="900" b="1" kern="1200" dirty="0"/>
            <a:t>Privacy</a:t>
          </a:r>
        </a:p>
      </dsp:txBody>
      <dsp:txXfrm>
        <a:off x="7402976" y="497552"/>
        <a:ext cx="734592" cy="1062295"/>
      </dsp:txXfrm>
    </dsp:sp>
    <dsp:sp modelId="{C917A352-03E3-4F7B-9D8E-D845F7C239BE}">
      <dsp:nvSpPr>
        <dsp:cNvPr id="0" name=""/>
        <dsp:cNvSpPr/>
      </dsp:nvSpPr>
      <dsp:spPr>
        <a:xfrm>
          <a:off x="6489641" y="460969"/>
          <a:ext cx="901159" cy="1125937"/>
        </a:xfrm>
        <a:prstGeom prst="ellipse">
          <a:avLst/>
        </a:prstGeom>
        <a:solidFill>
          <a:schemeClr val="bg2">
            <a:lumMod val="50000"/>
          </a:schemeClr>
        </a:soli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Utility</a:t>
          </a:r>
        </a:p>
      </dsp:txBody>
      <dsp:txXfrm>
        <a:off x="6621613" y="625859"/>
        <a:ext cx="637215" cy="7961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CB9985-A925-49D3-A9FE-BB01F376C4EC}">
      <dsp:nvSpPr>
        <dsp:cNvPr id="0" name=""/>
        <dsp:cNvSpPr/>
      </dsp:nvSpPr>
      <dsp:spPr>
        <a:xfrm>
          <a:off x="539966" y="297495"/>
          <a:ext cx="1676967" cy="1546378"/>
        </a:xfrm>
        <a:prstGeom prst="rightArrow">
          <a:avLst>
            <a:gd name="adj1" fmla="val 70000"/>
            <a:gd name="adj2" fmla="val 50000"/>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No adjustment to front footage rate</a:t>
          </a:r>
        </a:p>
      </dsp:txBody>
      <dsp:txXfrm>
        <a:off x="959208" y="529452"/>
        <a:ext cx="817521" cy="1082464"/>
      </dsp:txXfrm>
    </dsp:sp>
    <dsp:sp modelId="{8C19C92E-7CCE-4F00-8A9A-D8D8BF1F4372}">
      <dsp:nvSpPr>
        <dsp:cNvPr id="0" name=""/>
        <dsp:cNvSpPr/>
      </dsp:nvSpPr>
      <dsp:spPr>
        <a:xfrm>
          <a:off x="3333" y="464551"/>
          <a:ext cx="980641" cy="1183942"/>
        </a:xfrm>
        <a:prstGeom prst="ellipse">
          <a:avLst/>
        </a:prstGeom>
        <a:gradFill rotWithShape="0">
          <a:gsLst>
            <a:gs pos="0">
              <a:schemeClr val="accent2">
                <a:hueOff val="0"/>
                <a:satOff val="0"/>
                <a:lumOff val="0"/>
                <a:alphaOff val="0"/>
                <a:tint val="98000"/>
                <a:hueMod val="94000"/>
                <a:satMod val="130000"/>
                <a:lumMod val="138000"/>
              </a:schemeClr>
            </a:gs>
            <a:gs pos="100000">
              <a:schemeClr val="accent2">
                <a:hueOff val="0"/>
                <a:satOff val="0"/>
                <a:lumOff val="0"/>
                <a:alphaOff val="0"/>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Prime</a:t>
          </a:r>
        </a:p>
      </dsp:txBody>
      <dsp:txXfrm>
        <a:off x="146945" y="637935"/>
        <a:ext cx="693417" cy="837174"/>
      </dsp:txXfrm>
    </dsp:sp>
    <dsp:sp modelId="{FDE57083-0A06-4C6D-8E2C-53C94E885F84}">
      <dsp:nvSpPr>
        <dsp:cNvPr id="0" name=""/>
        <dsp:cNvSpPr/>
      </dsp:nvSpPr>
      <dsp:spPr>
        <a:xfrm>
          <a:off x="2831556" y="132962"/>
          <a:ext cx="1945650" cy="1833498"/>
        </a:xfrm>
        <a:prstGeom prst="rightArrow">
          <a:avLst>
            <a:gd name="adj1" fmla="val 70000"/>
            <a:gd name="adj2" fmla="val 50000"/>
          </a:avLst>
        </a:prstGeom>
        <a:solidFill>
          <a:schemeClr val="accent3">
            <a:tint val="40000"/>
            <a:alpha val="90000"/>
            <a:hueOff val="0"/>
            <a:satOff val="0"/>
            <a:lumOff val="0"/>
            <a:alphaOff val="0"/>
          </a:schemeClr>
        </a:solidFill>
        <a:ln w="9525" cap="rnd" cmpd="sng" algn="ctr">
          <a:solidFill>
            <a:schemeClr val="accent3">
              <a:tint val="40000"/>
              <a:alpha val="90000"/>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t>Two Categories</a:t>
          </a:r>
        </a:p>
        <a:p>
          <a:pPr marL="57150" lvl="1" indent="-57150" algn="l" defTabSz="444500">
            <a:lnSpc>
              <a:spcPct val="90000"/>
            </a:lnSpc>
            <a:spcBef>
              <a:spcPct val="0"/>
            </a:spcBef>
            <a:spcAft>
              <a:spcPct val="15000"/>
            </a:spcAft>
            <a:buChar char="•"/>
          </a:pPr>
          <a:r>
            <a:rPr lang="en-US" sz="1000" b="1" kern="1200" dirty="0"/>
            <a:t>6 Grades</a:t>
          </a:r>
        </a:p>
        <a:p>
          <a:pPr marL="57150" lvl="1" indent="-57150" algn="l" defTabSz="444500">
            <a:lnSpc>
              <a:spcPct val="90000"/>
            </a:lnSpc>
            <a:spcBef>
              <a:spcPct val="0"/>
            </a:spcBef>
            <a:spcAft>
              <a:spcPct val="15000"/>
            </a:spcAft>
            <a:buChar char="•"/>
          </a:pPr>
          <a:r>
            <a:rPr lang="en-US" sz="1000" b="1" kern="1200" dirty="0"/>
            <a:t>5% - 15% adjustment</a:t>
          </a:r>
        </a:p>
      </dsp:txBody>
      <dsp:txXfrm>
        <a:off x="3317968" y="407987"/>
        <a:ext cx="948504" cy="1283448"/>
      </dsp:txXfrm>
    </dsp:sp>
    <dsp:sp modelId="{0002FC21-4BA8-4A72-98F0-EDEA9AFCB805}">
      <dsp:nvSpPr>
        <dsp:cNvPr id="0" name=""/>
        <dsp:cNvSpPr/>
      </dsp:nvSpPr>
      <dsp:spPr>
        <a:xfrm>
          <a:off x="1790035" y="44515"/>
          <a:ext cx="1516237" cy="2012884"/>
        </a:xfrm>
        <a:prstGeom prst="ellipse">
          <a:avLst/>
        </a:prstGeom>
        <a:solidFill>
          <a:srgbClr val="FF0000"/>
        </a:soli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Elevation</a:t>
          </a:r>
        </a:p>
      </dsp:txBody>
      <dsp:txXfrm>
        <a:off x="2012083" y="339295"/>
        <a:ext cx="1072141" cy="1423324"/>
      </dsp:txXfrm>
    </dsp:sp>
    <dsp:sp modelId="{F34343A1-85A7-4CB9-B678-1F80E4DB1D3D}">
      <dsp:nvSpPr>
        <dsp:cNvPr id="0" name=""/>
        <dsp:cNvSpPr/>
      </dsp:nvSpPr>
      <dsp:spPr>
        <a:xfrm>
          <a:off x="5295633" y="120519"/>
          <a:ext cx="1879427" cy="1831365"/>
        </a:xfrm>
        <a:prstGeom prst="rightArrow">
          <a:avLst>
            <a:gd name="adj1" fmla="val 70000"/>
            <a:gd name="adj2" fmla="val 50000"/>
          </a:avLst>
        </a:prstGeom>
        <a:solidFill>
          <a:schemeClr val="accent4">
            <a:tint val="40000"/>
            <a:alpha val="90000"/>
            <a:hueOff val="0"/>
            <a:satOff val="0"/>
            <a:lumOff val="0"/>
            <a:alphaOff val="0"/>
          </a:schemeClr>
        </a:solidFill>
        <a:ln w="9525" cap="rnd" cmpd="sng" algn="ctr">
          <a:solidFill>
            <a:schemeClr val="accent4">
              <a:tint val="40000"/>
              <a:alpha val="90000"/>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27940" tIns="6985" rIns="13970" bIns="6985" numCol="1" spcCol="1270" anchor="ctr" anchorCtr="0">
          <a:noAutofit/>
        </a:bodyPr>
        <a:lstStyle/>
        <a:p>
          <a:pPr marL="57150" lvl="1" indent="-57150" algn="l" defTabSz="488950">
            <a:lnSpc>
              <a:spcPct val="90000"/>
            </a:lnSpc>
            <a:spcBef>
              <a:spcPct val="0"/>
            </a:spcBef>
            <a:spcAft>
              <a:spcPct val="15000"/>
            </a:spcAft>
            <a:buChar char="•"/>
          </a:pPr>
          <a:r>
            <a:rPr lang="en-US" sz="1100" b="1" kern="1200" dirty="0"/>
            <a:t>Four base grades</a:t>
          </a:r>
        </a:p>
        <a:p>
          <a:pPr marL="57150" lvl="1" indent="-57150" algn="l" defTabSz="488950">
            <a:lnSpc>
              <a:spcPct val="90000"/>
            </a:lnSpc>
            <a:spcBef>
              <a:spcPct val="0"/>
            </a:spcBef>
            <a:spcAft>
              <a:spcPct val="15000"/>
            </a:spcAft>
            <a:buChar char="•"/>
          </a:pPr>
          <a:r>
            <a:rPr lang="en-US" sz="1100" b="1" kern="1200" dirty="0"/>
            <a:t>5% - 70% adjustment</a:t>
          </a:r>
        </a:p>
      </dsp:txBody>
      <dsp:txXfrm>
        <a:off x="5765490" y="395224"/>
        <a:ext cx="916221" cy="1281955"/>
      </dsp:txXfrm>
    </dsp:sp>
    <dsp:sp modelId="{EC6941EB-D727-4BA2-9040-3E5EA9FF62BC}">
      <dsp:nvSpPr>
        <dsp:cNvPr id="0" name=""/>
        <dsp:cNvSpPr/>
      </dsp:nvSpPr>
      <dsp:spPr>
        <a:xfrm>
          <a:off x="4737758" y="386310"/>
          <a:ext cx="1081121" cy="1284779"/>
        </a:xfrm>
        <a:prstGeom prst="ellipse">
          <a:avLst/>
        </a:prstGeom>
        <a:solidFill>
          <a:srgbClr val="00B050"/>
        </a:soli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endParaRPr lang="en-US" sz="1100" b="0" kern="1200" dirty="0"/>
        </a:p>
        <a:p>
          <a:pPr marL="0" lvl="0" indent="0" algn="ctr" defTabSz="488950">
            <a:lnSpc>
              <a:spcPct val="90000"/>
            </a:lnSpc>
            <a:spcBef>
              <a:spcPct val="0"/>
            </a:spcBef>
            <a:spcAft>
              <a:spcPct val="35000"/>
            </a:spcAft>
            <a:buNone/>
          </a:pPr>
          <a:r>
            <a:rPr lang="en-US" sz="1050" b="0" kern="1200" dirty="0"/>
            <a:t>Vegetation</a:t>
          </a:r>
        </a:p>
        <a:p>
          <a:pPr marL="0" lvl="0" indent="0" algn="ctr" defTabSz="488950">
            <a:lnSpc>
              <a:spcPct val="90000"/>
            </a:lnSpc>
            <a:spcBef>
              <a:spcPct val="0"/>
            </a:spcBef>
            <a:spcAft>
              <a:spcPct val="35000"/>
            </a:spcAft>
            <a:buNone/>
          </a:pPr>
          <a:endParaRPr lang="en-US" sz="1100" b="0" kern="1200" dirty="0"/>
        </a:p>
      </dsp:txBody>
      <dsp:txXfrm>
        <a:off x="4896085" y="574462"/>
        <a:ext cx="764467" cy="908475"/>
      </dsp:txXfrm>
    </dsp:sp>
    <dsp:sp modelId="{D5FF799E-BC8C-4B6E-92BF-01CB00C6FED2}">
      <dsp:nvSpPr>
        <dsp:cNvPr id="0" name=""/>
        <dsp:cNvSpPr/>
      </dsp:nvSpPr>
      <dsp:spPr>
        <a:xfrm>
          <a:off x="7499524" y="279675"/>
          <a:ext cx="1487477" cy="1498048"/>
        </a:xfrm>
        <a:prstGeom prst="rightArrow">
          <a:avLst>
            <a:gd name="adj1" fmla="val 70000"/>
            <a:gd name="adj2" fmla="val 50000"/>
          </a:avLst>
        </a:prstGeom>
        <a:solidFill>
          <a:schemeClr val="accent5">
            <a:tint val="40000"/>
            <a:alpha val="90000"/>
            <a:hueOff val="0"/>
            <a:satOff val="0"/>
            <a:lumOff val="0"/>
            <a:alphaOff val="0"/>
          </a:schemeClr>
        </a:solidFill>
        <a:ln w="9525" cap="rnd" cmpd="sng" algn="ctr">
          <a:solidFill>
            <a:schemeClr val="accent5">
              <a:tint val="40000"/>
              <a:alpha val="90000"/>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22860" tIns="5715" rIns="11430" bIns="5715" numCol="1" spcCol="1270" anchor="ctr" anchorCtr="0">
          <a:noAutofit/>
        </a:bodyPr>
        <a:lstStyle/>
        <a:p>
          <a:pPr marL="57150" lvl="1" indent="-57150" algn="l" defTabSz="400050">
            <a:lnSpc>
              <a:spcPct val="90000"/>
            </a:lnSpc>
            <a:spcBef>
              <a:spcPct val="0"/>
            </a:spcBef>
            <a:spcAft>
              <a:spcPct val="15000"/>
            </a:spcAft>
            <a:buChar char="•"/>
          </a:pPr>
          <a:r>
            <a:rPr lang="en-US" sz="900" b="1" kern="1200" dirty="0"/>
            <a:t>Depth</a:t>
          </a:r>
        </a:p>
        <a:p>
          <a:pPr marL="57150" lvl="1" indent="-57150" algn="l" defTabSz="400050">
            <a:lnSpc>
              <a:spcPct val="90000"/>
            </a:lnSpc>
            <a:spcBef>
              <a:spcPct val="0"/>
            </a:spcBef>
            <a:spcAft>
              <a:spcPct val="15000"/>
            </a:spcAft>
            <a:buChar char="•"/>
          </a:pPr>
          <a:r>
            <a:rPr lang="en-US" sz="900" b="1" kern="1200" dirty="0"/>
            <a:t>Irregular Shape</a:t>
          </a:r>
        </a:p>
        <a:p>
          <a:pPr marL="57150" lvl="1" indent="-57150" algn="l" defTabSz="400050">
            <a:lnSpc>
              <a:spcPct val="90000"/>
            </a:lnSpc>
            <a:spcBef>
              <a:spcPct val="0"/>
            </a:spcBef>
            <a:spcAft>
              <a:spcPct val="15000"/>
            </a:spcAft>
            <a:buChar char="•"/>
          </a:pPr>
          <a:r>
            <a:rPr lang="en-US" sz="900" b="1" kern="1200" dirty="0"/>
            <a:t>Build ability</a:t>
          </a:r>
        </a:p>
        <a:p>
          <a:pPr marL="57150" lvl="1" indent="-57150" algn="l" defTabSz="400050">
            <a:lnSpc>
              <a:spcPct val="90000"/>
            </a:lnSpc>
            <a:spcBef>
              <a:spcPct val="0"/>
            </a:spcBef>
            <a:spcAft>
              <a:spcPct val="15000"/>
            </a:spcAft>
            <a:buChar char="•"/>
          </a:pPr>
          <a:r>
            <a:rPr lang="en-US" sz="900" b="1" kern="1200" dirty="0"/>
            <a:t>Usability</a:t>
          </a:r>
        </a:p>
        <a:p>
          <a:pPr marL="57150" lvl="1" indent="-57150" algn="l" defTabSz="400050">
            <a:lnSpc>
              <a:spcPct val="90000"/>
            </a:lnSpc>
            <a:spcBef>
              <a:spcPct val="0"/>
            </a:spcBef>
            <a:spcAft>
              <a:spcPct val="15000"/>
            </a:spcAft>
            <a:buChar char="•"/>
          </a:pPr>
          <a:r>
            <a:rPr lang="en-US" sz="900" b="1" kern="1200" dirty="0"/>
            <a:t>Privacy</a:t>
          </a:r>
        </a:p>
      </dsp:txBody>
      <dsp:txXfrm>
        <a:off x="7871394" y="504382"/>
        <a:ext cx="725145" cy="1048634"/>
      </dsp:txXfrm>
    </dsp:sp>
    <dsp:sp modelId="{C917A352-03E3-4F7B-9D8E-D845F7C239BE}">
      <dsp:nvSpPr>
        <dsp:cNvPr id="0" name=""/>
        <dsp:cNvSpPr/>
      </dsp:nvSpPr>
      <dsp:spPr>
        <a:xfrm>
          <a:off x="6969804" y="468270"/>
          <a:ext cx="889571" cy="1111458"/>
        </a:xfrm>
        <a:prstGeom prst="ellipse">
          <a:avLst/>
        </a:prstGeom>
        <a:solidFill>
          <a:schemeClr val="bg2">
            <a:lumMod val="50000"/>
          </a:schemeClr>
        </a:soli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Utility</a:t>
          </a:r>
        </a:p>
      </dsp:txBody>
      <dsp:txXfrm>
        <a:off x="7100079" y="631039"/>
        <a:ext cx="629021" cy="78592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116599E0-B746-40C2-9AE3-81E65CF08B62}" type="datetimeFigureOut">
              <a:rPr lang="en-US" smtClean="0"/>
              <a:pPr/>
              <a:t>7/5/18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96CCEB4-400C-4F4E-8294-96449A23418A}" type="slidenum">
              <a:rPr lang="en-US" smtClean="0"/>
              <a:pPr/>
              <a:t>‹#›</a:t>
            </a:fld>
            <a:endParaRPr lang="en-US"/>
          </a:p>
        </p:txBody>
      </p:sp>
    </p:spTree>
    <p:extLst>
      <p:ext uri="{BB962C8B-B14F-4D97-AF65-F5344CB8AC3E}">
        <p14:creationId xmlns:p14="http://schemas.microsoft.com/office/powerpoint/2010/main" val="3433240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C86EE90-8D01-40B3-B270-7AC309C5B35D}" type="datetimeFigureOut">
              <a:rPr lang="en-US" smtClean="0"/>
              <a:pPr/>
              <a:t>7/5/18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3BCBA02-0310-4D29-9F90-B8DFF19291A8}" type="slidenum">
              <a:rPr lang="en-US" smtClean="0"/>
              <a:pPr/>
              <a:t>‹#›</a:t>
            </a:fld>
            <a:endParaRPr lang="en-US"/>
          </a:p>
        </p:txBody>
      </p:sp>
    </p:spTree>
    <p:extLst>
      <p:ext uri="{BB962C8B-B14F-4D97-AF65-F5344CB8AC3E}">
        <p14:creationId xmlns:p14="http://schemas.microsoft.com/office/powerpoint/2010/main" val="2310584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BCBA02-0310-4D29-9F90-B8DFF19291A8}" type="slidenum">
              <a:rPr lang="en-US" smtClean="0"/>
              <a:pPr/>
              <a:t>17</a:t>
            </a:fld>
            <a:endParaRPr lang="en-US"/>
          </a:p>
        </p:txBody>
      </p:sp>
    </p:spTree>
    <p:extLst>
      <p:ext uri="{BB962C8B-B14F-4D97-AF65-F5344CB8AC3E}">
        <p14:creationId xmlns:p14="http://schemas.microsoft.com/office/powerpoint/2010/main" val="3916537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BCBA02-0310-4D29-9F90-B8DFF19291A8}" type="slidenum">
              <a:rPr lang="en-US" smtClean="0"/>
              <a:pPr/>
              <a:t>39</a:t>
            </a:fld>
            <a:endParaRPr lang="en-US"/>
          </a:p>
        </p:txBody>
      </p:sp>
    </p:spTree>
    <p:extLst>
      <p:ext uri="{BB962C8B-B14F-4D97-AF65-F5344CB8AC3E}">
        <p14:creationId xmlns:p14="http://schemas.microsoft.com/office/powerpoint/2010/main" val="3224274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F0AB3D-9C44-41EC-9C8B-D2621B35FF1E}" type="datetimeFigureOut">
              <a:rPr lang="en-US" smtClean="0"/>
              <a:pPr/>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189741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8FF0AB3D-9C44-41EC-9C8B-D2621B35FF1E}" type="datetimeFigureOut">
              <a:rPr lang="en-US" smtClean="0"/>
              <a:pPr/>
              <a:t>7/5/18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3659041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F0AB3D-9C44-41EC-9C8B-D2621B35FF1E}" type="datetimeFigureOut">
              <a:rPr lang="en-US" smtClean="0"/>
              <a:pPr/>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2154186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F0AB3D-9C44-41EC-9C8B-D2621B35FF1E}" type="datetimeFigureOut">
              <a:rPr lang="en-US" smtClean="0"/>
              <a:pPr/>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13286-65C1-4165-8381-CB6BF5BFA48C}" type="slidenum">
              <a:rPr lang="en-US" smtClean="0"/>
              <a:pPr/>
              <a:t>‹#›</a:t>
            </a:fld>
            <a:endParaRPr 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811610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F0AB3D-9C44-41EC-9C8B-D2621B35FF1E}" type="datetimeFigureOut">
              <a:rPr lang="en-US" smtClean="0"/>
              <a:pPr/>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3885810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F0AB3D-9C44-41EC-9C8B-D2621B35FF1E}" type="datetimeFigureOut">
              <a:rPr lang="en-US" smtClean="0"/>
              <a:pPr/>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13286-65C1-4165-8381-CB6BF5BFA48C}" type="slidenum">
              <a:rPr lang="en-US" smtClean="0"/>
              <a:pPr/>
              <a:t>‹#›</a:t>
            </a:fld>
            <a:endParaRPr 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779933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F0AB3D-9C44-41EC-9C8B-D2621B35FF1E}" type="datetimeFigureOut">
              <a:rPr lang="en-US" smtClean="0"/>
              <a:pPr/>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625180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F0AB3D-9C44-41EC-9C8B-D2621B35FF1E}" type="datetimeFigureOut">
              <a:rPr lang="en-US" smtClean="0"/>
              <a:pPr/>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2403745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F0AB3D-9C44-41EC-9C8B-D2621B35FF1E}" type="datetimeFigureOut">
              <a:rPr lang="en-US" smtClean="0"/>
              <a:pPr/>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219180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F0AB3D-9C44-41EC-9C8B-D2621B35FF1E}" type="datetimeFigureOut">
              <a:rPr lang="en-US" smtClean="0"/>
              <a:pPr/>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1722717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F0AB3D-9C44-41EC-9C8B-D2621B35FF1E}" type="datetimeFigureOut">
              <a:rPr lang="en-US" smtClean="0"/>
              <a:pPr/>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4271390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F0AB3D-9C44-41EC-9C8B-D2621B35FF1E}" type="datetimeFigureOut">
              <a:rPr lang="en-US" smtClean="0"/>
              <a:pPr/>
              <a:t>7/5/18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1071274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F0AB3D-9C44-41EC-9C8B-D2621B35FF1E}" type="datetimeFigureOut">
              <a:rPr lang="en-US" smtClean="0"/>
              <a:pPr/>
              <a:t>7/5/18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2089315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F0AB3D-9C44-41EC-9C8B-D2621B35FF1E}" type="datetimeFigureOut">
              <a:rPr lang="en-US" smtClean="0"/>
              <a:pPr/>
              <a:t>7/5/18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387621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0AB3D-9C44-41EC-9C8B-D2621B35FF1E}" type="datetimeFigureOut">
              <a:rPr lang="en-US" smtClean="0"/>
              <a:pPr/>
              <a:t>7/5/18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2976854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F0AB3D-9C44-41EC-9C8B-D2621B35FF1E}" type="datetimeFigureOut">
              <a:rPr lang="en-US" smtClean="0"/>
              <a:pPr/>
              <a:t>7/5/18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1158899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F0AB3D-9C44-41EC-9C8B-D2621B35FF1E}" type="datetimeFigureOut">
              <a:rPr lang="en-US" smtClean="0"/>
              <a:pPr/>
              <a:t>7/5/18</a:t>
            </a:fld>
            <a:endParaRPr lang="en-US"/>
          </a:p>
        </p:txBody>
      </p:sp>
      <p:sp>
        <p:nvSpPr>
          <p:cNvPr id="6" name="Footer Placeholder 5"/>
          <p:cNvSpPr>
            <a:spLocks noGrp="1"/>
          </p:cNvSpPr>
          <p:nvPr>
            <p:ph type="ftr" sz="quarter" idx="11"/>
          </p:nvPr>
        </p:nvSpPr>
        <p:spPr>
          <a:xfrm>
            <a:off x="533400" y="6172200"/>
            <a:ext cx="5811724" cy="365125"/>
          </a:xfrm>
        </p:spPr>
        <p:txBody>
          <a:bodyPr/>
          <a:lstStyle/>
          <a:p>
            <a:endParaRPr lang="en-US"/>
          </a:p>
        </p:txBody>
      </p:sp>
      <p:sp>
        <p:nvSpPr>
          <p:cNvPr id="7" name="Slide Number Placeholder 6"/>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2972013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8FF0AB3D-9C44-41EC-9C8B-D2621B35FF1E}" type="datetimeFigureOut">
              <a:rPr lang="en-US" smtClean="0"/>
              <a:pPr/>
              <a:t>7/5/18</a:t>
            </a:fld>
            <a:endParaRPr lang="en-US"/>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34813286-65C1-4165-8381-CB6BF5BFA48C}" type="slidenum">
              <a:rPr lang="en-US" smtClean="0"/>
              <a:pPr/>
              <a:t>‹#›</a:t>
            </a:fld>
            <a:endParaRPr lang="en-US"/>
          </a:p>
        </p:txBody>
      </p:sp>
    </p:spTree>
    <p:extLst>
      <p:ext uri="{BB962C8B-B14F-4D97-AF65-F5344CB8AC3E}">
        <p14:creationId xmlns:p14="http://schemas.microsoft.com/office/powerpoint/2010/main" val="2099735133"/>
      </p:ext>
    </p:extLst>
  </p:cSld>
  <p:clrMap bg1="dk1" tx1="lt1" bg2="dk2"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3991" r:id="rId15"/>
    <p:sldLayoutId id="2147483992" r:id="rId16"/>
    <p:sldLayoutId id="2147483993"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hyperlink" Target="lakeshore%20map.pdf"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9.png"/><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dirty="0"/>
              <a:t>Elements of Lakeshore Valuation		</a:t>
            </a:r>
            <a:r>
              <a:rPr lang="en-US" dirty="0"/>
              <a:t>	</a:t>
            </a:r>
          </a:p>
        </p:txBody>
      </p:sp>
      <p:sp>
        <p:nvSpPr>
          <p:cNvPr id="3" name="Subtitle 2"/>
          <p:cNvSpPr>
            <a:spLocks noGrp="1"/>
          </p:cNvSpPr>
          <p:nvPr>
            <p:ph type="subTitle" idx="1"/>
          </p:nvPr>
        </p:nvSpPr>
        <p:spPr>
          <a:xfrm>
            <a:off x="533400" y="4114800"/>
            <a:ext cx="7854696" cy="1752600"/>
          </a:xfrm>
        </p:spPr>
        <p:txBody>
          <a:bodyPr>
            <a:normAutofit/>
          </a:bodyPr>
          <a:lstStyle/>
          <a:p>
            <a:r>
              <a:rPr lang="en-US" dirty="0"/>
              <a:t>Presenter: Gary Griffin, SAMA Crow Wing County, MN		    </a:t>
            </a:r>
          </a:p>
          <a:p>
            <a:r>
              <a:rPr lang="en-US" dirty="0"/>
              <a:t>MAAO Summer Seminars 			</a:t>
            </a:r>
          </a:p>
          <a:p>
            <a:r>
              <a:rPr lang="en-US" dirty="0"/>
              <a:t>May 24</a:t>
            </a:r>
            <a:r>
              <a:rPr lang="en-US" baseline="30000" dirty="0"/>
              <a:t>th</a:t>
            </a:r>
            <a:r>
              <a:rPr lang="en-US" dirty="0"/>
              <a:t> 2018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descr="C:\Documents and Settings\garyg\Desktop\120052304F00009_0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3064786"/>
            <a:ext cx="5181600" cy="3793214"/>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178" name="Picture 2" descr="C:\Documents and Settings\garyg\Desktop\120052304F00009_0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5562600" cy="4072127"/>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Documents and Settings\garyg\Desktop\120052304F00009_06.JPG"/>
          <p:cNvPicPr>
            <a:picLocks noChangeAspect="1" noChangeArrowheads="1"/>
          </p:cNvPicPr>
          <p:nvPr/>
        </p:nvPicPr>
        <p:blipFill>
          <a:blip r:embed="rId2" cstate="print"/>
          <a:srcRect/>
          <a:stretch>
            <a:fillRect/>
          </a:stretch>
        </p:blipFill>
        <p:spPr bwMode="auto">
          <a:xfrm>
            <a:off x="381000" y="304800"/>
            <a:ext cx="8458200" cy="6191863"/>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p:cNvPicPr>
            <a:picLocks noChangeAspect="1" noChangeArrowheads="1"/>
          </p:cNvPicPr>
          <p:nvPr/>
        </p:nvPicPr>
        <p:blipFill>
          <a:blip r:embed="rId2" cstate="print"/>
          <a:srcRect/>
          <a:stretch>
            <a:fillRect/>
          </a:stretch>
        </p:blipFill>
        <p:spPr bwMode="auto">
          <a:xfrm>
            <a:off x="117603" y="533400"/>
            <a:ext cx="8850186" cy="5753100"/>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762000" y="838200"/>
            <a:ext cx="4354910" cy="369332"/>
          </a:xfrm>
          <a:prstGeom prst="rect">
            <a:avLst/>
          </a:prstGeom>
          <a:noFill/>
        </p:spPr>
        <p:txBody>
          <a:bodyPr wrap="none" rtlCol="0">
            <a:spAutoFit/>
          </a:bodyPr>
          <a:lstStyle/>
          <a:p>
            <a:r>
              <a:rPr lang="en-US" dirty="0"/>
              <a:t>Use GIS to determine amount of shoreline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Documents and Settings\garyg\Desktop\pp.JPG"/>
          <p:cNvPicPr>
            <a:picLocks noChangeAspect="1" noChangeArrowheads="1"/>
          </p:cNvPicPr>
          <p:nvPr/>
        </p:nvPicPr>
        <p:blipFill>
          <a:blip r:embed="rId2" cstate="print"/>
          <a:srcRect/>
          <a:stretch>
            <a:fillRect/>
          </a:stretch>
        </p:blipFill>
        <p:spPr bwMode="auto">
          <a:xfrm>
            <a:off x="228600" y="457200"/>
            <a:ext cx="8763001" cy="5896596"/>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304800" y="3657600"/>
            <a:ext cx="8648971" cy="461665"/>
          </a:xfrm>
          <a:prstGeom prst="rect">
            <a:avLst/>
          </a:prstGeom>
          <a:noFill/>
        </p:spPr>
        <p:txBody>
          <a:bodyPr wrap="none" rtlCol="0">
            <a:spAutoFit/>
          </a:bodyPr>
          <a:lstStyle/>
          <a:p>
            <a:r>
              <a:rPr lang="en-US" sz="2400" b="1" dirty="0">
                <a:solidFill>
                  <a:srgbClr val="FFFF00"/>
                </a:solidFill>
              </a:rPr>
              <a:t>Use pictometry to assist in identifying quality adjustments</a:t>
            </a:r>
          </a:p>
        </p:txBody>
      </p:sp>
      <p:sp>
        <p:nvSpPr>
          <p:cNvPr id="2" name="TextBox 1"/>
          <p:cNvSpPr txBox="1"/>
          <p:nvPr/>
        </p:nvSpPr>
        <p:spPr>
          <a:xfrm>
            <a:off x="838200" y="4495800"/>
            <a:ext cx="1221168" cy="369332"/>
          </a:xfrm>
          <a:prstGeom prst="rect">
            <a:avLst/>
          </a:prstGeom>
          <a:noFill/>
        </p:spPr>
        <p:txBody>
          <a:bodyPr wrap="none" rtlCol="0">
            <a:spAutoFit/>
          </a:bodyPr>
          <a:lstStyle/>
          <a:p>
            <a:r>
              <a:rPr lang="en-US" dirty="0"/>
              <a:t>*</a:t>
            </a:r>
            <a:r>
              <a:rPr lang="en-US" dirty="0">
                <a:solidFill>
                  <a:srgbClr val="FFFF00"/>
                </a:solidFill>
              </a:rPr>
              <a:t>Elevation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Documents and Settings\garyg\Desktop\mm.JPG"/>
          <p:cNvPicPr>
            <a:picLocks noChangeAspect="1" noChangeArrowheads="1"/>
          </p:cNvPicPr>
          <p:nvPr/>
        </p:nvPicPr>
        <p:blipFill>
          <a:blip r:embed="rId2" cstate="print"/>
          <a:srcRect/>
          <a:stretch>
            <a:fillRect/>
          </a:stretch>
        </p:blipFill>
        <p:spPr bwMode="auto">
          <a:xfrm>
            <a:off x="152400" y="152400"/>
            <a:ext cx="5665355" cy="4014787"/>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7347" name="Picture 3" descr="C:\Documents and Settings\garyg\Desktop\mm1.JPG"/>
          <p:cNvPicPr>
            <a:picLocks noChangeAspect="1" noChangeArrowheads="1"/>
          </p:cNvPicPr>
          <p:nvPr/>
        </p:nvPicPr>
        <p:blipFill>
          <a:blip r:embed="rId3" cstate="print"/>
          <a:srcRect/>
          <a:stretch>
            <a:fillRect/>
          </a:stretch>
        </p:blipFill>
        <p:spPr bwMode="auto">
          <a:xfrm>
            <a:off x="3172656" y="2971800"/>
            <a:ext cx="5769845" cy="3733799"/>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5715000" y="4876800"/>
            <a:ext cx="1354730" cy="369332"/>
          </a:xfrm>
          <a:prstGeom prst="rect">
            <a:avLst/>
          </a:prstGeom>
          <a:noFill/>
        </p:spPr>
        <p:txBody>
          <a:bodyPr wrap="none" rtlCol="0">
            <a:spAutoFit/>
          </a:bodyPr>
          <a:lstStyle/>
          <a:p>
            <a:r>
              <a:rPr lang="en-US" dirty="0">
                <a:solidFill>
                  <a:srgbClr val="FFFF00"/>
                </a:solidFill>
              </a:rPr>
              <a:t>*Vegetation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a:stretch>
            <a:fillRect/>
          </a:stretch>
        </p:blipFill>
        <p:spPr bwMode="auto">
          <a:xfrm>
            <a:off x="152400" y="838200"/>
            <a:ext cx="8791575" cy="5715000"/>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2667000" y="228600"/>
            <a:ext cx="3429000" cy="461665"/>
          </a:xfrm>
          <a:prstGeom prst="rect">
            <a:avLst/>
          </a:prstGeom>
          <a:noFill/>
        </p:spPr>
        <p:txBody>
          <a:bodyPr wrap="square" rtlCol="0">
            <a:spAutoFit/>
          </a:bodyPr>
          <a:lstStyle/>
          <a:p>
            <a:r>
              <a:rPr lang="en-US" sz="2400" b="1" dirty="0"/>
              <a:t>Wetlands or Swamps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1371600"/>
            <a:ext cx="6324600" cy="830997"/>
          </a:xfrm>
          <a:prstGeom prst="rect">
            <a:avLst/>
          </a:prstGeom>
          <a:noFill/>
        </p:spPr>
        <p:txBody>
          <a:bodyPr wrap="square" rtlCol="0">
            <a:spAutoFit/>
          </a:bodyPr>
          <a:lstStyle/>
          <a:p>
            <a:r>
              <a:rPr lang="en-US" sz="4800" dirty="0"/>
              <a:t>Zoning Considerations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5600" y="228600"/>
            <a:ext cx="3124200" cy="461665"/>
          </a:xfrm>
          <a:prstGeom prst="rect">
            <a:avLst/>
          </a:prstGeom>
          <a:noFill/>
        </p:spPr>
        <p:txBody>
          <a:bodyPr wrap="square" rtlCol="0">
            <a:spAutoFit/>
          </a:bodyPr>
          <a:lstStyle/>
          <a:p>
            <a:r>
              <a:rPr lang="en-US" sz="2400" b="1" dirty="0"/>
              <a:t>Lake Classifications</a:t>
            </a:r>
          </a:p>
        </p:txBody>
      </p:sp>
      <p:sp>
        <p:nvSpPr>
          <p:cNvPr id="4" name="TextBox 3"/>
          <p:cNvSpPr txBox="1"/>
          <p:nvPr/>
        </p:nvSpPr>
        <p:spPr>
          <a:xfrm>
            <a:off x="304800" y="838200"/>
            <a:ext cx="8610601" cy="646331"/>
          </a:xfrm>
          <a:prstGeom prst="rect">
            <a:avLst/>
          </a:prstGeom>
          <a:noFill/>
        </p:spPr>
        <p:txBody>
          <a:bodyPr wrap="square" rtlCol="0">
            <a:spAutoFit/>
          </a:bodyPr>
          <a:lstStyle/>
          <a:p>
            <a:r>
              <a:rPr lang="en-US" dirty="0"/>
              <a:t>A lake classification system was developed by MN DNR so appropriate development standards could be applied on different types of lakes.  The three classifications are:</a:t>
            </a:r>
          </a:p>
        </p:txBody>
      </p:sp>
      <p:sp>
        <p:nvSpPr>
          <p:cNvPr id="5" name="TextBox 4"/>
          <p:cNvSpPr txBox="1"/>
          <p:nvPr/>
        </p:nvSpPr>
        <p:spPr>
          <a:xfrm>
            <a:off x="2971800" y="1676400"/>
            <a:ext cx="3386248" cy="1477328"/>
          </a:xfrm>
          <a:prstGeom prst="rect">
            <a:avLst/>
          </a:prstGeom>
          <a:noFill/>
        </p:spPr>
        <p:txBody>
          <a:bodyPr wrap="none" rtlCol="0">
            <a:spAutoFit/>
          </a:bodyPr>
          <a:lstStyle/>
          <a:p>
            <a:r>
              <a:rPr lang="en-US" dirty="0">
                <a:solidFill>
                  <a:srgbClr val="FFFF00"/>
                </a:solidFill>
              </a:rPr>
              <a:t>NE</a:t>
            </a:r>
            <a:r>
              <a:rPr lang="en-US" dirty="0"/>
              <a:t> – Natural Environment</a:t>
            </a:r>
          </a:p>
          <a:p>
            <a:endParaRPr lang="en-US" dirty="0"/>
          </a:p>
          <a:p>
            <a:r>
              <a:rPr lang="en-US" dirty="0">
                <a:solidFill>
                  <a:srgbClr val="FFFF00"/>
                </a:solidFill>
              </a:rPr>
              <a:t>RD</a:t>
            </a:r>
            <a:r>
              <a:rPr lang="en-US" dirty="0"/>
              <a:t> – Recreational Development</a:t>
            </a:r>
          </a:p>
          <a:p>
            <a:endParaRPr lang="en-US" dirty="0"/>
          </a:p>
          <a:p>
            <a:r>
              <a:rPr lang="en-US" dirty="0">
                <a:solidFill>
                  <a:srgbClr val="FFFF00"/>
                </a:solidFill>
              </a:rPr>
              <a:t>GD</a:t>
            </a:r>
            <a:r>
              <a:rPr lang="en-US" dirty="0"/>
              <a:t> – General Development</a:t>
            </a:r>
          </a:p>
        </p:txBody>
      </p:sp>
      <p:sp>
        <p:nvSpPr>
          <p:cNvPr id="6" name="TextBox 5"/>
          <p:cNvSpPr txBox="1"/>
          <p:nvPr/>
        </p:nvSpPr>
        <p:spPr>
          <a:xfrm>
            <a:off x="152400" y="3352800"/>
            <a:ext cx="8686800" cy="923330"/>
          </a:xfrm>
          <a:prstGeom prst="rect">
            <a:avLst/>
          </a:prstGeom>
          <a:noFill/>
        </p:spPr>
        <p:txBody>
          <a:bodyPr wrap="square" rtlCol="0">
            <a:spAutoFit/>
          </a:bodyPr>
          <a:lstStyle/>
          <a:p>
            <a:r>
              <a:rPr lang="en-US" b="1" dirty="0">
                <a:solidFill>
                  <a:srgbClr val="FFFF00"/>
                </a:solidFill>
              </a:rPr>
              <a:t>Natural Environment </a:t>
            </a:r>
            <a:r>
              <a:rPr lang="en-US" dirty="0"/>
              <a:t>lakes usually have less than 150 acres per mile of shoreline, approximately 3 dwellings per mile of shore and are less than 15 feet deep.  They usually have limited ability to absorb the impact of development and recreational use.</a:t>
            </a:r>
          </a:p>
        </p:txBody>
      </p:sp>
      <p:sp>
        <p:nvSpPr>
          <p:cNvPr id="7" name="TextBox 6"/>
          <p:cNvSpPr txBox="1"/>
          <p:nvPr/>
        </p:nvSpPr>
        <p:spPr>
          <a:xfrm>
            <a:off x="152400" y="4419600"/>
            <a:ext cx="8763000" cy="1200329"/>
          </a:xfrm>
          <a:prstGeom prst="rect">
            <a:avLst/>
          </a:prstGeom>
          <a:noFill/>
        </p:spPr>
        <p:txBody>
          <a:bodyPr wrap="square" rtlCol="0">
            <a:spAutoFit/>
          </a:bodyPr>
          <a:lstStyle/>
          <a:p>
            <a:r>
              <a:rPr lang="en-US" b="1" dirty="0">
                <a:solidFill>
                  <a:srgbClr val="FFFF00"/>
                </a:solidFill>
              </a:rPr>
              <a:t>Recreational Development </a:t>
            </a:r>
            <a:r>
              <a:rPr lang="en-US" dirty="0"/>
              <a:t>lakes usually have between 60 and 225 acres of water per mile of shoreline, between 3 and 25 dwellings per mile of shore and are over 15 feet deep.  They often are characterized by moderate levels of recreational use and development.</a:t>
            </a:r>
          </a:p>
        </p:txBody>
      </p:sp>
      <p:sp>
        <p:nvSpPr>
          <p:cNvPr id="8" name="TextBox 7"/>
          <p:cNvSpPr txBox="1"/>
          <p:nvPr/>
        </p:nvSpPr>
        <p:spPr>
          <a:xfrm>
            <a:off x="152400" y="5715000"/>
            <a:ext cx="8763000" cy="923330"/>
          </a:xfrm>
          <a:prstGeom prst="rect">
            <a:avLst/>
          </a:prstGeom>
          <a:noFill/>
        </p:spPr>
        <p:txBody>
          <a:bodyPr wrap="square" rtlCol="0">
            <a:spAutoFit/>
          </a:bodyPr>
          <a:lstStyle/>
          <a:p>
            <a:r>
              <a:rPr lang="en-US" b="1" dirty="0">
                <a:solidFill>
                  <a:srgbClr val="FFFF00"/>
                </a:solidFill>
              </a:rPr>
              <a:t>General Development </a:t>
            </a:r>
            <a:r>
              <a:rPr lang="en-US" dirty="0"/>
              <a:t>lakes usually have greater than 225 acres of water per mile of shoreline, over 25 dwellings per mile of shore and are over 15 feet deep.  They are often extensively used for recreation and are heavily developed around the shore.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723215166"/>
              </p:ext>
            </p:extLst>
          </p:nvPr>
        </p:nvGraphicFramePr>
        <p:xfrm>
          <a:off x="304800" y="2590800"/>
          <a:ext cx="8534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609600" y="762000"/>
            <a:ext cx="8229600" cy="2677656"/>
          </a:xfrm>
          <a:prstGeom prst="rect">
            <a:avLst/>
          </a:prstGeom>
        </p:spPr>
        <p:txBody>
          <a:bodyPr wrap="square">
            <a:spAutoFit/>
          </a:bodyPr>
          <a:lstStyle/>
          <a:p>
            <a:r>
              <a:rPr lang="en-US" sz="2400" dirty="0"/>
              <a:t>Crow Wing County’s lakeshore valuation model is comprised of four main steps. The first step of the process is to determine the base value of a lot.  The base value is based on a value/front foot, which varies from lake to lake.  The base rate is then adjusted for elevation, vegetation and utility. If a lot is deeper than 200’, the additional land is valued at a standard per acreage rate.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
            <a:hlinkClick r:id="rId3" action="ppaction://hlinkfile"/>
          </p:cNvPr>
          <p:cNvGraphicFramePr>
            <a:graphicFrameLocks noChangeAspect="1"/>
          </p:cNvGraphicFramePr>
          <p:nvPr/>
        </p:nvGraphicFramePr>
        <p:xfrm>
          <a:off x="2133600" y="228600"/>
          <a:ext cx="4875213" cy="6308725"/>
        </p:xfrm>
        <a:graphic>
          <a:graphicData uri="http://schemas.openxmlformats.org/presentationml/2006/ole">
            <mc:AlternateContent xmlns:mc="http://schemas.openxmlformats.org/markup-compatibility/2006">
              <mc:Choice xmlns:v="urn:schemas-microsoft-com:vml" Requires="v">
                <p:oleObj spid="_x0000_s18490" name="Acrobat Document" r:id="rId4" imgW="23314286" imgH="30171429" progId="AcroExch.Document.11">
                  <p:embed/>
                </p:oleObj>
              </mc:Choice>
              <mc:Fallback>
                <p:oleObj name="Acrobat Document" r:id="rId4" imgW="23314286" imgH="30171429" progId="AcroExch.Document.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228600"/>
                        <a:ext cx="4875213" cy="630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EFA.png"/>
          <p:cNvPicPr>
            <a:picLocks noChangeAspect="1"/>
          </p:cNvPicPr>
          <p:nvPr/>
        </p:nvPicPr>
        <p:blipFill>
          <a:blip r:embed="rId2" cstate="print"/>
          <a:stretch>
            <a:fillRect/>
          </a:stretch>
        </p:blipFill>
        <p:spPr>
          <a:xfrm>
            <a:off x="838200" y="609600"/>
            <a:ext cx="7543800" cy="567225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TextBox 2"/>
          <p:cNvSpPr txBox="1"/>
          <p:nvPr/>
        </p:nvSpPr>
        <p:spPr>
          <a:xfrm>
            <a:off x="2743200" y="1066800"/>
            <a:ext cx="2760692" cy="369332"/>
          </a:xfrm>
          <a:prstGeom prst="rect">
            <a:avLst/>
          </a:prstGeom>
          <a:noFill/>
        </p:spPr>
        <p:txBody>
          <a:bodyPr wrap="none" rtlCol="0">
            <a:spAutoFit/>
          </a:bodyPr>
          <a:lstStyle/>
          <a:p>
            <a:r>
              <a:rPr lang="en-US" dirty="0">
                <a:solidFill>
                  <a:srgbClr val="FFFF00"/>
                </a:solidFill>
              </a:rPr>
              <a:t>                  Pelican Lake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762000"/>
            <a:ext cx="7848600" cy="5943600"/>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3429000" y="152400"/>
            <a:ext cx="2775440" cy="461665"/>
          </a:xfrm>
          <a:prstGeom prst="rect">
            <a:avLst/>
          </a:prstGeom>
          <a:noFill/>
        </p:spPr>
        <p:txBody>
          <a:bodyPr wrap="none" rtlCol="0">
            <a:spAutoFit/>
          </a:bodyPr>
          <a:lstStyle/>
          <a:p>
            <a:r>
              <a:rPr lang="en-US" sz="2400" b="1" dirty="0"/>
              <a:t>Vacant Land Sales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3124200" y="762000"/>
            <a:ext cx="3048000" cy="369332"/>
          </a:xfrm>
          <a:prstGeom prst="rect">
            <a:avLst/>
          </a:prstGeom>
          <a:noFill/>
        </p:spPr>
        <p:txBody>
          <a:bodyPr wrap="square" rtlCol="0">
            <a:spAutoFit/>
          </a:bodyPr>
          <a:lstStyle/>
          <a:p>
            <a:pPr algn="ctr"/>
            <a:r>
              <a:rPr lang="en-US" b="1" dirty="0"/>
              <a:t>Bare Land Pelican Sales</a:t>
            </a:r>
          </a:p>
        </p:txBody>
      </p:sp>
      <p:graphicFrame>
        <p:nvGraphicFramePr>
          <p:cNvPr id="3" name="Table 2"/>
          <p:cNvGraphicFramePr>
            <a:graphicFrameLocks noGrp="1"/>
          </p:cNvGraphicFramePr>
          <p:nvPr>
            <p:extLst>
              <p:ext uri="{D42A27DB-BD31-4B8C-83A1-F6EECF244321}">
                <p14:modId xmlns:p14="http://schemas.microsoft.com/office/powerpoint/2010/main" val="2509531305"/>
              </p:ext>
            </p:extLst>
          </p:nvPr>
        </p:nvGraphicFramePr>
        <p:xfrm>
          <a:off x="762000" y="1981200"/>
          <a:ext cx="7772400" cy="2103120"/>
        </p:xfrm>
        <a:graphic>
          <a:graphicData uri="http://schemas.openxmlformats.org/drawingml/2006/table">
            <a:tbl>
              <a:tblPr firstRow="1" bandRow="1">
                <a:tableStyleId>{5C22544A-7EE6-4342-B048-85BDC9FD1C3A}</a:tableStyleId>
              </a:tblPr>
              <a:tblGrid>
                <a:gridCol w="1554480">
                  <a:extLst>
                    <a:ext uri="{9D8B030D-6E8A-4147-A177-3AD203B41FA5}">
                      <a16:colId xmlns:a16="http://schemas.microsoft.com/office/drawing/2014/main" val="20000"/>
                    </a:ext>
                  </a:extLst>
                </a:gridCol>
                <a:gridCol w="1554480">
                  <a:extLst>
                    <a:ext uri="{9D8B030D-6E8A-4147-A177-3AD203B41FA5}">
                      <a16:colId xmlns:a16="http://schemas.microsoft.com/office/drawing/2014/main" val="20001"/>
                    </a:ext>
                  </a:extLst>
                </a:gridCol>
                <a:gridCol w="1554480">
                  <a:extLst>
                    <a:ext uri="{9D8B030D-6E8A-4147-A177-3AD203B41FA5}">
                      <a16:colId xmlns:a16="http://schemas.microsoft.com/office/drawing/2014/main" val="20002"/>
                    </a:ext>
                  </a:extLst>
                </a:gridCol>
                <a:gridCol w="1554480">
                  <a:extLst>
                    <a:ext uri="{9D8B030D-6E8A-4147-A177-3AD203B41FA5}">
                      <a16:colId xmlns:a16="http://schemas.microsoft.com/office/drawing/2014/main" val="20003"/>
                    </a:ext>
                  </a:extLst>
                </a:gridCol>
                <a:gridCol w="1554480">
                  <a:extLst>
                    <a:ext uri="{9D8B030D-6E8A-4147-A177-3AD203B41FA5}">
                      <a16:colId xmlns:a16="http://schemas.microsoft.com/office/drawing/2014/main" val="20004"/>
                    </a:ext>
                  </a:extLst>
                </a:gridCol>
              </a:tblGrid>
              <a:tr h="660400">
                <a:tc>
                  <a:txBody>
                    <a:bodyPr/>
                    <a:lstStyle/>
                    <a:p>
                      <a:pPr algn="ctr"/>
                      <a:r>
                        <a:rPr lang="en-US" sz="1400" dirty="0"/>
                        <a:t>Parcel Number</a:t>
                      </a:r>
                    </a:p>
                  </a:txBody>
                  <a:tcPr>
                    <a:solidFill>
                      <a:schemeClr val="tx2">
                        <a:lumMod val="50000"/>
                      </a:schemeClr>
                    </a:solidFill>
                  </a:tcPr>
                </a:tc>
                <a:tc>
                  <a:txBody>
                    <a:bodyPr/>
                    <a:lstStyle/>
                    <a:p>
                      <a:pPr algn="ctr"/>
                      <a:r>
                        <a:rPr lang="en-US" sz="1400" dirty="0"/>
                        <a:t>Sale Date</a:t>
                      </a:r>
                    </a:p>
                  </a:txBody>
                  <a:tcPr>
                    <a:solidFill>
                      <a:schemeClr val="tx2">
                        <a:lumMod val="50000"/>
                      </a:schemeClr>
                    </a:solidFill>
                  </a:tcPr>
                </a:tc>
                <a:tc>
                  <a:txBody>
                    <a:bodyPr/>
                    <a:lstStyle/>
                    <a:p>
                      <a:pPr algn="ctr"/>
                      <a:r>
                        <a:rPr lang="en-US" sz="1400" dirty="0"/>
                        <a:t>Sale Price</a:t>
                      </a:r>
                    </a:p>
                  </a:txBody>
                  <a:tcPr>
                    <a:solidFill>
                      <a:schemeClr val="tx2">
                        <a:lumMod val="50000"/>
                      </a:schemeClr>
                    </a:solidFill>
                  </a:tcPr>
                </a:tc>
                <a:tc>
                  <a:txBody>
                    <a:bodyPr/>
                    <a:lstStyle/>
                    <a:p>
                      <a:pPr algn="ctr"/>
                      <a:r>
                        <a:rPr lang="en-US" sz="1400" dirty="0"/>
                        <a:t>Front</a:t>
                      </a:r>
                      <a:r>
                        <a:rPr lang="en-US" sz="1400" baseline="0" dirty="0"/>
                        <a:t> Feet</a:t>
                      </a:r>
                      <a:endParaRPr lang="en-US" sz="1400" dirty="0"/>
                    </a:p>
                  </a:txBody>
                  <a:tcPr>
                    <a:solidFill>
                      <a:schemeClr val="tx2">
                        <a:lumMod val="50000"/>
                      </a:schemeClr>
                    </a:solidFill>
                  </a:tcPr>
                </a:tc>
                <a:tc>
                  <a:txBody>
                    <a:bodyPr/>
                    <a:lstStyle/>
                    <a:p>
                      <a:pPr algn="ctr"/>
                      <a:r>
                        <a:rPr lang="en-US" sz="1400" dirty="0"/>
                        <a:t>Indicated</a:t>
                      </a:r>
                      <a:r>
                        <a:rPr lang="en-US" sz="1400" baseline="0" dirty="0"/>
                        <a:t> Value per Front Foot</a:t>
                      </a:r>
                      <a:endParaRPr lang="en-US" sz="1400" dirty="0"/>
                    </a:p>
                  </a:txBody>
                  <a:tcPr>
                    <a:solidFill>
                      <a:schemeClr val="tx2">
                        <a:lumMod val="50000"/>
                      </a:schemeClr>
                    </a:solidFill>
                  </a:tcPr>
                </a:tc>
                <a:extLst>
                  <a:ext uri="{0D108BD9-81ED-4DB2-BD59-A6C34878D82A}">
                    <a16:rowId xmlns:a16="http://schemas.microsoft.com/office/drawing/2014/main" val="10000"/>
                  </a:ext>
                </a:extLst>
              </a:tr>
              <a:tr h="457200">
                <a:tc>
                  <a:txBody>
                    <a:bodyPr/>
                    <a:lstStyle/>
                    <a:p>
                      <a:pPr algn="r"/>
                      <a:r>
                        <a:rPr lang="en-US" sz="1200" dirty="0"/>
                        <a:t>82109000111009 +</a:t>
                      </a:r>
                    </a:p>
                  </a:txBody>
                  <a:tcPr>
                    <a:solidFill>
                      <a:schemeClr val="bg2">
                        <a:lumMod val="20000"/>
                        <a:lumOff val="80000"/>
                      </a:schemeClr>
                    </a:solidFill>
                  </a:tcPr>
                </a:tc>
                <a:tc>
                  <a:txBody>
                    <a:bodyPr/>
                    <a:lstStyle/>
                    <a:p>
                      <a:pPr algn="r"/>
                      <a:r>
                        <a:rPr lang="en-US" sz="1400" dirty="0"/>
                        <a:t>xxx</a:t>
                      </a:r>
                    </a:p>
                  </a:txBody>
                  <a:tcPr>
                    <a:solidFill>
                      <a:schemeClr val="bg2">
                        <a:lumMod val="20000"/>
                        <a:lumOff val="80000"/>
                      </a:schemeClr>
                    </a:solidFill>
                  </a:tcPr>
                </a:tc>
                <a:tc>
                  <a:txBody>
                    <a:bodyPr/>
                    <a:lstStyle/>
                    <a:p>
                      <a:pPr algn="r"/>
                      <a:r>
                        <a:rPr lang="en-US" sz="1400" dirty="0"/>
                        <a:t>$300,000</a:t>
                      </a:r>
                    </a:p>
                  </a:txBody>
                  <a:tcPr>
                    <a:solidFill>
                      <a:schemeClr val="bg2">
                        <a:lumMod val="20000"/>
                        <a:lumOff val="80000"/>
                      </a:schemeClr>
                    </a:solidFill>
                  </a:tcPr>
                </a:tc>
                <a:tc>
                  <a:txBody>
                    <a:bodyPr/>
                    <a:lstStyle/>
                    <a:p>
                      <a:pPr algn="r"/>
                      <a:r>
                        <a:rPr lang="en-US" sz="1400" dirty="0"/>
                        <a:t>100</a:t>
                      </a:r>
                    </a:p>
                  </a:txBody>
                  <a:tcPr>
                    <a:solidFill>
                      <a:schemeClr val="bg2">
                        <a:lumMod val="20000"/>
                        <a:lumOff val="80000"/>
                      </a:schemeClr>
                    </a:solidFill>
                  </a:tcPr>
                </a:tc>
                <a:tc>
                  <a:txBody>
                    <a:bodyPr/>
                    <a:lstStyle/>
                    <a:p>
                      <a:pPr algn="r"/>
                      <a:r>
                        <a:rPr lang="en-US" sz="1400" dirty="0"/>
                        <a:t>$3,000</a:t>
                      </a:r>
                    </a:p>
                  </a:txBody>
                  <a:tcPr>
                    <a:solidFill>
                      <a:schemeClr val="bg2">
                        <a:lumMod val="20000"/>
                        <a:lumOff val="80000"/>
                      </a:schemeClr>
                    </a:solidFill>
                  </a:tcPr>
                </a:tc>
                <a:extLst>
                  <a:ext uri="{0D108BD9-81ED-4DB2-BD59-A6C34878D82A}">
                    <a16:rowId xmlns:a16="http://schemas.microsoft.com/office/drawing/2014/main" val="10001"/>
                  </a:ext>
                </a:extLst>
              </a:tr>
              <a:tr h="457200">
                <a:tc>
                  <a:txBody>
                    <a:bodyPr/>
                    <a:lstStyle/>
                    <a:p>
                      <a:pPr algn="r"/>
                      <a:r>
                        <a:rPr lang="en-US" sz="1200" dirty="0"/>
                        <a:t>770182203I00009</a:t>
                      </a:r>
                    </a:p>
                  </a:txBody>
                  <a:tcPr>
                    <a:solidFill>
                      <a:schemeClr val="tx1">
                        <a:lumMod val="95000"/>
                      </a:schemeClr>
                    </a:solidFill>
                  </a:tcPr>
                </a:tc>
                <a:tc>
                  <a:txBody>
                    <a:bodyPr/>
                    <a:lstStyle/>
                    <a:p>
                      <a:pPr algn="r"/>
                      <a:r>
                        <a:rPr lang="en-US" sz="1400" dirty="0"/>
                        <a:t>xxx</a:t>
                      </a:r>
                    </a:p>
                  </a:txBody>
                  <a:tcPr>
                    <a:solidFill>
                      <a:schemeClr val="tx1">
                        <a:lumMod val="95000"/>
                      </a:schemeClr>
                    </a:solidFill>
                  </a:tcPr>
                </a:tc>
                <a:tc>
                  <a:txBody>
                    <a:bodyPr/>
                    <a:lstStyle/>
                    <a:p>
                      <a:pPr algn="r"/>
                      <a:r>
                        <a:rPr lang="en-US" sz="1400" dirty="0"/>
                        <a:t>$365,000</a:t>
                      </a:r>
                    </a:p>
                  </a:txBody>
                  <a:tcPr>
                    <a:solidFill>
                      <a:schemeClr val="tx1">
                        <a:lumMod val="95000"/>
                      </a:schemeClr>
                    </a:solidFill>
                  </a:tcPr>
                </a:tc>
                <a:tc>
                  <a:txBody>
                    <a:bodyPr/>
                    <a:lstStyle/>
                    <a:p>
                      <a:pPr algn="r"/>
                      <a:r>
                        <a:rPr lang="en-US" sz="1400" dirty="0"/>
                        <a:t>100</a:t>
                      </a:r>
                    </a:p>
                  </a:txBody>
                  <a:tcPr>
                    <a:solidFill>
                      <a:schemeClr val="tx1">
                        <a:lumMod val="95000"/>
                      </a:schemeClr>
                    </a:solidFill>
                  </a:tcPr>
                </a:tc>
                <a:tc>
                  <a:txBody>
                    <a:bodyPr/>
                    <a:lstStyle/>
                    <a:p>
                      <a:pPr algn="r"/>
                      <a:r>
                        <a:rPr lang="en-US" sz="1400" dirty="0"/>
                        <a:t>$3,650</a:t>
                      </a:r>
                    </a:p>
                  </a:txBody>
                  <a:tcPr>
                    <a:solidFill>
                      <a:schemeClr val="tx1">
                        <a:lumMod val="95000"/>
                      </a:schemeClr>
                    </a:solidFill>
                  </a:tcPr>
                </a:tc>
                <a:extLst>
                  <a:ext uri="{0D108BD9-81ED-4DB2-BD59-A6C34878D82A}">
                    <a16:rowId xmlns:a16="http://schemas.microsoft.com/office/drawing/2014/main" val="10002"/>
                  </a:ext>
                </a:extLst>
              </a:tr>
              <a:tr h="457200">
                <a:tc>
                  <a:txBody>
                    <a:bodyPr/>
                    <a:lstStyle/>
                    <a:p>
                      <a:pPr algn="r"/>
                      <a:r>
                        <a:rPr lang="en-US" sz="1200" dirty="0"/>
                        <a:t>101340000010009</a:t>
                      </a:r>
                    </a:p>
                  </a:txBody>
                  <a:tcPr>
                    <a:solidFill>
                      <a:schemeClr val="tx2">
                        <a:lumMod val="90000"/>
                      </a:schemeClr>
                    </a:solidFill>
                  </a:tcPr>
                </a:tc>
                <a:tc>
                  <a:txBody>
                    <a:bodyPr/>
                    <a:lstStyle/>
                    <a:p>
                      <a:pPr algn="r"/>
                      <a:r>
                        <a:rPr lang="en-US" sz="1400" dirty="0"/>
                        <a:t>xxx</a:t>
                      </a:r>
                    </a:p>
                  </a:txBody>
                  <a:tcPr>
                    <a:solidFill>
                      <a:schemeClr val="tx2">
                        <a:lumMod val="90000"/>
                      </a:schemeClr>
                    </a:solidFill>
                  </a:tcPr>
                </a:tc>
                <a:tc>
                  <a:txBody>
                    <a:bodyPr/>
                    <a:lstStyle/>
                    <a:p>
                      <a:pPr algn="r"/>
                      <a:r>
                        <a:rPr lang="en-US" sz="1400" dirty="0"/>
                        <a:t>$500,000</a:t>
                      </a:r>
                    </a:p>
                  </a:txBody>
                  <a:tcPr>
                    <a:solidFill>
                      <a:schemeClr val="tx2">
                        <a:lumMod val="90000"/>
                      </a:schemeClr>
                    </a:solidFill>
                  </a:tcPr>
                </a:tc>
                <a:tc>
                  <a:txBody>
                    <a:bodyPr/>
                    <a:lstStyle/>
                    <a:p>
                      <a:pPr algn="r"/>
                      <a:r>
                        <a:rPr lang="en-US" sz="1400" dirty="0"/>
                        <a:t>100</a:t>
                      </a:r>
                    </a:p>
                  </a:txBody>
                  <a:tcPr>
                    <a:solidFill>
                      <a:schemeClr val="tx2">
                        <a:lumMod val="90000"/>
                      </a:schemeClr>
                    </a:solidFill>
                  </a:tcPr>
                </a:tc>
                <a:tc>
                  <a:txBody>
                    <a:bodyPr/>
                    <a:lstStyle/>
                    <a:p>
                      <a:pPr algn="r"/>
                      <a:r>
                        <a:rPr lang="en-US" sz="1400" dirty="0"/>
                        <a:t>$5,000</a:t>
                      </a:r>
                    </a:p>
                  </a:txBody>
                  <a:tcPr>
                    <a:solidFill>
                      <a:schemeClr val="tx2">
                        <a:lumMod val="90000"/>
                      </a:schemeClr>
                    </a:solidFill>
                  </a:tcPr>
                </a:tc>
                <a:extLst>
                  <a:ext uri="{0D108BD9-81ED-4DB2-BD59-A6C34878D82A}">
                    <a16:rowId xmlns:a16="http://schemas.microsoft.com/office/drawing/2014/main" val="10003"/>
                  </a:ext>
                </a:extLst>
              </a:tr>
            </a:tbl>
          </a:graphicData>
        </a:graphic>
      </p:graphicFrame>
      <p:graphicFrame>
        <p:nvGraphicFramePr>
          <p:cNvPr id="4" name="Table 3"/>
          <p:cNvGraphicFramePr>
            <a:graphicFrameLocks noGrp="1"/>
          </p:cNvGraphicFramePr>
          <p:nvPr/>
        </p:nvGraphicFramePr>
        <p:xfrm>
          <a:off x="2286000" y="4495800"/>
          <a:ext cx="6248400" cy="370840"/>
        </p:xfrm>
        <a:graphic>
          <a:graphicData uri="http://schemas.openxmlformats.org/drawingml/2006/table">
            <a:tbl>
              <a:tblPr firstRow="1" bandRow="1">
                <a:tableStyleId>{5C22544A-7EE6-4342-B048-85BDC9FD1C3A}</a:tableStyleId>
              </a:tblPr>
              <a:tblGrid>
                <a:gridCol w="3436620">
                  <a:extLst>
                    <a:ext uri="{9D8B030D-6E8A-4147-A177-3AD203B41FA5}">
                      <a16:colId xmlns:a16="http://schemas.microsoft.com/office/drawing/2014/main" val="20000"/>
                    </a:ext>
                  </a:extLst>
                </a:gridCol>
                <a:gridCol w="2811780">
                  <a:extLst>
                    <a:ext uri="{9D8B030D-6E8A-4147-A177-3AD203B41FA5}">
                      <a16:colId xmlns:a16="http://schemas.microsoft.com/office/drawing/2014/main" val="20001"/>
                    </a:ext>
                  </a:extLst>
                </a:gridCol>
              </a:tblGrid>
              <a:tr h="370840">
                <a:tc>
                  <a:txBody>
                    <a:bodyPr/>
                    <a:lstStyle/>
                    <a:p>
                      <a:r>
                        <a:rPr lang="en-US" sz="1400" b="1" dirty="0">
                          <a:solidFill>
                            <a:schemeClr val="bg1"/>
                          </a:solidFill>
                        </a:rPr>
                        <a:t>Median</a:t>
                      </a:r>
                      <a:r>
                        <a:rPr lang="en-US" sz="1400" b="1" baseline="0" dirty="0">
                          <a:solidFill>
                            <a:schemeClr val="bg1"/>
                          </a:solidFill>
                        </a:rPr>
                        <a:t>  Indicated Value Per FF</a:t>
                      </a:r>
                      <a:endParaRPr lang="en-US" sz="1400" b="1" dirty="0">
                        <a:solidFill>
                          <a:schemeClr val="bg1"/>
                        </a:solidFill>
                      </a:endParaRPr>
                    </a:p>
                  </a:txBody>
                  <a:tcPr>
                    <a:solidFill>
                      <a:schemeClr val="tx1"/>
                    </a:solidFill>
                  </a:tcPr>
                </a:tc>
                <a:tc>
                  <a:txBody>
                    <a:bodyPr/>
                    <a:lstStyle/>
                    <a:p>
                      <a:pPr algn="r"/>
                      <a:r>
                        <a:rPr lang="en-US" sz="1400" dirty="0"/>
                        <a:t>$3</a:t>
                      </a:r>
                      <a:r>
                        <a:rPr lang="en-US" sz="1400" dirty="0">
                          <a:solidFill>
                            <a:schemeClr val="bg1"/>
                          </a:solidFill>
                        </a:rPr>
                        <a:t>$3,650</a:t>
                      </a:r>
                      <a:endParaRPr lang="en-US" sz="1400" dirty="0"/>
                    </a:p>
                  </a:txBody>
                  <a:tcPr>
                    <a:solidFill>
                      <a:schemeClr val="tx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descr="I:\73\730033403G00009_0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4400" y="4343400"/>
            <a:ext cx="3124200" cy="2343150"/>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2228" name="Picture 4" descr="I:\73\730033403G00009_0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00600" y="4305300"/>
            <a:ext cx="3149601" cy="2362201"/>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2226" name="Picture 2" descr="I:\73\730033403G00009_06.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0" y="381000"/>
            <a:ext cx="5791200" cy="4343400"/>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5181600" y="3443397"/>
            <a:ext cx="1920719" cy="1015663"/>
          </a:xfrm>
          <a:prstGeom prst="rect">
            <a:avLst/>
          </a:prstGeom>
          <a:noFill/>
        </p:spPr>
        <p:txBody>
          <a:bodyPr wrap="none" rtlCol="0">
            <a:spAutoFit/>
          </a:bodyPr>
          <a:lstStyle/>
          <a:p>
            <a:r>
              <a:rPr lang="en-US" sz="2000" b="1" dirty="0"/>
              <a:t>Bare lot 100ft. </a:t>
            </a:r>
          </a:p>
          <a:p>
            <a:r>
              <a:rPr lang="en-US" sz="2000" b="1" dirty="0"/>
              <a:t>sale price</a:t>
            </a:r>
          </a:p>
          <a:p>
            <a:r>
              <a:rPr lang="en-US" sz="2000" b="1" dirty="0"/>
              <a:t>$900,000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I:\Scotts Photos\Scott's photos 00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457200"/>
            <a:ext cx="7899400" cy="5981700"/>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1143000" y="5181600"/>
            <a:ext cx="3607654" cy="1015663"/>
          </a:xfrm>
          <a:prstGeom prst="rect">
            <a:avLst/>
          </a:prstGeom>
          <a:noFill/>
        </p:spPr>
        <p:txBody>
          <a:bodyPr wrap="square" rtlCol="0">
            <a:spAutoFit/>
          </a:bodyPr>
          <a:lstStyle/>
          <a:p>
            <a:r>
              <a:rPr lang="en-US" sz="2000" b="1" i="1" dirty="0"/>
              <a:t>100 ft. bare lot.  Sale price  $800,000</a:t>
            </a:r>
          </a:p>
          <a:p>
            <a:r>
              <a:rPr lang="en-US" sz="2000" b="1" i="1" dirty="0"/>
              <a:t>$8,000 per front foot.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I:\Scotts Photos\Scott's photos 00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3032666"/>
            <a:ext cx="4927601" cy="3661376"/>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458" name="Picture 2" descr="F:\LandServFiles\PVCFiles\Gary\680212304CA0009_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228600"/>
            <a:ext cx="4749800" cy="3562350"/>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00400" y="228600"/>
            <a:ext cx="2895600" cy="646331"/>
          </a:xfrm>
          <a:prstGeom prst="rect">
            <a:avLst/>
          </a:prstGeom>
          <a:noFill/>
        </p:spPr>
        <p:txBody>
          <a:bodyPr wrap="square" rtlCol="0">
            <a:spAutoFit/>
          </a:bodyPr>
          <a:lstStyle/>
          <a:p>
            <a:pPr algn="ctr"/>
            <a:r>
              <a:rPr lang="en-US" b="1" dirty="0"/>
              <a:t>Pelican Lake Improved Sales</a:t>
            </a:r>
          </a:p>
        </p:txBody>
      </p:sp>
      <p:graphicFrame>
        <p:nvGraphicFramePr>
          <p:cNvPr id="4" name="Table 3"/>
          <p:cNvGraphicFramePr>
            <a:graphicFrameLocks noGrp="1"/>
          </p:cNvGraphicFramePr>
          <p:nvPr>
            <p:extLst>
              <p:ext uri="{D42A27DB-BD31-4B8C-83A1-F6EECF244321}">
                <p14:modId xmlns:p14="http://schemas.microsoft.com/office/powerpoint/2010/main" val="2037487529"/>
              </p:ext>
            </p:extLst>
          </p:nvPr>
        </p:nvGraphicFramePr>
        <p:xfrm>
          <a:off x="1" y="1219200"/>
          <a:ext cx="9143999" cy="445008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990599">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gridCol w="1371600">
                  <a:extLst>
                    <a:ext uri="{9D8B030D-6E8A-4147-A177-3AD203B41FA5}">
                      <a16:colId xmlns:a16="http://schemas.microsoft.com/office/drawing/2014/main" val="20008"/>
                    </a:ext>
                  </a:extLst>
                </a:gridCol>
              </a:tblGrid>
              <a:tr h="274320">
                <a:tc>
                  <a:txBody>
                    <a:bodyPr/>
                    <a:lstStyle/>
                    <a:p>
                      <a:pPr algn="ctr"/>
                      <a:r>
                        <a:rPr lang="en-US" sz="1400" dirty="0"/>
                        <a:t>Parcel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a:r>
                        <a:rPr lang="en-US" sz="1400" dirty="0"/>
                        <a:t>Sale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a:r>
                        <a:rPr lang="en-US" sz="1400" dirty="0"/>
                        <a:t>Sale Price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a:r>
                        <a:rPr lang="en-US" sz="1400" dirty="0"/>
                        <a:t>Land</a:t>
                      </a:r>
                      <a:r>
                        <a:rPr lang="en-US" sz="1400" baseline="0" dirty="0"/>
                        <a:t> Value</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a:r>
                        <a:rPr lang="en-US" sz="1400" dirty="0"/>
                        <a:t>Bldg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a:r>
                        <a:rPr lang="en-US" sz="1400" dirty="0"/>
                        <a:t>Sale Price less</a:t>
                      </a:r>
                    </a:p>
                    <a:p>
                      <a:pPr algn="ctr"/>
                      <a:r>
                        <a:rPr lang="en-US" sz="1400" baseline="0" dirty="0"/>
                        <a:t>Bldg value</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a:r>
                        <a:rPr lang="en-US" sz="1400" dirty="0"/>
                        <a:t>Front Foot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a:r>
                        <a:rPr lang="en-US" sz="1400" dirty="0"/>
                        <a:t>Indicate Value per</a:t>
                      </a:r>
                      <a:r>
                        <a:rPr lang="en-US" sz="1400" baseline="0" dirty="0"/>
                        <a:t> Front Foot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a:r>
                        <a:rPr lang="en-US" sz="1400" dirty="0"/>
                        <a:t>Quality Adjustments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10000"/>
                  </a:ext>
                </a:extLst>
              </a:tr>
              <a:tr h="274320">
                <a:tc>
                  <a:txBody>
                    <a:bodyPr/>
                    <a:lstStyle/>
                    <a:p>
                      <a:pPr algn="r" fontAlgn="b"/>
                      <a:r>
                        <a:rPr lang="en-US" sz="1200" b="0" i="0" u="none" strike="noStrike" dirty="0">
                          <a:solidFill>
                            <a:srgbClr val="000000"/>
                          </a:solidFill>
                          <a:latin typeface="+mn-lt"/>
                        </a:rPr>
                        <a:t>100152101KA0009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err="1"/>
                        <a:t>xxxx</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a:t>$850,000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a:t>356,100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a:t>214,200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a:t>$635,800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a:t>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a:t>$5,529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a:t>10% Vegetation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extLst>
                  <a:ext uri="{0D108BD9-81ED-4DB2-BD59-A6C34878D82A}">
                    <a16:rowId xmlns:a16="http://schemas.microsoft.com/office/drawing/2014/main" val="10001"/>
                  </a:ext>
                </a:extLst>
              </a:tr>
              <a:tr h="274320">
                <a:tc>
                  <a:txBody>
                    <a:bodyPr/>
                    <a:lstStyle/>
                    <a:p>
                      <a:pPr algn="r" fontAlgn="b"/>
                      <a:r>
                        <a:rPr lang="en-US" sz="1200" b="0" i="0" u="none" strike="noStrike" dirty="0">
                          <a:solidFill>
                            <a:srgbClr val="000000"/>
                          </a:solidFill>
                          <a:latin typeface="+mn-lt"/>
                        </a:rPr>
                        <a:t>101270000220009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r"/>
                      <a:r>
                        <a:rPr lang="en-US" sz="1400" dirty="0" err="1"/>
                        <a:t>xxxx</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r"/>
                      <a:r>
                        <a:rPr lang="en-US" sz="1400" dirty="0"/>
                        <a:t>$233,600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r"/>
                      <a:r>
                        <a:rPr lang="en-US" sz="1400" dirty="0"/>
                        <a:t>181,800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r"/>
                      <a:r>
                        <a:rPr lang="en-US" sz="1400" dirty="0"/>
                        <a:t>119,500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r"/>
                      <a:r>
                        <a:rPr lang="en-US" sz="1400" dirty="0"/>
                        <a:t>$114,100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r"/>
                      <a:r>
                        <a:rPr lang="en-US" sz="14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r"/>
                      <a:r>
                        <a:rPr lang="en-US" sz="1400" dirty="0"/>
                        <a:t>$1,141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r"/>
                      <a:r>
                        <a:rPr lang="en-US" sz="1400" dirty="0"/>
                        <a:t>30% Vegetation</a:t>
                      </a:r>
                    </a:p>
                    <a:p>
                      <a:pPr algn="r"/>
                      <a:r>
                        <a:rPr lang="en-US" sz="1400" dirty="0"/>
                        <a:t>30%</a:t>
                      </a:r>
                      <a:r>
                        <a:rPr lang="en-US" sz="1400" baseline="0" dirty="0"/>
                        <a:t> Depth</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274320">
                <a:tc>
                  <a:txBody>
                    <a:bodyPr/>
                    <a:lstStyle/>
                    <a:p>
                      <a:pPr algn="r" fontAlgn="b"/>
                      <a:r>
                        <a:rPr lang="en-US" sz="1200" b="0" i="0" u="none" strike="noStrike" dirty="0">
                          <a:solidFill>
                            <a:srgbClr val="000000"/>
                          </a:solidFill>
                          <a:latin typeface="+mn-lt"/>
                        </a:rPr>
                        <a:t>10127000066A009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err="1"/>
                        <a:t>xxxx</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a:t>$200,800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a:t>169,200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a:t>70,800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a:t>$130,000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a:t>$2,600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a:t>30% Depth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extLst>
                  <a:ext uri="{0D108BD9-81ED-4DB2-BD59-A6C34878D82A}">
                    <a16:rowId xmlns:a16="http://schemas.microsoft.com/office/drawing/2014/main" val="10003"/>
                  </a:ext>
                </a:extLst>
              </a:tr>
              <a:tr h="274320">
                <a:tc>
                  <a:txBody>
                    <a:bodyPr/>
                    <a:lstStyle/>
                    <a:p>
                      <a:pPr algn="r" fontAlgn="b"/>
                      <a:r>
                        <a:rPr lang="en-US" sz="1200" b="0" i="0" u="none" strike="noStrike" dirty="0">
                          <a:solidFill>
                            <a:srgbClr val="000000"/>
                          </a:solidFill>
                          <a:latin typeface="+mn-lt"/>
                        </a:rPr>
                        <a:t>770182203I00009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r"/>
                      <a:r>
                        <a:rPr lang="en-US" sz="1400" dirty="0" err="1"/>
                        <a:t>xxxx</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r"/>
                      <a:r>
                        <a:rPr lang="en-US" sz="1400" dirty="0"/>
                        <a:t>$353,500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r"/>
                      <a:r>
                        <a:rPr lang="en-US" sz="1400" dirty="0"/>
                        <a:t>387,700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r"/>
                      <a:r>
                        <a:rPr lang="en-US" sz="1400" dirty="0"/>
                        <a:t>149,400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r"/>
                      <a:r>
                        <a:rPr lang="en-US" sz="1400" dirty="0"/>
                        <a:t>$204,100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r"/>
                      <a:r>
                        <a:rPr lang="en-US" sz="14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r"/>
                      <a:r>
                        <a:rPr lang="en-US" sz="1400" dirty="0"/>
                        <a:t>$3,535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r"/>
                      <a:r>
                        <a:rPr lang="en-US" sz="1400" dirty="0"/>
                        <a:t>Prime</a:t>
                      </a:r>
                    </a:p>
                    <a:p>
                      <a:pPr algn="r"/>
                      <a:r>
                        <a:rPr lang="en-US" sz="1400" baseline="0" dirty="0"/>
                        <a:t> (Dozer Bait)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274320">
                <a:tc>
                  <a:txBody>
                    <a:bodyPr/>
                    <a:lstStyle/>
                    <a:p>
                      <a:pPr algn="r" fontAlgn="b"/>
                      <a:r>
                        <a:rPr lang="en-US" sz="1200" b="0" i="0" u="none" strike="noStrike" dirty="0">
                          <a:solidFill>
                            <a:srgbClr val="000000"/>
                          </a:solidFill>
                          <a:latin typeface="+mn-lt"/>
                        </a:rPr>
                        <a:t>770182404AAA009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err="1"/>
                        <a:t>xxxx</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a:t>$375,000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a:t>259,800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a:t>49,500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a:t>$325,500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a:t>$9,864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a:t>Prime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extLst>
                  <a:ext uri="{0D108BD9-81ED-4DB2-BD59-A6C34878D82A}">
                    <a16:rowId xmlns:a16="http://schemas.microsoft.com/office/drawing/2014/main" val="10005"/>
                  </a:ext>
                </a:extLst>
              </a:tr>
              <a:tr h="274320">
                <a:tc>
                  <a:txBody>
                    <a:bodyPr/>
                    <a:lstStyle/>
                    <a:p>
                      <a:pPr algn="r" fontAlgn="b"/>
                      <a:r>
                        <a:rPr lang="en-US" sz="1200" b="0" i="0" u="none" strike="noStrike" dirty="0">
                          <a:solidFill>
                            <a:srgbClr val="000000"/>
                          </a:solidFill>
                          <a:latin typeface="+mn-lt"/>
                        </a:rPr>
                        <a:t>101160000400009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err="1"/>
                        <a:t>xxxx</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t>$212,000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t>176,300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t>67,100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t>$144,900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t>$1,932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t>50% Vegetation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74320">
                <a:tc>
                  <a:txBody>
                    <a:bodyPr/>
                    <a:lstStyle/>
                    <a:p>
                      <a:pPr algn="r" fontAlgn="b"/>
                      <a:r>
                        <a:rPr lang="en-US" sz="1200" b="0" i="0" u="none" strike="noStrike" dirty="0">
                          <a:solidFill>
                            <a:srgbClr val="000000"/>
                          </a:solidFill>
                          <a:latin typeface="+mn-lt"/>
                        </a:rPr>
                        <a:t>770183105B00009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err="1"/>
                        <a:t>xxxx</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a:t>$550,000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a:t>273,800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a:t>100,100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a:t>$449,900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a:t>$4,499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r"/>
                      <a:r>
                        <a:rPr lang="en-US" sz="1400" dirty="0"/>
                        <a:t>Prime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extLst>
                  <a:ext uri="{0D108BD9-81ED-4DB2-BD59-A6C34878D82A}">
                    <a16:rowId xmlns:a16="http://schemas.microsoft.com/office/drawing/2014/main" val="10007"/>
                  </a:ext>
                </a:extLst>
              </a:tr>
              <a:tr h="274320">
                <a:tc>
                  <a:txBody>
                    <a:bodyPr/>
                    <a:lstStyle/>
                    <a:p>
                      <a:pPr algn="r" fontAlgn="b"/>
                      <a:r>
                        <a:rPr lang="en-US" sz="1200" b="0" i="0" u="none" strike="noStrike" dirty="0">
                          <a:solidFill>
                            <a:srgbClr val="000000"/>
                          </a:solidFill>
                          <a:latin typeface="+mn-lt"/>
                        </a:rPr>
                        <a:t>820131101I00009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r"/>
                      <a:r>
                        <a:rPr lang="en-US" sz="1400" dirty="0" err="1"/>
                        <a:t>xxxx</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r"/>
                      <a:r>
                        <a:rPr lang="en-US" sz="1400" dirty="0"/>
                        <a:t>$598,800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r"/>
                      <a:r>
                        <a:rPr lang="en-US" sz="1400" dirty="0"/>
                        <a:t>331,500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r"/>
                      <a:r>
                        <a:rPr lang="en-US" sz="1400" dirty="0"/>
                        <a:t>164,500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r"/>
                      <a:r>
                        <a:rPr lang="en-US" sz="1400" dirty="0"/>
                        <a:t>$434,300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r"/>
                      <a:r>
                        <a:rPr lang="en-US" sz="14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r"/>
                      <a:r>
                        <a:rPr lang="en-US" sz="1400" dirty="0"/>
                        <a:t>$4,343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r"/>
                      <a:r>
                        <a:rPr lang="en-US" sz="1400" dirty="0"/>
                        <a:t>10% 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8"/>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520458200"/>
              </p:ext>
            </p:extLst>
          </p:nvPr>
        </p:nvGraphicFramePr>
        <p:xfrm>
          <a:off x="2133599" y="6553200"/>
          <a:ext cx="7010401" cy="304800"/>
        </p:xfrm>
        <a:graphic>
          <a:graphicData uri="http://schemas.openxmlformats.org/drawingml/2006/table">
            <a:tbl>
              <a:tblPr firstRow="1" bandRow="1">
                <a:tableStyleId>{5C22544A-7EE6-4342-B048-85BDC9FD1C3A}</a:tableStyleId>
              </a:tblPr>
              <a:tblGrid>
                <a:gridCol w="3466682">
                  <a:extLst>
                    <a:ext uri="{9D8B030D-6E8A-4147-A177-3AD203B41FA5}">
                      <a16:colId xmlns:a16="http://schemas.microsoft.com/office/drawing/2014/main" val="20000"/>
                    </a:ext>
                  </a:extLst>
                </a:gridCol>
                <a:gridCol w="3543719">
                  <a:extLst>
                    <a:ext uri="{9D8B030D-6E8A-4147-A177-3AD203B41FA5}">
                      <a16:colId xmlns:a16="http://schemas.microsoft.com/office/drawing/2014/main" val="20001"/>
                    </a:ext>
                  </a:extLst>
                </a:gridCol>
              </a:tblGrid>
              <a:tr h="218440">
                <a:tc>
                  <a:txBody>
                    <a:bodyPr/>
                    <a:lstStyle/>
                    <a:p>
                      <a:pPr algn="ctr"/>
                      <a:r>
                        <a:rPr lang="en-US" sz="1400" dirty="0">
                          <a:solidFill>
                            <a:schemeClr val="bg1"/>
                          </a:solidFill>
                        </a:rPr>
                        <a:t>Median Indicated Value per FF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r>
                        <a:rPr lang="en-US" sz="1400" dirty="0">
                          <a:solidFill>
                            <a:schemeClr val="bg1"/>
                          </a:solidFill>
                        </a:rPr>
                        <a:t>$3,939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767"/>
            <a:ext cx="6554867" cy="1524000"/>
          </a:xfrm>
        </p:spPr>
        <p:txBody>
          <a:bodyPr/>
          <a:lstStyle/>
          <a:p>
            <a:r>
              <a:rPr lang="en-US" b="1" dirty="0"/>
              <a:t> no sales On A Lake?</a:t>
            </a:r>
          </a:p>
        </p:txBody>
      </p:sp>
      <p:sp>
        <p:nvSpPr>
          <p:cNvPr id="3" name="Content Placeholder 2"/>
          <p:cNvSpPr>
            <a:spLocks noGrp="1"/>
          </p:cNvSpPr>
          <p:nvPr>
            <p:ph idx="1"/>
          </p:nvPr>
        </p:nvSpPr>
        <p:spPr>
          <a:xfrm>
            <a:off x="609600" y="1559767"/>
            <a:ext cx="6554867" cy="3767670"/>
          </a:xfrm>
        </p:spPr>
        <p:txBody>
          <a:bodyPr>
            <a:normAutofit/>
          </a:bodyPr>
          <a:lstStyle/>
          <a:p>
            <a:r>
              <a:rPr lang="en-US" sz="3200" b="1" dirty="0"/>
              <a:t>Lake Grouping;</a:t>
            </a:r>
          </a:p>
          <a:p>
            <a:pPr lvl="1"/>
            <a:r>
              <a:rPr lang="en-US" sz="3200" b="1" dirty="0"/>
              <a:t>Size of body of water</a:t>
            </a:r>
          </a:p>
          <a:p>
            <a:pPr lvl="1"/>
            <a:r>
              <a:rPr lang="en-US" sz="3200" b="1" dirty="0"/>
              <a:t>Clarity of water (</a:t>
            </a:r>
            <a:r>
              <a:rPr lang="en-US" sz="2400" b="1" dirty="0"/>
              <a:t>Water quality)</a:t>
            </a:r>
          </a:p>
          <a:p>
            <a:pPr lvl="1"/>
            <a:r>
              <a:rPr lang="en-US" sz="3200" b="1" dirty="0"/>
              <a:t>Water Depth</a:t>
            </a:r>
          </a:p>
          <a:p>
            <a:pPr lvl="1"/>
            <a:r>
              <a:rPr lang="en-US" sz="3200" b="1" dirty="0"/>
              <a:t>Location of lake</a:t>
            </a:r>
          </a:p>
        </p:txBody>
      </p:sp>
    </p:spTree>
    <p:extLst>
      <p:ext uri="{BB962C8B-B14F-4D97-AF65-F5344CB8AC3E}">
        <p14:creationId xmlns:p14="http://schemas.microsoft.com/office/powerpoint/2010/main" val="1888937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363" y="-41564"/>
            <a:ext cx="6554867" cy="1524000"/>
          </a:xfrm>
        </p:spPr>
        <p:txBody>
          <a:bodyPr/>
          <a:lstStyle/>
          <a:p>
            <a:r>
              <a:rPr lang="en-US" b="1" dirty="0"/>
              <a:t>Lake Grouping</a:t>
            </a:r>
          </a:p>
        </p:txBody>
      </p:sp>
      <p:sp>
        <p:nvSpPr>
          <p:cNvPr id="3" name="Content Placeholder 2"/>
          <p:cNvSpPr>
            <a:spLocks noGrp="1"/>
          </p:cNvSpPr>
          <p:nvPr>
            <p:ph idx="1"/>
          </p:nvPr>
        </p:nvSpPr>
        <p:spPr>
          <a:xfrm>
            <a:off x="563418" y="1066800"/>
            <a:ext cx="6554867" cy="4343400"/>
          </a:xfrm>
        </p:spPr>
        <p:txBody>
          <a:bodyPr>
            <a:normAutofit fontScale="47500" lnSpcReduction="20000"/>
          </a:bodyPr>
          <a:lstStyle/>
          <a:p>
            <a:endParaRPr lang="en-US" dirty="0"/>
          </a:p>
          <a:p>
            <a:endParaRPr lang="en-US" dirty="0"/>
          </a:p>
          <a:p>
            <a:r>
              <a:rPr lang="en-US" sz="5900" dirty="0"/>
              <a:t>Group 1 : $4,000-5,500</a:t>
            </a:r>
          </a:p>
          <a:p>
            <a:r>
              <a:rPr lang="en-US" sz="5900" dirty="0"/>
              <a:t>Group 2: $3,000-4,000</a:t>
            </a:r>
          </a:p>
          <a:p>
            <a:r>
              <a:rPr lang="en-US" sz="5900" dirty="0"/>
              <a:t>Group 3: $2,000-2,500</a:t>
            </a:r>
          </a:p>
          <a:p>
            <a:r>
              <a:rPr lang="en-US" sz="5900" dirty="0"/>
              <a:t>Group 4: $1,500-1,800</a:t>
            </a:r>
          </a:p>
          <a:p>
            <a:r>
              <a:rPr lang="en-US" sz="5900" dirty="0"/>
              <a:t>Group 5: $1,100-1,400</a:t>
            </a:r>
          </a:p>
          <a:p>
            <a:r>
              <a:rPr lang="en-US" sz="5900" dirty="0"/>
              <a:t>Group 6: $700-1,000</a:t>
            </a:r>
          </a:p>
          <a:p>
            <a:r>
              <a:rPr lang="en-US" sz="5900" dirty="0"/>
              <a:t>Group 7: $400-600</a:t>
            </a:r>
          </a:p>
        </p:txBody>
      </p:sp>
    </p:spTree>
    <p:extLst>
      <p:ext uri="{BB962C8B-B14F-4D97-AF65-F5344CB8AC3E}">
        <p14:creationId xmlns:p14="http://schemas.microsoft.com/office/powerpoint/2010/main" val="4086529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201" y="0"/>
            <a:ext cx="6575083" cy="1044635"/>
          </a:xfrm>
        </p:spPr>
        <p:txBody>
          <a:bodyPr/>
          <a:lstStyle/>
          <a:p>
            <a:r>
              <a:rPr lang="en-US" dirty="0"/>
              <a:t>WATER INFLUENCE</a:t>
            </a:r>
          </a:p>
        </p:txBody>
      </p:sp>
      <p:sp>
        <p:nvSpPr>
          <p:cNvPr id="3" name="Content Placeholder 2"/>
          <p:cNvSpPr>
            <a:spLocks noGrp="1"/>
          </p:cNvSpPr>
          <p:nvPr>
            <p:ph idx="1"/>
          </p:nvPr>
        </p:nvSpPr>
        <p:spPr>
          <a:xfrm>
            <a:off x="96334" y="372100"/>
            <a:ext cx="6554867" cy="2499643"/>
          </a:xfrm>
        </p:spPr>
        <p:txBody>
          <a:bodyPr/>
          <a:lstStyle/>
          <a:p>
            <a:r>
              <a:rPr lang="en-US" dirty="0"/>
              <a:t>WI1/20% - Privacy/ view of open water/ good access to waters edge. </a:t>
            </a:r>
          </a:p>
          <a:p>
            <a:r>
              <a:rPr lang="en-US" dirty="0"/>
              <a:t>WI2/10%- Privacy/ Limited view with NO or limited access to waters edge </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2219" y="3022392"/>
            <a:ext cx="4335905" cy="3570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p:cNvSpPr txBox="1"/>
          <p:nvPr/>
        </p:nvSpPr>
        <p:spPr>
          <a:xfrm>
            <a:off x="6835672" y="4176043"/>
            <a:ext cx="587020" cy="369332"/>
          </a:xfrm>
          <a:prstGeom prst="rect">
            <a:avLst/>
          </a:prstGeom>
          <a:noFill/>
        </p:spPr>
        <p:txBody>
          <a:bodyPr wrap="none" rtlCol="0">
            <a:spAutoFit/>
          </a:bodyPr>
          <a:lstStyle/>
          <a:p>
            <a:r>
              <a:rPr lang="en-US" b="1" dirty="0">
                <a:solidFill>
                  <a:srgbClr val="FF0000"/>
                </a:solidFill>
              </a:rPr>
              <a:t>WI1</a:t>
            </a:r>
          </a:p>
        </p:txBody>
      </p:sp>
      <p:sp>
        <p:nvSpPr>
          <p:cNvPr id="8" name="TextBox 7"/>
          <p:cNvSpPr txBox="1"/>
          <p:nvPr/>
        </p:nvSpPr>
        <p:spPr>
          <a:xfrm>
            <a:off x="343639" y="2460579"/>
            <a:ext cx="587020" cy="369332"/>
          </a:xfrm>
          <a:prstGeom prst="rect">
            <a:avLst/>
          </a:prstGeom>
          <a:noFill/>
        </p:spPr>
        <p:txBody>
          <a:bodyPr wrap="none" rtlCol="0">
            <a:spAutoFit/>
          </a:bodyPr>
          <a:lstStyle/>
          <a:p>
            <a:r>
              <a:rPr lang="en-US" b="1" dirty="0">
                <a:solidFill>
                  <a:srgbClr val="FF0000"/>
                </a:solidFill>
              </a:rPr>
              <a:t>WI2</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3175" y="3022392"/>
            <a:ext cx="4184993" cy="3570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TextBox 9"/>
          <p:cNvSpPr txBox="1"/>
          <p:nvPr/>
        </p:nvSpPr>
        <p:spPr>
          <a:xfrm>
            <a:off x="7086600" y="2460579"/>
            <a:ext cx="587020" cy="369332"/>
          </a:xfrm>
          <a:prstGeom prst="rect">
            <a:avLst/>
          </a:prstGeom>
          <a:noFill/>
        </p:spPr>
        <p:txBody>
          <a:bodyPr wrap="none" rtlCol="0">
            <a:spAutoFit/>
          </a:bodyPr>
          <a:lstStyle/>
          <a:p>
            <a:r>
              <a:rPr lang="en-US" b="1" dirty="0">
                <a:solidFill>
                  <a:srgbClr val="FF0000"/>
                </a:solidFill>
              </a:rPr>
              <a:t>WI1</a:t>
            </a:r>
          </a:p>
        </p:txBody>
      </p:sp>
    </p:spTree>
    <p:extLst>
      <p:ext uri="{BB962C8B-B14F-4D97-AF65-F5344CB8AC3E}">
        <p14:creationId xmlns:p14="http://schemas.microsoft.com/office/powerpoint/2010/main" val="1704494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533400"/>
            <a:ext cx="4038600" cy="830997"/>
          </a:xfrm>
          <a:prstGeom prst="rect">
            <a:avLst/>
          </a:prstGeom>
          <a:ln w="57150">
            <a:solidFill>
              <a:schemeClr val="accent1">
                <a:lumMod val="40000"/>
                <a:lumOff val="60000"/>
              </a:schemeClr>
            </a:solidFill>
          </a:ln>
          <a:effectLst>
            <a:glow rad="139700">
              <a:schemeClr val="accent3">
                <a:satMod val="175000"/>
                <a:alpha val="40000"/>
              </a:schemeClr>
            </a:glow>
            <a:softEdge rad="12700"/>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a:t>SALES  HISTORY  FOR</a:t>
            </a:r>
          </a:p>
          <a:p>
            <a:pPr algn="ctr"/>
            <a:r>
              <a:rPr lang="en-US" sz="2400" b="1" dirty="0"/>
              <a:t>PELICAN  LAKE</a:t>
            </a:r>
          </a:p>
        </p:txBody>
      </p:sp>
      <p:sp>
        <p:nvSpPr>
          <p:cNvPr id="4" name="TextBox 3"/>
          <p:cNvSpPr txBox="1"/>
          <p:nvPr/>
        </p:nvSpPr>
        <p:spPr>
          <a:xfrm>
            <a:off x="2286000" y="1676400"/>
            <a:ext cx="4419600" cy="2031325"/>
          </a:xfrm>
          <a:prstGeom prst="rect">
            <a:avLst/>
          </a:prstGeom>
          <a:noFill/>
        </p:spPr>
        <p:txBody>
          <a:bodyPr wrap="square" rtlCol="0">
            <a:spAutoFit/>
          </a:bodyPr>
          <a:lstStyle/>
          <a:p>
            <a:pPr>
              <a:lnSpc>
                <a:spcPct val="150000"/>
              </a:lnSpc>
              <a:buFont typeface="Arial" pitchFamily="34" charset="0"/>
              <a:buChar char="•"/>
            </a:pPr>
            <a:r>
              <a:rPr lang="en-US" dirty="0"/>
              <a:t> 	85 Good Sales  Since 2010</a:t>
            </a:r>
          </a:p>
          <a:p>
            <a:pPr>
              <a:lnSpc>
                <a:spcPct val="150000"/>
              </a:lnSpc>
              <a:buFont typeface="Arial" pitchFamily="34" charset="0"/>
              <a:buChar char="•"/>
            </a:pPr>
            <a:r>
              <a:rPr lang="en-US" dirty="0"/>
              <a:t> 	$380,651 Average Sale Price</a:t>
            </a:r>
          </a:p>
          <a:p>
            <a:pPr>
              <a:lnSpc>
                <a:spcPct val="150000"/>
              </a:lnSpc>
              <a:buFont typeface="Arial" pitchFamily="34" charset="0"/>
              <a:buChar char="•"/>
            </a:pPr>
            <a:r>
              <a:rPr lang="en-US" dirty="0"/>
              <a:t> 	$364,668 Average EMV</a:t>
            </a:r>
          </a:p>
          <a:p>
            <a:pPr>
              <a:lnSpc>
                <a:spcPct val="150000"/>
              </a:lnSpc>
              <a:buFont typeface="Arial" pitchFamily="34" charset="0"/>
              <a:buChar char="•"/>
            </a:pPr>
            <a:r>
              <a:rPr lang="en-US" dirty="0"/>
              <a:t> 	98% Median Sales Ratio</a:t>
            </a:r>
          </a:p>
          <a:p>
            <a:pPr>
              <a:buFont typeface="Arial" pitchFamily="34" charset="0"/>
              <a:buChar char="•"/>
            </a:pPr>
            <a:endParaRPr lang="en-US" dirty="0"/>
          </a:p>
        </p:txBody>
      </p:sp>
      <p:sp>
        <p:nvSpPr>
          <p:cNvPr id="5" name="TextBox 4"/>
          <p:cNvSpPr txBox="1"/>
          <p:nvPr/>
        </p:nvSpPr>
        <p:spPr>
          <a:xfrm>
            <a:off x="2438400" y="3505200"/>
            <a:ext cx="4457438" cy="1295868"/>
          </a:xfrm>
          <a:prstGeom prst="rect">
            <a:avLst/>
          </a:prstGeom>
          <a:noFill/>
        </p:spPr>
        <p:txBody>
          <a:bodyPr wrap="none" rtlCol="0">
            <a:spAutoFit/>
          </a:bodyPr>
          <a:lstStyle/>
          <a:p>
            <a:pPr algn="ctr">
              <a:lnSpc>
                <a:spcPct val="150000"/>
              </a:lnSpc>
            </a:pPr>
            <a:r>
              <a:rPr lang="en-US" dirty="0">
                <a:solidFill>
                  <a:srgbClr val="FFFF00"/>
                </a:solidFill>
              </a:rPr>
              <a:t>By Contrast</a:t>
            </a:r>
          </a:p>
          <a:p>
            <a:pPr algn="ctr">
              <a:lnSpc>
                <a:spcPct val="150000"/>
              </a:lnSpc>
            </a:pPr>
            <a:r>
              <a:rPr lang="en-US" dirty="0">
                <a:solidFill>
                  <a:srgbClr val="FFFF00"/>
                </a:solidFill>
              </a:rPr>
              <a:t>Whitefish Chain, another highly developed</a:t>
            </a:r>
          </a:p>
          <a:p>
            <a:pPr algn="ctr">
              <a:lnSpc>
                <a:spcPct val="150000"/>
              </a:lnSpc>
            </a:pPr>
            <a:r>
              <a:rPr lang="en-US" dirty="0">
                <a:solidFill>
                  <a:srgbClr val="FFFF00"/>
                </a:solidFill>
              </a:rPr>
              <a:t>Crow Wing County Lake has had:</a:t>
            </a:r>
          </a:p>
        </p:txBody>
      </p:sp>
      <p:sp>
        <p:nvSpPr>
          <p:cNvPr id="7" name="TextBox 6"/>
          <p:cNvSpPr txBox="1"/>
          <p:nvPr/>
        </p:nvSpPr>
        <p:spPr>
          <a:xfrm>
            <a:off x="2438400" y="4953000"/>
            <a:ext cx="3838487" cy="1754326"/>
          </a:xfrm>
          <a:prstGeom prst="rect">
            <a:avLst/>
          </a:prstGeom>
          <a:noFill/>
        </p:spPr>
        <p:txBody>
          <a:bodyPr wrap="none" rtlCol="0">
            <a:spAutoFit/>
          </a:bodyPr>
          <a:lstStyle/>
          <a:p>
            <a:pPr>
              <a:lnSpc>
                <a:spcPct val="150000"/>
              </a:lnSpc>
              <a:buFont typeface="Arial" pitchFamily="34" charset="0"/>
              <a:buChar char="•"/>
            </a:pPr>
            <a:r>
              <a:rPr lang="en-US" dirty="0"/>
              <a:t> 	259 Good Sales Since 2010</a:t>
            </a:r>
          </a:p>
          <a:p>
            <a:pPr>
              <a:lnSpc>
                <a:spcPct val="150000"/>
              </a:lnSpc>
              <a:buFont typeface="Arial" pitchFamily="34" charset="0"/>
              <a:buChar char="•"/>
            </a:pPr>
            <a:r>
              <a:rPr lang="en-US" dirty="0"/>
              <a:t> 	$600,402 Average Sale Price</a:t>
            </a:r>
          </a:p>
          <a:p>
            <a:pPr>
              <a:lnSpc>
                <a:spcPct val="150000"/>
              </a:lnSpc>
              <a:buFont typeface="Arial" pitchFamily="34" charset="0"/>
              <a:buChar char="•"/>
            </a:pPr>
            <a:r>
              <a:rPr lang="en-US" dirty="0"/>
              <a:t> 	$552,988 Average EMV</a:t>
            </a:r>
          </a:p>
          <a:p>
            <a:pPr>
              <a:lnSpc>
                <a:spcPct val="150000"/>
              </a:lnSpc>
              <a:buFont typeface="Arial" pitchFamily="34" charset="0"/>
              <a:buChar char="•"/>
            </a:pPr>
            <a:r>
              <a:rPr lang="en-US" dirty="0"/>
              <a:t> 	96% Median Sales Ratio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600200"/>
            <a:ext cx="7772400" cy="3416320"/>
          </a:xfrm>
          <a:prstGeom prst="rect">
            <a:avLst/>
          </a:prstGeom>
          <a:noFill/>
        </p:spPr>
        <p:txBody>
          <a:bodyPr wrap="square" rtlCol="0">
            <a:spAutoFit/>
          </a:bodyPr>
          <a:lstStyle/>
          <a:p>
            <a:r>
              <a:rPr lang="en-US" sz="3600" dirty="0"/>
              <a:t>Typical buyers  are buying access to the water.  Amounts paid for lakeshore will depend on the quantity of lakeshore frontage, the quality of the shoreline and the overall usability of the parcel.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457200"/>
            <a:ext cx="5609101" cy="461665"/>
          </a:xfrm>
          <a:prstGeom prst="rect">
            <a:avLst/>
          </a:prstGeom>
          <a:noFill/>
        </p:spPr>
        <p:txBody>
          <a:bodyPr wrap="none" rtlCol="0">
            <a:spAutoFit/>
          </a:bodyPr>
          <a:lstStyle/>
          <a:p>
            <a:pPr algn="ctr"/>
            <a:r>
              <a:rPr lang="en-US" sz="2400" b="1" dirty="0"/>
              <a:t>Starting Front Footage Rates per Lake</a:t>
            </a:r>
          </a:p>
        </p:txBody>
      </p:sp>
      <p:sp>
        <p:nvSpPr>
          <p:cNvPr id="3" name="TextBox 2"/>
          <p:cNvSpPr txBox="1"/>
          <p:nvPr/>
        </p:nvSpPr>
        <p:spPr>
          <a:xfrm>
            <a:off x="1752600" y="1066800"/>
            <a:ext cx="5638800" cy="5493812"/>
          </a:xfrm>
          <a:prstGeom prst="rect">
            <a:avLst/>
          </a:prstGeom>
          <a:noFill/>
          <a:ln w="38100">
            <a:solidFill>
              <a:srgbClr val="FFFF00"/>
            </a:solidFill>
          </a:ln>
        </p:spPr>
        <p:txBody>
          <a:bodyPr wrap="square" rtlCol="0">
            <a:spAutoFit/>
          </a:bodyPr>
          <a:lstStyle/>
          <a:p>
            <a:pPr>
              <a:lnSpc>
                <a:spcPct val="150000"/>
              </a:lnSpc>
              <a:buFont typeface="Arial" pitchFamily="34" charset="0"/>
              <a:buChar char="•"/>
            </a:pPr>
            <a:r>
              <a:rPr lang="en-US" dirty="0"/>
              <a:t> 	</a:t>
            </a:r>
            <a:r>
              <a:rPr lang="en-US" b="1" dirty="0"/>
              <a:t>Gull</a:t>
            </a:r>
            <a:r>
              <a:rPr lang="en-US" dirty="0"/>
              <a:t> – GD - $5,000 per foot</a:t>
            </a:r>
          </a:p>
          <a:p>
            <a:pPr>
              <a:lnSpc>
                <a:spcPct val="150000"/>
              </a:lnSpc>
              <a:buFont typeface="Arial" pitchFamily="34" charset="0"/>
              <a:buChar char="•"/>
            </a:pPr>
            <a:r>
              <a:rPr lang="en-US" dirty="0"/>
              <a:t> 	</a:t>
            </a:r>
            <a:r>
              <a:rPr lang="en-US" b="1" dirty="0"/>
              <a:t>Whitefish</a:t>
            </a:r>
            <a:r>
              <a:rPr lang="en-US" dirty="0"/>
              <a:t> – GD - $4,400 per foot</a:t>
            </a:r>
          </a:p>
          <a:p>
            <a:pPr>
              <a:lnSpc>
                <a:spcPct val="150000"/>
              </a:lnSpc>
              <a:buFont typeface="Arial" pitchFamily="34" charset="0"/>
              <a:buChar char="•"/>
            </a:pPr>
            <a:r>
              <a:rPr lang="en-US" dirty="0"/>
              <a:t> 	</a:t>
            </a:r>
            <a:r>
              <a:rPr lang="en-US" b="1" dirty="0"/>
              <a:t>Pelican</a:t>
            </a:r>
            <a:r>
              <a:rPr lang="en-US" dirty="0"/>
              <a:t> – GD - $3,700 per foot</a:t>
            </a:r>
          </a:p>
          <a:p>
            <a:pPr>
              <a:lnSpc>
                <a:spcPct val="150000"/>
              </a:lnSpc>
              <a:buFont typeface="Arial" pitchFamily="34" charset="0"/>
              <a:buChar char="•"/>
            </a:pPr>
            <a:r>
              <a:rPr lang="en-US" dirty="0"/>
              <a:t> 	</a:t>
            </a:r>
            <a:r>
              <a:rPr lang="en-US" b="1" dirty="0"/>
              <a:t>Bay</a:t>
            </a:r>
            <a:r>
              <a:rPr lang="en-US" dirty="0"/>
              <a:t> – RD - $3,100 per foot</a:t>
            </a:r>
          </a:p>
          <a:p>
            <a:pPr>
              <a:lnSpc>
                <a:spcPct val="150000"/>
              </a:lnSpc>
              <a:buFont typeface="Arial" pitchFamily="34" charset="0"/>
              <a:buChar char="•"/>
            </a:pPr>
            <a:r>
              <a:rPr lang="en-US" dirty="0"/>
              <a:t> 	</a:t>
            </a:r>
            <a:r>
              <a:rPr lang="en-US" b="1" dirty="0"/>
              <a:t>Hubert</a:t>
            </a:r>
            <a:r>
              <a:rPr lang="en-US" dirty="0"/>
              <a:t> – GD - $3,100 per foot</a:t>
            </a:r>
          </a:p>
          <a:p>
            <a:pPr>
              <a:lnSpc>
                <a:spcPct val="150000"/>
              </a:lnSpc>
              <a:buFont typeface="Arial" pitchFamily="34" charset="0"/>
              <a:buChar char="•"/>
            </a:pPr>
            <a:r>
              <a:rPr lang="en-US" dirty="0"/>
              <a:t> 	</a:t>
            </a:r>
            <a:r>
              <a:rPr lang="en-US" b="1" dirty="0"/>
              <a:t>Round</a:t>
            </a:r>
            <a:r>
              <a:rPr lang="en-US" dirty="0"/>
              <a:t> – GD - $3,000 per foot</a:t>
            </a:r>
          </a:p>
          <a:p>
            <a:pPr>
              <a:lnSpc>
                <a:spcPct val="150000"/>
              </a:lnSpc>
              <a:buFont typeface="Arial" pitchFamily="34" charset="0"/>
              <a:buChar char="•"/>
            </a:pPr>
            <a:r>
              <a:rPr lang="en-US" dirty="0"/>
              <a:t> 	</a:t>
            </a:r>
            <a:r>
              <a:rPr lang="en-US" b="1" dirty="0"/>
              <a:t>Horseshoe</a:t>
            </a:r>
            <a:r>
              <a:rPr lang="en-US" dirty="0"/>
              <a:t> – RD - $2,000 per foot</a:t>
            </a:r>
          </a:p>
          <a:p>
            <a:pPr>
              <a:lnSpc>
                <a:spcPct val="150000"/>
              </a:lnSpc>
              <a:buFont typeface="Arial" pitchFamily="34" charset="0"/>
              <a:buChar char="•"/>
            </a:pPr>
            <a:r>
              <a:rPr lang="en-US" dirty="0"/>
              <a:t> 	</a:t>
            </a:r>
            <a:r>
              <a:rPr lang="en-US" b="1" dirty="0"/>
              <a:t>North Long</a:t>
            </a:r>
            <a:r>
              <a:rPr lang="en-US" dirty="0"/>
              <a:t> – GD - $1,800 per foot</a:t>
            </a:r>
          </a:p>
          <a:p>
            <a:pPr>
              <a:lnSpc>
                <a:spcPct val="150000"/>
              </a:lnSpc>
              <a:buFont typeface="Arial" pitchFamily="34" charset="0"/>
              <a:buChar char="•"/>
            </a:pPr>
            <a:r>
              <a:rPr lang="en-US" dirty="0"/>
              <a:t> 	</a:t>
            </a:r>
            <a:r>
              <a:rPr lang="en-US" b="1" dirty="0"/>
              <a:t>Lake Edward</a:t>
            </a:r>
            <a:r>
              <a:rPr lang="en-US" dirty="0"/>
              <a:t> – GD - $1,600 per foot</a:t>
            </a:r>
          </a:p>
          <a:p>
            <a:pPr>
              <a:lnSpc>
                <a:spcPct val="150000"/>
              </a:lnSpc>
              <a:buFont typeface="Arial" pitchFamily="34" charset="0"/>
              <a:buChar char="•"/>
            </a:pPr>
            <a:r>
              <a:rPr lang="en-US" b="1" dirty="0"/>
              <a:t> 	Kimball – </a:t>
            </a:r>
            <a:r>
              <a:rPr lang="en-US" dirty="0"/>
              <a:t>GD $1,900 per foot</a:t>
            </a:r>
          </a:p>
          <a:p>
            <a:pPr>
              <a:lnSpc>
                <a:spcPct val="150000"/>
              </a:lnSpc>
              <a:buFont typeface="Arial" pitchFamily="34" charset="0"/>
              <a:buChar char="•"/>
            </a:pPr>
            <a:r>
              <a:rPr lang="en-US" b="1" dirty="0"/>
              <a:t> 	Ossawinnamakee</a:t>
            </a:r>
            <a:r>
              <a:rPr lang="en-US" dirty="0"/>
              <a:t> – GD $1,700 per foot</a:t>
            </a:r>
            <a:endParaRPr lang="en-US" b="1" dirty="0"/>
          </a:p>
          <a:p>
            <a:pPr>
              <a:lnSpc>
                <a:spcPct val="150000"/>
              </a:lnSpc>
              <a:buFont typeface="Arial" pitchFamily="34" charset="0"/>
              <a:buChar char="•"/>
            </a:pPr>
            <a:r>
              <a:rPr lang="en-US" dirty="0"/>
              <a:t> 	</a:t>
            </a:r>
            <a:r>
              <a:rPr lang="en-US" b="1" dirty="0"/>
              <a:t>Serpent</a:t>
            </a:r>
            <a:r>
              <a:rPr lang="en-US" dirty="0"/>
              <a:t> – GD - $1,500 per foot</a:t>
            </a:r>
          </a:p>
          <a:p>
            <a:pPr>
              <a:lnSpc>
                <a:spcPct val="150000"/>
              </a:lnSpc>
              <a:buFont typeface="Arial" pitchFamily="34" charset="0"/>
              <a:buChar char="•"/>
            </a:pPr>
            <a:r>
              <a:rPr lang="en-US" dirty="0"/>
              <a:t> 	</a:t>
            </a:r>
            <a:r>
              <a:rPr lang="en-US" b="1" dirty="0"/>
              <a:t>Gilbert </a:t>
            </a:r>
            <a:r>
              <a:rPr lang="en-US" dirty="0"/>
              <a:t>– GD - $1,300 per foot</a:t>
            </a:r>
            <a:r>
              <a:rPr lang="en-US" b="1" dirty="0"/>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438400"/>
            <a:ext cx="7508594" cy="707886"/>
          </a:xfrm>
          <a:prstGeom prst="rect">
            <a:avLst/>
          </a:prstGeom>
          <a:noFill/>
        </p:spPr>
        <p:txBody>
          <a:bodyPr wrap="none" rtlCol="0">
            <a:spAutoFit/>
          </a:bodyPr>
          <a:lstStyle/>
          <a:p>
            <a:r>
              <a:rPr lang="en-US" sz="4000" dirty="0"/>
              <a:t>Lakeshore Quantity Adjustments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5600" y="609600"/>
            <a:ext cx="3429000" cy="369332"/>
          </a:xfrm>
          <a:prstGeom prst="rect">
            <a:avLst/>
          </a:prstGeom>
          <a:noFill/>
        </p:spPr>
        <p:txBody>
          <a:bodyPr wrap="square" rtlCol="0">
            <a:spAutoFit/>
          </a:bodyPr>
          <a:lstStyle/>
          <a:p>
            <a:pPr algn="ctr"/>
            <a:r>
              <a:rPr lang="en-US" b="1" dirty="0"/>
              <a:t>Quantity Percentage Analysis</a:t>
            </a:r>
          </a:p>
        </p:txBody>
      </p:sp>
      <p:graphicFrame>
        <p:nvGraphicFramePr>
          <p:cNvPr id="3" name="Table 2"/>
          <p:cNvGraphicFramePr>
            <a:graphicFrameLocks noGrp="1"/>
          </p:cNvGraphicFramePr>
          <p:nvPr/>
        </p:nvGraphicFramePr>
        <p:xfrm>
          <a:off x="1600200" y="1447800"/>
          <a:ext cx="6096000" cy="4861086"/>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487444">
                <a:tc>
                  <a:txBody>
                    <a:bodyPr/>
                    <a:lstStyle/>
                    <a:p>
                      <a:pPr algn="ctr"/>
                      <a:r>
                        <a:rPr lang="en-US" sz="1400" dirty="0"/>
                        <a:t>Frontage Totals</a:t>
                      </a:r>
                    </a:p>
                  </a:txBody>
                  <a:tcPr>
                    <a:solidFill>
                      <a:schemeClr val="tx2">
                        <a:lumMod val="50000"/>
                      </a:schemeClr>
                    </a:solidFill>
                  </a:tcPr>
                </a:tc>
                <a:tc>
                  <a:txBody>
                    <a:bodyPr/>
                    <a:lstStyle/>
                    <a:p>
                      <a:pPr algn="ctr"/>
                      <a:r>
                        <a:rPr lang="en-US" sz="1400" dirty="0"/>
                        <a:t># of Sales</a:t>
                      </a:r>
                    </a:p>
                  </a:txBody>
                  <a:tcPr>
                    <a:solidFill>
                      <a:schemeClr val="tx2">
                        <a:lumMod val="50000"/>
                      </a:schemeClr>
                    </a:solidFill>
                  </a:tcPr>
                </a:tc>
                <a:tc>
                  <a:txBody>
                    <a:bodyPr/>
                    <a:lstStyle/>
                    <a:p>
                      <a:pPr algn="ctr"/>
                      <a:r>
                        <a:rPr lang="en-US" sz="1400" dirty="0"/>
                        <a:t>Median Ratio of Sales</a:t>
                      </a:r>
                    </a:p>
                  </a:txBody>
                  <a:tcPr>
                    <a:solidFill>
                      <a:schemeClr val="tx2">
                        <a:lumMod val="50000"/>
                      </a:schemeClr>
                    </a:solidFill>
                  </a:tcPr>
                </a:tc>
                <a:extLst>
                  <a:ext uri="{0D108BD9-81ED-4DB2-BD59-A6C34878D82A}">
                    <a16:rowId xmlns:a16="http://schemas.microsoft.com/office/drawing/2014/main" val="10000"/>
                  </a:ext>
                </a:extLst>
              </a:tr>
              <a:tr h="487444">
                <a:tc>
                  <a:txBody>
                    <a:bodyPr/>
                    <a:lstStyle/>
                    <a:p>
                      <a:pPr algn="ctr"/>
                      <a:r>
                        <a:rPr lang="en-US" sz="1600" dirty="0"/>
                        <a:t>0-79 Feet</a:t>
                      </a:r>
                    </a:p>
                  </a:txBody>
                  <a:tcPr>
                    <a:solidFill>
                      <a:schemeClr val="tx2">
                        <a:lumMod val="90000"/>
                      </a:schemeClr>
                    </a:solidFill>
                  </a:tcPr>
                </a:tc>
                <a:tc>
                  <a:txBody>
                    <a:bodyPr/>
                    <a:lstStyle/>
                    <a:p>
                      <a:pPr algn="ctr"/>
                      <a:r>
                        <a:rPr lang="en-US" sz="1600" dirty="0"/>
                        <a:t>49</a:t>
                      </a:r>
                    </a:p>
                  </a:txBody>
                  <a:tcPr>
                    <a:solidFill>
                      <a:schemeClr val="tx2">
                        <a:lumMod val="90000"/>
                      </a:schemeClr>
                    </a:solidFill>
                  </a:tcPr>
                </a:tc>
                <a:tc>
                  <a:txBody>
                    <a:bodyPr/>
                    <a:lstStyle/>
                    <a:p>
                      <a:pPr algn="ctr"/>
                      <a:r>
                        <a:rPr lang="en-US" sz="1600" dirty="0"/>
                        <a:t>94%</a:t>
                      </a:r>
                    </a:p>
                  </a:txBody>
                  <a:tcPr>
                    <a:solidFill>
                      <a:schemeClr val="tx2">
                        <a:lumMod val="90000"/>
                      </a:schemeClr>
                    </a:solidFill>
                  </a:tcPr>
                </a:tc>
                <a:extLst>
                  <a:ext uri="{0D108BD9-81ED-4DB2-BD59-A6C34878D82A}">
                    <a16:rowId xmlns:a16="http://schemas.microsoft.com/office/drawing/2014/main" val="10001"/>
                  </a:ext>
                </a:extLst>
              </a:tr>
              <a:tr h="487444">
                <a:tc>
                  <a:txBody>
                    <a:bodyPr/>
                    <a:lstStyle/>
                    <a:p>
                      <a:pPr algn="ctr"/>
                      <a:endParaRPr lang="en-US" sz="1600" dirty="0"/>
                    </a:p>
                  </a:txBody>
                  <a:tcPr>
                    <a:solidFill>
                      <a:schemeClr val="tx1"/>
                    </a:solidFill>
                  </a:tcPr>
                </a:tc>
                <a:tc>
                  <a:txBody>
                    <a:bodyPr/>
                    <a:lstStyle/>
                    <a:p>
                      <a:pPr algn="ctr"/>
                      <a:endParaRPr lang="en-US" sz="1600" dirty="0"/>
                    </a:p>
                  </a:txBody>
                  <a:tcPr>
                    <a:solidFill>
                      <a:schemeClr val="tx1"/>
                    </a:solidFill>
                  </a:tcPr>
                </a:tc>
                <a:tc>
                  <a:txBody>
                    <a:bodyPr/>
                    <a:lstStyle/>
                    <a:p>
                      <a:pPr algn="ctr"/>
                      <a:endParaRPr lang="en-US" sz="1600" dirty="0"/>
                    </a:p>
                  </a:txBody>
                  <a:tcPr>
                    <a:solidFill>
                      <a:schemeClr val="tx1"/>
                    </a:solidFill>
                  </a:tcPr>
                </a:tc>
                <a:extLst>
                  <a:ext uri="{0D108BD9-81ED-4DB2-BD59-A6C34878D82A}">
                    <a16:rowId xmlns:a16="http://schemas.microsoft.com/office/drawing/2014/main" val="10002"/>
                  </a:ext>
                </a:extLst>
              </a:tr>
              <a:tr h="487444">
                <a:tc>
                  <a:txBody>
                    <a:bodyPr/>
                    <a:lstStyle/>
                    <a:p>
                      <a:pPr algn="ctr"/>
                      <a:r>
                        <a:rPr lang="en-US" sz="1600" dirty="0"/>
                        <a:t>80-100 Feet</a:t>
                      </a:r>
                    </a:p>
                  </a:txBody>
                  <a:tcPr>
                    <a:solidFill>
                      <a:schemeClr val="tx2">
                        <a:lumMod val="90000"/>
                      </a:schemeClr>
                    </a:solidFill>
                  </a:tcPr>
                </a:tc>
                <a:tc>
                  <a:txBody>
                    <a:bodyPr/>
                    <a:lstStyle/>
                    <a:p>
                      <a:pPr algn="ctr"/>
                      <a:r>
                        <a:rPr lang="en-US" sz="1600" dirty="0"/>
                        <a:t>53</a:t>
                      </a:r>
                    </a:p>
                  </a:txBody>
                  <a:tcPr>
                    <a:solidFill>
                      <a:schemeClr val="tx2">
                        <a:lumMod val="90000"/>
                      </a:schemeClr>
                    </a:solidFill>
                  </a:tcPr>
                </a:tc>
                <a:tc>
                  <a:txBody>
                    <a:bodyPr/>
                    <a:lstStyle/>
                    <a:p>
                      <a:pPr algn="ctr"/>
                      <a:r>
                        <a:rPr lang="en-US" sz="1600" dirty="0"/>
                        <a:t>100%</a:t>
                      </a:r>
                    </a:p>
                  </a:txBody>
                  <a:tcPr>
                    <a:solidFill>
                      <a:schemeClr val="tx2">
                        <a:lumMod val="90000"/>
                      </a:schemeClr>
                    </a:solidFill>
                  </a:tcPr>
                </a:tc>
                <a:extLst>
                  <a:ext uri="{0D108BD9-81ED-4DB2-BD59-A6C34878D82A}">
                    <a16:rowId xmlns:a16="http://schemas.microsoft.com/office/drawing/2014/main" val="10003"/>
                  </a:ext>
                </a:extLst>
              </a:tr>
              <a:tr h="487444">
                <a:tc>
                  <a:txBody>
                    <a:bodyPr/>
                    <a:lstStyle/>
                    <a:p>
                      <a:pPr algn="ctr"/>
                      <a:endParaRPr lang="en-US" sz="1600" dirty="0"/>
                    </a:p>
                  </a:txBody>
                  <a:tcPr>
                    <a:solidFill>
                      <a:schemeClr val="tx1"/>
                    </a:solidFill>
                  </a:tcPr>
                </a:tc>
                <a:tc>
                  <a:txBody>
                    <a:bodyPr/>
                    <a:lstStyle/>
                    <a:p>
                      <a:pPr algn="ctr"/>
                      <a:endParaRPr lang="en-US" sz="1600" dirty="0"/>
                    </a:p>
                  </a:txBody>
                  <a:tcPr>
                    <a:solidFill>
                      <a:schemeClr val="tx1"/>
                    </a:solidFill>
                  </a:tcPr>
                </a:tc>
                <a:tc>
                  <a:txBody>
                    <a:bodyPr/>
                    <a:lstStyle/>
                    <a:p>
                      <a:pPr algn="ctr"/>
                      <a:endParaRPr lang="en-US" sz="1600" dirty="0"/>
                    </a:p>
                  </a:txBody>
                  <a:tcPr>
                    <a:solidFill>
                      <a:schemeClr val="tx1"/>
                    </a:solidFill>
                  </a:tcPr>
                </a:tc>
                <a:extLst>
                  <a:ext uri="{0D108BD9-81ED-4DB2-BD59-A6C34878D82A}">
                    <a16:rowId xmlns:a16="http://schemas.microsoft.com/office/drawing/2014/main" val="10004"/>
                  </a:ext>
                </a:extLst>
              </a:tr>
              <a:tr h="474090">
                <a:tc>
                  <a:txBody>
                    <a:bodyPr/>
                    <a:lstStyle/>
                    <a:p>
                      <a:pPr algn="ctr"/>
                      <a:r>
                        <a:rPr lang="en-US" sz="1600" dirty="0"/>
                        <a:t>101-200 Feet</a:t>
                      </a:r>
                    </a:p>
                  </a:txBody>
                  <a:tcPr>
                    <a:solidFill>
                      <a:schemeClr val="tx2">
                        <a:lumMod val="90000"/>
                      </a:schemeClr>
                    </a:solidFill>
                  </a:tcPr>
                </a:tc>
                <a:tc>
                  <a:txBody>
                    <a:bodyPr/>
                    <a:lstStyle/>
                    <a:p>
                      <a:pPr algn="ctr"/>
                      <a:r>
                        <a:rPr lang="en-US" sz="1600" dirty="0"/>
                        <a:t>96</a:t>
                      </a:r>
                    </a:p>
                  </a:txBody>
                  <a:tcPr>
                    <a:solidFill>
                      <a:schemeClr val="tx2">
                        <a:lumMod val="90000"/>
                      </a:schemeClr>
                    </a:solidFill>
                  </a:tcPr>
                </a:tc>
                <a:tc>
                  <a:txBody>
                    <a:bodyPr/>
                    <a:lstStyle/>
                    <a:p>
                      <a:pPr algn="ctr"/>
                      <a:r>
                        <a:rPr lang="en-US" sz="1600" dirty="0"/>
                        <a:t>99%</a:t>
                      </a:r>
                    </a:p>
                  </a:txBody>
                  <a:tcPr>
                    <a:solidFill>
                      <a:schemeClr val="tx2">
                        <a:lumMod val="90000"/>
                      </a:schemeClr>
                    </a:solidFill>
                  </a:tcPr>
                </a:tc>
                <a:extLst>
                  <a:ext uri="{0D108BD9-81ED-4DB2-BD59-A6C34878D82A}">
                    <a16:rowId xmlns:a16="http://schemas.microsoft.com/office/drawing/2014/main" val="10005"/>
                  </a:ext>
                </a:extLst>
              </a:tr>
              <a:tr h="487444">
                <a:tc>
                  <a:txBody>
                    <a:bodyPr/>
                    <a:lstStyle/>
                    <a:p>
                      <a:pPr algn="ctr"/>
                      <a:endParaRPr lang="en-US" sz="1600" dirty="0"/>
                    </a:p>
                  </a:txBody>
                  <a:tcPr>
                    <a:solidFill>
                      <a:schemeClr val="tx1"/>
                    </a:solidFill>
                  </a:tcPr>
                </a:tc>
                <a:tc>
                  <a:txBody>
                    <a:bodyPr/>
                    <a:lstStyle/>
                    <a:p>
                      <a:pPr algn="ctr"/>
                      <a:endParaRPr lang="en-US" sz="1600" dirty="0"/>
                    </a:p>
                  </a:txBody>
                  <a:tcPr>
                    <a:solidFill>
                      <a:schemeClr val="tx1"/>
                    </a:solidFill>
                  </a:tcPr>
                </a:tc>
                <a:tc>
                  <a:txBody>
                    <a:bodyPr/>
                    <a:lstStyle/>
                    <a:p>
                      <a:pPr algn="ctr"/>
                      <a:endParaRPr lang="en-US" sz="1600" dirty="0"/>
                    </a:p>
                  </a:txBody>
                  <a:tcPr>
                    <a:solidFill>
                      <a:schemeClr val="tx1"/>
                    </a:solidFill>
                  </a:tcPr>
                </a:tc>
                <a:extLst>
                  <a:ext uri="{0D108BD9-81ED-4DB2-BD59-A6C34878D82A}">
                    <a16:rowId xmlns:a16="http://schemas.microsoft.com/office/drawing/2014/main" val="10006"/>
                  </a:ext>
                </a:extLst>
              </a:tr>
              <a:tr h="487444">
                <a:tc>
                  <a:txBody>
                    <a:bodyPr/>
                    <a:lstStyle/>
                    <a:p>
                      <a:pPr algn="ctr"/>
                      <a:r>
                        <a:rPr lang="en-US" sz="1600" dirty="0"/>
                        <a:t>201-300</a:t>
                      </a:r>
                    </a:p>
                  </a:txBody>
                  <a:tcPr>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ctr"/>
                      <a:r>
                        <a:rPr lang="en-US" sz="1600" dirty="0"/>
                        <a:t>19</a:t>
                      </a:r>
                    </a:p>
                  </a:txBody>
                  <a:tcPr>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ctr"/>
                      <a:r>
                        <a:rPr lang="en-US" sz="1600" dirty="0"/>
                        <a:t>99%</a:t>
                      </a:r>
                    </a:p>
                  </a:txBody>
                  <a:tcPr>
                    <a:lnB w="12700" cap="flat" cmpd="sng" algn="ctr">
                      <a:solidFill>
                        <a:schemeClr val="tx1"/>
                      </a:solidFill>
                      <a:prstDash val="solid"/>
                      <a:round/>
                      <a:headEnd type="none" w="med" len="med"/>
                      <a:tailEnd type="none" w="med" len="med"/>
                    </a:lnB>
                    <a:solidFill>
                      <a:schemeClr val="tx2">
                        <a:lumMod val="90000"/>
                      </a:schemeClr>
                    </a:solidFill>
                  </a:tcPr>
                </a:tc>
                <a:extLst>
                  <a:ext uri="{0D108BD9-81ED-4DB2-BD59-A6C34878D82A}">
                    <a16:rowId xmlns:a16="http://schemas.microsoft.com/office/drawing/2014/main" val="10007"/>
                  </a:ext>
                </a:extLst>
              </a:tr>
              <a:tr h="487444">
                <a:tc>
                  <a:txBody>
                    <a:bodyPr/>
                    <a:lstStyle/>
                    <a:p>
                      <a:pPr algn="ct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8"/>
                  </a:ext>
                </a:extLst>
              </a:tr>
              <a:tr h="487444">
                <a:tc>
                  <a:txBody>
                    <a:bodyPr/>
                    <a:lstStyle/>
                    <a:p>
                      <a:pPr algn="ctr"/>
                      <a:r>
                        <a:rPr lang="en-US" sz="1600" dirty="0"/>
                        <a:t>301+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ctr"/>
                      <a:r>
                        <a:rPr lang="en-US" sz="16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ctr"/>
                      <a:r>
                        <a:rPr lang="en-US" sz="1600" dirty="0"/>
                        <a:t>101%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alpha val="9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4692"/>
            <a:ext cx="5334000" cy="6862693"/>
          </a:xfrm>
          <a:prstGeom prst="rect">
            <a:avLst/>
          </a:prstGeom>
        </p:spPr>
      </p:pic>
    </p:spTree>
    <p:extLst>
      <p:ext uri="{BB962C8B-B14F-4D97-AF65-F5344CB8AC3E}">
        <p14:creationId xmlns:p14="http://schemas.microsoft.com/office/powerpoint/2010/main" val="1715463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762000"/>
            <a:ext cx="5715000" cy="461665"/>
          </a:xfrm>
          <a:prstGeom prst="rect">
            <a:avLst/>
          </a:prstGeom>
          <a:noFill/>
        </p:spPr>
        <p:txBody>
          <a:bodyPr wrap="square" rtlCol="0">
            <a:spAutoFit/>
          </a:bodyPr>
          <a:lstStyle/>
          <a:p>
            <a:r>
              <a:rPr lang="en-US" sz="2400" b="1" dirty="0"/>
              <a:t>Front Footage  Quantity Adjustments</a:t>
            </a:r>
          </a:p>
        </p:txBody>
      </p:sp>
      <p:sp>
        <p:nvSpPr>
          <p:cNvPr id="4" name="TextBox 3"/>
          <p:cNvSpPr txBox="1"/>
          <p:nvPr/>
        </p:nvSpPr>
        <p:spPr>
          <a:xfrm>
            <a:off x="2209800" y="1676400"/>
            <a:ext cx="4495800" cy="2308324"/>
          </a:xfrm>
          <a:prstGeom prst="rect">
            <a:avLst/>
          </a:prstGeom>
          <a:noFill/>
        </p:spPr>
        <p:txBody>
          <a:bodyPr wrap="square" rtlCol="0">
            <a:spAutoFit/>
          </a:bodyPr>
          <a:lstStyle/>
          <a:p>
            <a:pPr algn="ctr"/>
            <a:r>
              <a:rPr lang="en-US" b="1" u="sng" dirty="0">
                <a:solidFill>
                  <a:srgbClr val="FFFF00"/>
                </a:solidFill>
              </a:rPr>
              <a:t>Pelican</a:t>
            </a:r>
            <a:r>
              <a:rPr lang="en-US" b="1" dirty="0">
                <a:solidFill>
                  <a:srgbClr val="FFFF00"/>
                </a:solidFill>
              </a:rPr>
              <a:t> </a:t>
            </a:r>
          </a:p>
          <a:p>
            <a:endParaRPr lang="en-US" b="1" dirty="0">
              <a:solidFill>
                <a:srgbClr val="FFFF00"/>
              </a:solidFill>
            </a:endParaRPr>
          </a:p>
          <a:p>
            <a:pPr>
              <a:lnSpc>
                <a:spcPct val="150000"/>
              </a:lnSpc>
              <a:buFont typeface="Arial" pitchFamily="34" charset="0"/>
              <a:buChar char="•"/>
            </a:pPr>
            <a:r>
              <a:rPr lang="en-US" b="1" dirty="0"/>
              <a:t> 	1</a:t>
            </a:r>
            <a:r>
              <a:rPr lang="en-US" b="1" baseline="30000" dirty="0"/>
              <a:t>st</a:t>
            </a:r>
            <a:r>
              <a:rPr lang="en-US" b="1" dirty="0"/>
              <a:t>  Tier Lakeshore  - $3,700</a:t>
            </a:r>
          </a:p>
          <a:p>
            <a:pPr>
              <a:lnSpc>
                <a:spcPct val="150000"/>
              </a:lnSpc>
              <a:buFont typeface="Arial" pitchFamily="34" charset="0"/>
              <a:buChar char="•"/>
            </a:pPr>
            <a:r>
              <a:rPr lang="en-US" b="1" dirty="0"/>
              <a:t> 	2</a:t>
            </a:r>
            <a:r>
              <a:rPr lang="en-US" b="1" baseline="30000" dirty="0"/>
              <a:t>nd</a:t>
            </a:r>
            <a:r>
              <a:rPr lang="en-US" b="1" dirty="0"/>
              <a:t> Tier Lakeshore - $2,220</a:t>
            </a:r>
          </a:p>
          <a:p>
            <a:pPr>
              <a:lnSpc>
                <a:spcPct val="150000"/>
              </a:lnSpc>
              <a:buFont typeface="Arial" pitchFamily="34" charset="0"/>
              <a:buChar char="•"/>
            </a:pPr>
            <a:r>
              <a:rPr lang="en-US" b="1" dirty="0"/>
              <a:t> 	3</a:t>
            </a:r>
            <a:r>
              <a:rPr lang="en-US" b="1" baseline="30000" dirty="0"/>
              <a:t>rd</a:t>
            </a:r>
            <a:r>
              <a:rPr lang="en-US" b="1" dirty="0"/>
              <a:t> Tier Lakeshore - $1,665</a:t>
            </a:r>
          </a:p>
          <a:p>
            <a:pPr>
              <a:lnSpc>
                <a:spcPct val="150000"/>
              </a:lnSpc>
              <a:buFont typeface="Arial" pitchFamily="34" charset="0"/>
              <a:buChar char="•"/>
            </a:pPr>
            <a:r>
              <a:rPr lang="en-US" b="1" dirty="0"/>
              <a:t> 	4</a:t>
            </a:r>
            <a:r>
              <a:rPr lang="en-US" b="1" baseline="30000" dirty="0"/>
              <a:t>th</a:t>
            </a:r>
            <a:r>
              <a:rPr lang="en-US" b="1" dirty="0"/>
              <a:t> Tier Lakeshore - $925</a:t>
            </a:r>
          </a:p>
        </p:txBody>
      </p:sp>
      <p:sp>
        <p:nvSpPr>
          <p:cNvPr id="5" name="TextBox 4"/>
          <p:cNvSpPr txBox="1"/>
          <p:nvPr/>
        </p:nvSpPr>
        <p:spPr>
          <a:xfrm>
            <a:off x="2209800" y="4191000"/>
            <a:ext cx="4343400" cy="2308324"/>
          </a:xfrm>
          <a:prstGeom prst="rect">
            <a:avLst/>
          </a:prstGeom>
          <a:noFill/>
        </p:spPr>
        <p:txBody>
          <a:bodyPr wrap="square" rtlCol="0">
            <a:spAutoFit/>
          </a:bodyPr>
          <a:lstStyle/>
          <a:p>
            <a:pPr algn="ctr"/>
            <a:r>
              <a:rPr lang="en-US" b="1" u="sng" dirty="0">
                <a:solidFill>
                  <a:srgbClr val="FFFF00"/>
                </a:solidFill>
              </a:rPr>
              <a:t>Whitefish</a:t>
            </a:r>
          </a:p>
          <a:p>
            <a:endParaRPr lang="en-US" b="1" dirty="0">
              <a:solidFill>
                <a:srgbClr val="FFFF00"/>
              </a:solidFill>
            </a:endParaRPr>
          </a:p>
          <a:p>
            <a:pPr>
              <a:lnSpc>
                <a:spcPct val="150000"/>
              </a:lnSpc>
              <a:buFont typeface="Arial" pitchFamily="34" charset="0"/>
              <a:buChar char="•"/>
            </a:pPr>
            <a:r>
              <a:rPr lang="en-US" b="1" dirty="0"/>
              <a:t> 	1</a:t>
            </a:r>
            <a:r>
              <a:rPr lang="en-US" b="1" baseline="30000" dirty="0"/>
              <a:t>st</a:t>
            </a:r>
            <a:r>
              <a:rPr lang="en-US" b="1" dirty="0"/>
              <a:t>  Tier Lakeshore - $4,600</a:t>
            </a:r>
          </a:p>
          <a:p>
            <a:pPr>
              <a:lnSpc>
                <a:spcPct val="150000"/>
              </a:lnSpc>
              <a:buFont typeface="Arial" pitchFamily="34" charset="0"/>
              <a:buChar char="•"/>
            </a:pPr>
            <a:r>
              <a:rPr lang="en-US" b="1" dirty="0"/>
              <a:t> 	2</a:t>
            </a:r>
            <a:r>
              <a:rPr lang="en-US" b="1" baseline="30000" dirty="0"/>
              <a:t>nd</a:t>
            </a:r>
            <a:r>
              <a:rPr lang="en-US" b="1" dirty="0"/>
              <a:t> Tier Lakeshore - $2,760</a:t>
            </a:r>
          </a:p>
          <a:p>
            <a:pPr>
              <a:lnSpc>
                <a:spcPct val="150000"/>
              </a:lnSpc>
              <a:buFont typeface="Arial" pitchFamily="34" charset="0"/>
              <a:buChar char="•"/>
            </a:pPr>
            <a:r>
              <a:rPr lang="en-US" b="1" dirty="0"/>
              <a:t> 	3</a:t>
            </a:r>
            <a:r>
              <a:rPr lang="en-US" b="1" baseline="30000" dirty="0"/>
              <a:t>rd</a:t>
            </a:r>
            <a:r>
              <a:rPr lang="en-US" b="1" dirty="0"/>
              <a:t>  Tier Lakeshore - $2,115</a:t>
            </a:r>
          </a:p>
          <a:p>
            <a:pPr>
              <a:lnSpc>
                <a:spcPct val="150000"/>
              </a:lnSpc>
              <a:buFont typeface="Arial" pitchFamily="34" charset="0"/>
              <a:buChar char="•"/>
            </a:pPr>
            <a:r>
              <a:rPr lang="en-US" b="1" dirty="0"/>
              <a:t> 	4</a:t>
            </a:r>
            <a:r>
              <a:rPr lang="en-US" b="1" baseline="30000" dirty="0"/>
              <a:t>th</a:t>
            </a:r>
            <a:r>
              <a:rPr lang="en-US" b="1" dirty="0"/>
              <a:t>  Tier Lakeshore - $1,150</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971800"/>
            <a:ext cx="8136843" cy="707886"/>
          </a:xfrm>
          <a:prstGeom prst="rect">
            <a:avLst/>
          </a:prstGeom>
          <a:noFill/>
        </p:spPr>
        <p:txBody>
          <a:bodyPr wrap="none" rtlCol="0">
            <a:spAutoFit/>
          </a:bodyPr>
          <a:lstStyle/>
          <a:p>
            <a:r>
              <a:rPr lang="en-US" sz="4000" dirty="0"/>
              <a:t>Exceptions to the quantity guideline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28600"/>
            <a:ext cx="8001000" cy="523220"/>
          </a:xfrm>
          <a:prstGeom prst="rect">
            <a:avLst/>
          </a:prstGeom>
          <a:noFill/>
        </p:spPr>
        <p:txBody>
          <a:bodyPr wrap="square" rtlCol="0">
            <a:spAutoFit/>
          </a:bodyPr>
          <a:lstStyle/>
          <a:p>
            <a:r>
              <a:rPr lang="en-US" sz="2800" dirty="0"/>
              <a:t>Road Between Lakeshore and Improvement</a:t>
            </a:r>
          </a:p>
        </p:txBody>
      </p:sp>
      <p:pic>
        <p:nvPicPr>
          <p:cNvPr id="36867" name="Picture 3"/>
          <p:cNvPicPr>
            <a:picLocks noChangeAspect="1" noChangeArrowheads="1"/>
          </p:cNvPicPr>
          <p:nvPr/>
        </p:nvPicPr>
        <p:blipFill>
          <a:blip r:embed="rId2" cstate="print"/>
          <a:srcRect/>
          <a:stretch>
            <a:fillRect/>
          </a:stretch>
        </p:blipFill>
        <p:spPr bwMode="auto">
          <a:xfrm>
            <a:off x="255334" y="1066800"/>
            <a:ext cx="8557132" cy="5562599"/>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Documents and Settings\garyg\Desktop\820104205ABB009_0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228600"/>
            <a:ext cx="8636000" cy="6477000"/>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2057400" y="838200"/>
            <a:ext cx="4079130" cy="461665"/>
          </a:xfrm>
          <a:prstGeom prst="rect">
            <a:avLst/>
          </a:prstGeom>
          <a:noFill/>
        </p:spPr>
        <p:txBody>
          <a:bodyPr wrap="none" rtlCol="0">
            <a:spAutoFit/>
          </a:bodyPr>
          <a:lstStyle/>
          <a:p>
            <a:r>
              <a:rPr lang="en-US" sz="2400" b="1" dirty="0">
                <a:solidFill>
                  <a:schemeClr val="bg1"/>
                </a:solidFill>
              </a:rPr>
              <a:t>Extreme vegetation growth</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1371600"/>
            <a:ext cx="6306085" cy="584775"/>
          </a:xfrm>
          <a:prstGeom prst="rect">
            <a:avLst/>
          </a:prstGeom>
        </p:spPr>
        <p:txBody>
          <a:bodyPr wrap="none">
            <a:spAutoFit/>
          </a:bodyPr>
          <a:lstStyle/>
          <a:p>
            <a:pPr algn="ctr"/>
            <a:r>
              <a:rPr lang="en-US" sz="3200" b="1" dirty="0"/>
              <a:t>Lakeshore Quality Adjustments</a:t>
            </a:r>
          </a:p>
        </p:txBody>
      </p:sp>
      <p:graphicFrame>
        <p:nvGraphicFramePr>
          <p:cNvPr id="3" name="Diagram 2"/>
          <p:cNvGraphicFramePr/>
          <p:nvPr>
            <p:extLst>
              <p:ext uri="{D42A27DB-BD31-4B8C-83A1-F6EECF244321}">
                <p14:modId xmlns:p14="http://schemas.microsoft.com/office/powerpoint/2010/main" val="3062247774"/>
              </p:ext>
            </p:extLst>
          </p:nvPr>
        </p:nvGraphicFramePr>
        <p:xfrm>
          <a:off x="304800" y="3124200"/>
          <a:ext cx="8534400" cy="205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76600" y="762000"/>
            <a:ext cx="2743200" cy="461665"/>
          </a:xfrm>
          <a:prstGeom prst="rect">
            <a:avLst/>
          </a:prstGeom>
          <a:noFill/>
        </p:spPr>
        <p:txBody>
          <a:bodyPr wrap="square" rtlCol="0">
            <a:spAutoFit/>
          </a:bodyPr>
          <a:lstStyle/>
          <a:p>
            <a:r>
              <a:rPr lang="en-US" sz="2400" b="1" dirty="0"/>
              <a:t>Prime Lakeshore</a:t>
            </a:r>
          </a:p>
        </p:txBody>
      </p:sp>
      <p:sp>
        <p:nvSpPr>
          <p:cNvPr id="5" name="TextBox 4"/>
          <p:cNvSpPr txBox="1"/>
          <p:nvPr/>
        </p:nvSpPr>
        <p:spPr>
          <a:xfrm>
            <a:off x="3281265" y="1859577"/>
            <a:ext cx="2514600" cy="400110"/>
          </a:xfrm>
          <a:prstGeom prst="rect">
            <a:avLst/>
          </a:prstGeom>
          <a:noFill/>
        </p:spPr>
        <p:txBody>
          <a:bodyPr wrap="square" rtlCol="0">
            <a:spAutoFit/>
          </a:bodyPr>
          <a:lstStyle/>
          <a:p>
            <a:r>
              <a:rPr lang="en-US" sz="2000" b="1" u="sng" dirty="0"/>
              <a:t>Description</a:t>
            </a:r>
          </a:p>
        </p:txBody>
      </p:sp>
      <p:sp>
        <p:nvSpPr>
          <p:cNvPr id="6" name="TextBox 5"/>
          <p:cNvSpPr txBox="1"/>
          <p:nvPr/>
        </p:nvSpPr>
        <p:spPr>
          <a:xfrm>
            <a:off x="381000" y="2895600"/>
            <a:ext cx="8305800" cy="2677656"/>
          </a:xfrm>
          <a:prstGeom prst="rect">
            <a:avLst/>
          </a:prstGeom>
          <a:noFill/>
        </p:spPr>
        <p:txBody>
          <a:bodyPr wrap="square" rtlCol="0">
            <a:spAutoFit/>
          </a:bodyPr>
          <a:lstStyle/>
          <a:p>
            <a:r>
              <a:rPr lang="en-US" sz="2400" b="1" dirty="0">
                <a:solidFill>
                  <a:srgbClr val="FFFF00"/>
                </a:solidFill>
              </a:rPr>
              <a:t>PRIME:  </a:t>
            </a:r>
            <a:r>
              <a:rPr lang="en-US" sz="2400" dirty="0"/>
              <a:t>Level elevation to moderate gentle slope to the waters edge of no more than 10’-12’ elevation, no stairs would be required.  Would have a hard sand or gravel beach with hard sand or gravel bottom out to a normal dock end.  Would be very usable for all water activities, swimming, boating, water skiing, etc.  Little or no weed growth would exist within the beach area.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descr="I:\59\590331300B00009_02.JPG"/>
          <p:cNvPicPr>
            <a:picLocks noChangeAspect="1" noChangeArrowheads="1"/>
          </p:cNvPicPr>
          <p:nvPr/>
        </p:nvPicPr>
        <p:blipFill>
          <a:blip r:embed="rId2" cstate="print"/>
          <a:srcRect/>
          <a:stretch>
            <a:fillRect/>
          </a:stretch>
        </p:blipFill>
        <p:spPr bwMode="auto">
          <a:xfrm>
            <a:off x="4495800" y="3352800"/>
            <a:ext cx="4368800" cy="3276600"/>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5298" name="Picture 2" descr="I:\59\590331300B00009_01.JPG"/>
          <p:cNvPicPr>
            <a:picLocks noChangeAspect="1" noChangeArrowheads="1"/>
          </p:cNvPicPr>
          <p:nvPr/>
        </p:nvPicPr>
        <p:blipFill>
          <a:blip r:embed="rId3" cstate="print"/>
          <a:srcRect/>
          <a:stretch>
            <a:fillRect/>
          </a:stretch>
        </p:blipFill>
        <p:spPr bwMode="auto">
          <a:xfrm>
            <a:off x="152400" y="152400"/>
            <a:ext cx="5130800" cy="3848100"/>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81000" y="4876800"/>
            <a:ext cx="3733800" cy="646331"/>
          </a:xfrm>
          <a:prstGeom prst="rect">
            <a:avLst/>
          </a:prstGeom>
          <a:noFill/>
        </p:spPr>
        <p:txBody>
          <a:bodyPr wrap="square" rtlCol="0">
            <a:spAutoFit/>
          </a:bodyPr>
          <a:lstStyle/>
          <a:p>
            <a:r>
              <a:rPr lang="en-US" b="1" dirty="0"/>
              <a:t>Greater market tolerance for functional/external drawbacks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Documents and Settings\garyg\Desktop\prim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228600"/>
            <a:ext cx="8077199" cy="6441311"/>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descr="C:\Documents and Settings\garyg\Desktop\770183105A00009_0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0" y="2209800"/>
            <a:ext cx="5892801" cy="4419601"/>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0418" name="Picture 2" descr="C:\Documents and Settings\garyg\Desktop\770183105A00009_0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152400"/>
            <a:ext cx="4368800" cy="3276600"/>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1371600"/>
            <a:ext cx="6306085" cy="584775"/>
          </a:xfrm>
          <a:prstGeom prst="rect">
            <a:avLst/>
          </a:prstGeom>
        </p:spPr>
        <p:txBody>
          <a:bodyPr wrap="none">
            <a:spAutoFit/>
          </a:bodyPr>
          <a:lstStyle/>
          <a:p>
            <a:pPr algn="ctr"/>
            <a:r>
              <a:rPr lang="en-US" sz="3200" b="1" dirty="0"/>
              <a:t>Lakeshore Quality Adjustments</a:t>
            </a:r>
          </a:p>
        </p:txBody>
      </p:sp>
      <p:graphicFrame>
        <p:nvGraphicFramePr>
          <p:cNvPr id="3" name="Diagram 2"/>
          <p:cNvGraphicFramePr/>
          <p:nvPr>
            <p:extLst>
              <p:ext uri="{D42A27DB-BD31-4B8C-83A1-F6EECF244321}">
                <p14:modId xmlns:p14="http://schemas.microsoft.com/office/powerpoint/2010/main" val="693699352"/>
              </p:ext>
            </p:extLst>
          </p:nvPr>
        </p:nvGraphicFramePr>
        <p:xfrm>
          <a:off x="152400" y="3124200"/>
          <a:ext cx="8991600" cy="205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8594" y="-10886"/>
            <a:ext cx="6554867" cy="1524000"/>
          </a:xfrm>
        </p:spPr>
        <p:txBody>
          <a:bodyPr/>
          <a:lstStyle/>
          <a:p>
            <a:r>
              <a:rPr lang="en-US" dirty="0"/>
              <a:t>Categories of Elevation</a:t>
            </a:r>
          </a:p>
        </p:txBody>
      </p:sp>
      <p:sp>
        <p:nvSpPr>
          <p:cNvPr id="3" name="TextBox 2"/>
          <p:cNvSpPr txBox="1"/>
          <p:nvPr/>
        </p:nvSpPr>
        <p:spPr>
          <a:xfrm>
            <a:off x="609600" y="1752600"/>
            <a:ext cx="7315200" cy="4154984"/>
          </a:xfrm>
          <a:prstGeom prst="rect">
            <a:avLst/>
          </a:prstGeom>
          <a:noFill/>
        </p:spPr>
        <p:txBody>
          <a:bodyPr wrap="square" rtlCol="0">
            <a:spAutoFit/>
          </a:bodyPr>
          <a:lstStyle/>
          <a:p>
            <a:r>
              <a:rPr lang="en-US" sz="2400" dirty="0"/>
              <a:t>The elevation of a lot is characterized by two categories:</a:t>
            </a:r>
          </a:p>
          <a:p>
            <a:endParaRPr lang="en-US" sz="2400" dirty="0"/>
          </a:p>
          <a:p>
            <a:pPr lvl="2">
              <a:buFont typeface="Arial" pitchFamily="34" charset="0"/>
              <a:buChar char="•"/>
            </a:pPr>
            <a:r>
              <a:rPr lang="en-US" sz="2400" dirty="0"/>
              <a:t> A </a:t>
            </a:r>
            <a:r>
              <a:rPr lang="en-US" sz="3600" dirty="0">
                <a:solidFill>
                  <a:srgbClr val="FAF8A6"/>
                </a:solidFill>
              </a:rPr>
              <a:t>slope</a:t>
            </a:r>
            <a:r>
              <a:rPr lang="en-US" sz="2400" dirty="0"/>
              <a:t> is defined as the type of elevation that extends from the lakeshore towards the rear of the lot with a  fairly consistent rise over the entire depth of the area being considered.	</a:t>
            </a:r>
          </a:p>
          <a:p>
            <a:pPr lvl="2">
              <a:buFont typeface="Arial" pitchFamily="34" charset="0"/>
              <a:buChar char="•"/>
            </a:pPr>
            <a:r>
              <a:rPr lang="en-US" sz="2400" dirty="0"/>
              <a:t>A </a:t>
            </a:r>
            <a:r>
              <a:rPr lang="en-US" sz="3600" dirty="0">
                <a:solidFill>
                  <a:srgbClr val="FAF8A6"/>
                </a:solidFill>
              </a:rPr>
              <a:t>ridge</a:t>
            </a:r>
            <a:r>
              <a:rPr lang="en-US" sz="2400" dirty="0"/>
              <a:t> is defined as the type of elevation that rises quickly over a smaller area of depth.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46510" y="2978020"/>
            <a:ext cx="4800600" cy="3879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6322" name="Picture 2" descr="C:\Documents and Settings\garyg\Desktop\star.JPG"/>
          <p:cNvPicPr>
            <a:picLocks noChangeAspect="1" noChangeArrowheads="1"/>
          </p:cNvPicPr>
          <p:nvPr/>
        </p:nvPicPr>
        <p:blipFill>
          <a:blip r:embed="rId3" cstate="print"/>
          <a:srcRect/>
          <a:stretch>
            <a:fillRect/>
          </a:stretch>
        </p:blipFill>
        <p:spPr bwMode="auto">
          <a:xfrm>
            <a:off x="152400" y="152400"/>
            <a:ext cx="5986436" cy="3276600"/>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3" name="Picture 5" descr="C:\Documents and Settings\garyg\Desktop\770182203J00009_0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0" y="2819400"/>
            <a:ext cx="5181600" cy="3886200"/>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8370" name="Picture 2" descr="C:\Documents and Settings\garyg\Desktop\770182203J00009_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152400"/>
            <a:ext cx="4978400" cy="3733800"/>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Documents and Settings\garyg\Desktop\Quantity Discussion.bmp"/>
          <p:cNvPicPr>
            <a:picLocks noChangeAspect="1" noChangeArrowheads="1"/>
          </p:cNvPicPr>
          <p:nvPr/>
        </p:nvPicPr>
        <p:blipFill>
          <a:blip r:embed="rId2" cstate="print"/>
          <a:srcRect/>
          <a:stretch>
            <a:fillRect/>
          </a:stretch>
        </p:blipFill>
        <p:spPr bwMode="auto">
          <a:xfrm>
            <a:off x="457200" y="685800"/>
            <a:ext cx="8372476" cy="5255525"/>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762000"/>
            <a:ext cx="8534400" cy="1200329"/>
          </a:xfrm>
          <a:prstGeom prst="rect">
            <a:avLst/>
          </a:prstGeom>
          <a:noFill/>
        </p:spPr>
        <p:txBody>
          <a:bodyPr wrap="square" rtlCol="0">
            <a:spAutoFit/>
          </a:bodyPr>
          <a:lstStyle/>
          <a:p>
            <a:pPr algn="ctr"/>
            <a:r>
              <a:rPr lang="en-US" sz="2400" b="1" dirty="0"/>
              <a:t>Determining Quantity of Lakeshore</a:t>
            </a:r>
          </a:p>
          <a:p>
            <a:pPr algn="ctr"/>
            <a:r>
              <a:rPr lang="en-US" sz="2400" b="1" dirty="0"/>
              <a:t> and</a:t>
            </a:r>
          </a:p>
          <a:p>
            <a:pPr algn="ctr"/>
            <a:r>
              <a:rPr lang="en-US" sz="2400" b="1" dirty="0"/>
              <a:t> Quality of Lakeshore</a:t>
            </a:r>
          </a:p>
        </p:txBody>
      </p:sp>
      <p:sp>
        <p:nvSpPr>
          <p:cNvPr id="3" name="TextBox 2"/>
          <p:cNvSpPr txBox="1"/>
          <p:nvPr/>
        </p:nvSpPr>
        <p:spPr>
          <a:xfrm>
            <a:off x="1219200" y="2819400"/>
            <a:ext cx="6629400" cy="1328023"/>
          </a:xfrm>
          <a:prstGeom prst="roundRect">
            <a:avLst/>
          </a:prstGeom>
          <a:noFill/>
          <a:ln w="38100">
            <a:solidFill>
              <a:srgbClr val="FFFF00"/>
            </a:solidFill>
          </a:ln>
        </p:spPr>
        <p:txBody>
          <a:bodyPr wrap="square" rtlCol="0">
            <a:spAutoFit/>
          </a:bodyPr>
          <a:lstStyle/>
          <a:p>
            <a:pPr>
              <a:lnSpc>
                <a:spcPct val="200000"/>
              </a:lnSpc>
              <a:buFont typeface="Arial" pitchFamily="34" charset="0"/>
              <a:buChar char="•"/>
            </a:pPr>
            <a:r>
              <a:rPr lang="en-US" dirty="0"/>
              <a:t> 	Visual Inspection</a:t>
            </a:r>
          </a:p>
          <a:p>
            <a:pPr>
              <a:lnSpc>
                <a:spcPct val="200000"/>
              </a:lnSpc>
              <a:buFont typeface="Arial" pitchFamily="34" charset="0"/>
              <a:buChar char="•"/>
            </a:pPr>
            <a:r>
              <a:rPr lang="en-US" dirty="0"/>
              <a:t> 	GIS Parcel Map with aerial photos (pictometry)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68\680273107H00009_06.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48200" y="3505200"/>
            <a:ext cx="4343400" cy="3200400"/>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descr="I:\77\770191101C00889_09.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533400"/>
            <a:ext cx="3962400" cy="3200400"/>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E48CE26B-66AD-48D7-82E5-956107B50FD9}">
  <ds:schemaRefs>
    <ds:schemaRef ds:uri="ESRI.ArcGIS.Mapping.OfficeIntegration.PowerPointInfo"/>
  </ds:schemaRefs>
</ds:datastoreItem>
</file>

<file path=customXml/itemProps10.xml><?xml version="1.0" encoding="utf-8"?>
<ds:datastoreItem xmlns:ds="http://schemas.openxmlformats.org/officeDocument/2006/customXml" ds:itemID="{636D3522-960D-4521-B00F-2D5E4D34BD91}">
  <ds:schemaRefs>
    <ds:schemaRef ds:uri="ESRI.ArcGIS.Mapping.OfficeIntegration.PowerPointInfo"/>
  </ds:schemaRefs>
</ds:datastoreItem>
</file>

<file path=customXml/itemProps11.xml><?xml version="1.0" encoding="utf-8"?>
<ds:datastoreItem xmlns:ds="http://schemas.openxmlformats.org/officeDocument/2006/customXml" ds:itemID="{BD36503B-6358-492D-92BB-032276283FFE}">
  <ds:schemaRefs>
    <ds:schemaRef ds:uri="ESRI.ArcGIS.Mapping.OfficeIntegration.PowerPointInfo"/>
  </ds:schemaRefs>
</ds:datastoreItem>
</file>

<file path=customXml/itemProps2.xml><?xml version="1.0" encoding="utf-8"?>
<ds:datastoreItem xmlns:ds="http://schemas.openxmlformats.org/officeDocument/2006/customXml" ds:itemID="{286C9B21-12AA-46DE-86BC-A911247E3D24}">
  <ds:schemaRefs>
    <ds:schemaRef ds:uri="ESRI.ArcGIS.Mapping.OfficeIntegration.PowerPointInfo"/>
  </ds:schemaRefs>
</ds:datastoreItem>
</file>

<file path=customXml/itemProps3.xml><?xml version="1.0" encoding="utf-8"?>
<ds:datastoreItem xmlns:ds="http://schemas.openxmlformats.org/officeDocument/2006/customXml" ds:itemID="{891D2C7A-3B10-41F3-9ADD-0EF4A863A309}">
  <ds:schemaRefs>
    <ds:schemaRef ds:uri="ESRI.ArcGIS.Mapping.OfficeIntegration.PowerPointInfo"/>
  </ds:schemaRefs>
</ds:datastoreItem>
</file>

<file path=customXml/itemProps4.xml><?xml version="1.0" encoding="utf-8"?>
<ds:datastoreItem xmlns:ds="http://schemas.openxmlformats.org/officeDocument/2006/customXml" ds:itemID="{C31FA337-A558-4F4E-8239-0180C169BDD8}">
  <ds:schemaRefs>
    <ds:schemaRef ds:uri="ESRI.ArcGIS.Mapping.OfficeIntegration.PowerPointInfo"/>
  </ds:schemaRefs>
</ds:datastoreItem>
</file>

<file path=customXml/itemProps5.xml><?xml version="1.0" encoding="utf-8"?>
<ds:datastoreItem xmlns:ds="http://schemas.openxmlformats.org/officeDocument/2006/customXml" ds:itemID="{4AC039E7-F562-44C0-A6BA-099C830F9662}">
  <ds:schemaRefs>
    <ds:schemaRef ds:uri="ESRI.ArcGIS.Mapping.OfficeIntegration.PowerPointInfo"/>
  </ds:schemaRefs>
</ds:datastoreItem>
</file>

<file path=customXml/itemProps6.xml><?xml version="1.0" encoding="utf-8"?>
<ds:datastoreItem xmlns:ds="http://schemas.openxmlformats.org/officeDocument/2006/customXml" ds:itemID="{BDED65D2-8FF0-4263-8ABD-88F08CA6B1AC}">
  <ds:schemaRefs>
    <ds:schemaRef ds:uri="ESRI.ArcGIS.Mapping.OfficeIntegration.PowerPointInfo"/>
  </ds:schemaRefs>
</ds:datastoreItem>
</file>

<file path=customXml/itemProps7.xml><?xml version="1.0" encoding="utf-8"?>
<ds:datastoreItem xmlns:ds="http://schemas.openxmlformats.org/officeDocument/2006/customXml" ds:itemID="{5B15BA09-2A09-4180-88AB-D5E5727B4FC3}">
  <ds:schemaRefs>
    <ds:schemaRef ds:uri="ESRI.ArcGIS.Mapping.OfficeIntegration.PowerPointInfo"/>
  </ds:schemaRefs>
</ds:datastoreItem>
</file>

<file path=customXml/itemProps8.xml><?xml version="1.0" encoding="utf-8"?>
<ds:datastoreItem xmlns:ds="http://schemas.openxmlformats.org/officeDocument/2006/customXml" ds:itemID="{6CB135DB-D032-441C-A69A-825C36DA8E57}">
  <ds:schemaRefs>
    <ds:schemaRef ds:uri="ESRI.ArcGIS.Mapping.OfficeIntegration.PowerPointInfo"/>
  </ds:schemaRefs>
</ds:datastoreItem>
</file>

<file path=customXml/itemProps9.xml><?xml version="1.0" encoding="utf-8"?>
<ds:datastoreItem xmlns:ds="http://schemas.openxmlformats.org/officeDocument/2006/customXml" ds:itemID="{BE940634-1E95-4D72-8484-40796056B88E}">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Slice</Template>
  <TotalTime>8627</TotalTime>
  <Words>1011</Words>
  <Application>Microsoft Macintosh PowerPoint</Application>
  <PresentationFormat>On-screen Show (4:3)</PresentationFormat>
  <Paragraphs>290</Paragraphs>
  <Slides>43</Slides>
  <Notes>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49" baseType="lpstr">
      <vt:lpstr>Arial</vt:lpstr>
      <vt:lpstr>Calibri</vt:lpstr>
      <vt:lpstr>Century Gothic</vt:lpstr>
      <vt:lpstr>Wingdings 3</vt:lpstr>
      <vt:lpstr>Slice</vt:lpstr>
      <vt:lpstr>Acrobat Document</vt:lpstr>
      <vt:lpstr>Elements of Lakeshore Valuation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no sales On A Lake?</vt:lpstr>
      <vt:lpstr>Lake Grouping</vt:lpstr>
      <vt:lpstr>WATER INFLUENCE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Categories of Elevation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cwc</dc:creator>
  <cp:lastModifiedBy>Jackie Coulter</cp:lastModifiedBy>
  <cp:revision>853</cp:revision>
  <cp:lastPrinted>2015-09-28T21:15:38Z</cp:lastPrinted>
  <dcterms:created xsi:type="dcterms:W3CDTF">2012-08-08T22:00:30Z</dcterms:created>
  <dcterms:modified xsi:type="dcterms:W3CDTF">2018-07-05T20:00:10Z</dcterms:modified>
</cp:coreProperties>
</file>