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4"/>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102" d="100"/>
          <a:sy n="102" d="100"/>
        </p:scale>
        <p:origin x="192" y="3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_rels/data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 Id="rId4" Type="http://schemas.openxmlformats.org/officeDocument/2006/relationships/image" Target="../media/image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 Id="rId4" Type="http://schemas.openxmlformats.org/officeDocument/2006/relationships/image" Target="../media/image4.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2E4B4E-9610-4B7F-98FD-96EFDCB24143}" type="doc">
      <dgm:prSet loTypeId="urn:microsoft.com/office/officeart/2005/8/layout/hProcess6" loCatId="process" qsTypeId="urn:microsoft.com/office/officeart/2005/8/quickstyle/simple4" qsCatId="simple" csTypeId="urn:microsoft.com/office/officeart/2005/8/colors/colorful5" csCatId="colorful" phldr="1"/>
      <dgm:spPr/>
      <dgm:t>
        <a:bodyPr/>
        <a:lstStyle/>
        <a:p>
          <a:endParaRPr lang="en-US"/>
        </a:p>
      </dgm:t>
    </dgm:pt>
    <dgm:pt modelId="{8CCD9814-62BC-4E24-AF7C-E2C3F222DE56}">
      <dgm:prSet phldrT="[Text]"/>
      <dgm:spPr/>
      <dgm:t>
        <a:bodyPr/>
        <a:lstStyle/>
        <a:p>
          <a:r>
            <a:rPr lang="en-US" b="1"/>
            <a:t>Lakeshore</a:t>
          </a:r>
        </a:p>
        <a:p>
          <a:r>
            <a:rPr lang="en-US" b="1"/>
            <a:t>Vegetation</a:t>
          </a:r>
        </a:p>
      </dgm:t>
    </dgm:pt>
    <dgm:pt modelId="{C1D75FAF-17EE-4D0E-A72C-343DBBFEC608}" type="parTrans" cxnId="{AEAF7D0A-F4A1-4C17-AF4B-B0F1A8A046B2}">
      <dgm:prSet/>
      <dgm:spPr/>
      <dgm:t>
        <a:bodyPr/>
        <a:lstStyle/>
        <a:p>
          <a:endParaRPr lang="en-US"/>
        </a:p>
      </dgm:t>
    </dgm:pt>
    <dgm:pt modelId="{C0E7C5D0-2D09-4E57-936A-398F85A86288}" type="sibTrans" cxnId="{AEAF7D0A-F4A1-4C17-AF4B-B0F1A8A046B2}">
      <dgm:prSet/>
      <dgm:spPr/>
      <dgm:t>
        <a:bodyPr/>
        <a:lstStyle/>
        <a:p>
          <a:endParaRPr lang="en-US"/>
        </a:p>
      </dgm:t>
    </dgm:pt>
    <dgm:pt modelId="{7A29B906-A1EC-4ECD-BCE0-A39F07E5EDB1}">
      <dgm:prSet phldrT="[Text]"/>
      <dgm:spPr/>
      <dgm:t>
        <a:bodyPr/>
        <a:lstStyle/>
        <a:p>
          <a:r>
            <a:rPr lang="en-US"/>
            <a:t>Sparse</a:t>
          </a:r>
        </a:p>
      </dgm:t>
    </dgm:pt>
    <dgm:pt modelId="{6079CD88-A544-4699-A279-8E66072150B1}" type="parTrans" cxnId="{31254F6A-FD2D-4AB6-8C0B-9F6B1BBDD25D}">
      <dgm:prSet/>
      <dgm:spPr/>
      <dgm:t>
        <a:bodyPr/>
        <a:lstStyle/>
        <a:p>
          <a:endParaRPr lang="en-US"/>
        </a:p>
      </dgm:t>
    </dgm:pt>
    <dgm:pt modelId="{C96BC1BF-8E4D-438D-9BF5-AC3992B1F044}" type="sibTrans" cxnId="{31254F6A-FD2D-4AB6-8C0B-9F6B1BBDD25D}">
      <dgm:prSet/>
      <dgm:spPr/>
      <dgm:t>
        <a:bodyPr/>
        <a:lstStyle/>
        <a:p>
          <a:endParaRPr lang="en-US"/>
        </a:p>
      </dgm:t>
    </dgm:pt>
    <dgm:pt modelId="{6ABCA604-3E1C-4B20-BC9F-6762FD84EB4A}">
      <dgm:prSet phldrT="[Text]"/>
      <dgm:spPr/>
      <dgm:t>
        <a:bodyPr/>
        <a:lstStyle/>
        <a:p>
          <a:r>
            <a:rPr lang="en-US" dirty="0"/>
            <a:t>Moderate</a:t>
          </a:r>
        </a:p>
      </dgm:t>
    </dgm:pt>
    <dgm:pt modelId="{72568997-4815-4707-99DD-DDF4DF51E414}" type="parTrans" cxnId="{9D482139-24F6-4D79-9CAC-F16B54D90142}">
      <dgm:prSet/>
      <dgm:spPr/>
      <dgm:t>
        <a:bodyPr/>
        <a:lstStyle/>
        <a:p>
          <a:endParaRPr lang="en-US"/>
        </a:p>
      </dgm:t>
    </dgm:pt>
    <dgm:pt modelId="{E4DA1F02-53FB-4B45-80DD-90C437D94935}" type="sibTrans" cxnId="{9D482139-24F6-4D79-9CAC-F16B54D90142}">
      <dgm:prSet/>
      <dgm:spPr/>
      <dgm:t>
        <a:bodyPr/>
        <a:lstStyle/>
        <a:p>
          <a:endParaRPr lang="en-US"/>
        </a:p>
      </dgm:t>
    </dgm:pt>
    <dgm:pt modelId="{915ACC27-C73A-460E-9EA4-C770A22B6E91}">
      <dgm:prSet phldrT="[Text]"/>
      <dgm:spPr/>
      <dgm:t>
        <a:bodyPr/>
        <a:lstStyle/>
        <a:p>
          <a:r>
            <a:rPr lang="en-US"/>
            <a:t>Dense</a:t>
          </a:r>
        </a:p>
      </dgm:t>
    </dgm:pt>
    <dgm:pt modelId="{2F2D74CF-2861-47B8-850D-64D4646C9645}" type="parTrans" cxnId="{7FBF6CFA-F936-4617-9D31-1B842966FA4C}">
      <dgm:prSet/>
      <dgm:spPr/>
      <dgm:t>
        <a:bodyPr/>
        <a:lstStyle/>
        <a:p>
          <a:endParaRPr lang="en-US"/>
        </a:p>
      </dgm:t>
    </dgm:pt>
    <dgm:pt modelId="{CBECB7F6-E29F-4EA6-B50A-699BFB325BBE}" type="sibTrans" cxnId="{7FBF6CFA-F936-4617-9D31-1B842966FA4C}">
      <dgm:prSet/>
      <dgm:spPr/>
      <dgm:t>
        <a:bodyPr/>
        <a:lstStyle/>
        <a:p>
          <a:endParaRPr lang="en-US"/>
        </a:p>
      </dgm:t>
    </dgm:pt>
    <dgm:pt modelId="{2FF2D634-54DB-4565-BAFE-2CA68D69AF4D}">
      <dgm:prSet phldrT="[Text]"/>
      <dgm:spPr/>
      <dgm:t>
        <a:bodyPr/>
        <a:lstStyle/>
        <a:p>
          <a:r>
            <a:rPr lang="en-US" dirty="0"/>
            <a:t>Severe</a:t>
          </a:r>
        </a:p>
      </dgm:t>
    </dgm:pt>
    <dgm:pt modelId="{732795A7-47C2-4A51-A2E3-75CC12AD1575}" type="parTrans" cxnId="{D539B5BD-0CB1-49B9-9D3B-53A2BA57531D}">
      <dgm:prSet/>
      <dgm:spPr/>
      <dgm:t>
        <a:bodyPr/>
        <a:lstStyle/>
        <a:p>
          <a:endParaRPr lang="en-US"/>
        </a:p>
      </dgm:t>
    </dgm:pt>
    <dgm:pt modelId="{E334799D-ED4B-409C-89AF-50BC1E04448E}" type="sibTrans" cxnId="{D539B5BD-0CB1-49B9-9D3B-53A2BA57531D}">
      <dgm:prSet/>
      <dgm:spPr/>
      <dgm:t>
        <a:bodyPr/>
        <a:lstStyle/>
        <a:p>
          <a:endParaRPr lang="en-US"/>
        </a:p>
      </dgm:t>
    </dgm:pt>
    <dgm:pt modelId="{DBF28E89-E5F6-48AF-9ABF-C3ED2977333B}" type="pres">
      <dgm:prSet presAssocID="{712E4B4E-9610-4B7F-98FD-96EFDCB24143}" presName="theList" presStyleCnt="0">
        <dgm:presLayoutVars>
          <dgm:dir/>
          <dgm:animLvl val="lvl"/>
          <dgm:resizeHandles val="exact"/>
        </dgm:presLayoutVars>
      </dgm:prSet>
      <dgm:spPr/>
    </dgm:pt>
    <dgm:pt modelId="{6BCF0DE8-785B-4EE9-805E-CCAE7584578E}" type="pres">
      <dgm:prSet presAssocID="{8CCD9814-62BC-4E24-AF7C-E2C3F222DE56}" presName="compNode" presStyleCnt="0"/>
      <dgm:spPr/>
    </dgm:pt>
    <dgm:pt modelId="{4778825B-3316-4F46-874F-3ECE315CAF33}" type="pres">
      <dgm:prSet presAssocID="{8CCD9814-62BC-4E24-AF7C-E2C3F222DE56}" presName="noGeometry" presStyleCnt="0"/>
      <dgm:spPr/>
    </dgm:pt>
    <dgm:pt modelId="{9001A0AC-EDA1-43AD-86EE-1F66F15D8B1E}" type="pres">
      <dgm:prSet presAssocID="{8CCD9814-62BC-4E24-AF7C-E2C3F222DE56}" presName="childTextVisible" presStyleLbl="bgAccFollowNode1" presStyleIdx="0" presStyleCnt="1" custScaleX="154588" custLinFactNeighborX="21808" custLinFactNeighborY="1919">
        <dgm:presLayoutVars>
          <dgm:bulletEnabled val="1"/>
        </dgm:presLayoutVars>
      </dgm:prSet>
      <dgm:spPr/>
    </dgm:pt>
    <dgm:pt modelId="{54841F85-BB84-4ED4-ADA0-434CB73930CB}" type="pres">
      <dgm:prSet presAssocID="{8CCD9814-62BC-4E24-AF7C-E2C3F222DE56}" presName="childTextHidden" presStyleLbl="bgAccFollowNode1" presStyleIdx="0" presStyleCnt="1"/>
      <dgm:spPr/>
    </dgm:pt>
    <dgm:pt modelId="{0B5D9C60-7024-4FB0-A8F9-3F1E66C3A9E4}" type="pres">
      <dgm:prSet presAssocID="{8CCD9814-62BC-4E24-AF7C-E2C3F222DE56}" presName="parentText" presStyleLbl="node1" presStyleIdx="0" presStyleCnt="1" custScaleX="127093" custScaleY="140988" custLinFactNeighborX="-4229" custLinFactNeighborY="1410">
        <dgm:presLayoutVars>
          <dgm:chMax val="1"/>
          <dgm:bulletEnabled val="1"/>
        </dgm:presLayoutVars>
      </dgm:prSet>
      <dgm:spPr/>
    </dgm:pt>
  </dgm:ptLst>
  <dgm:cxnLst>
    <dgm:cxn modelId="{AEAF7D0A-F4A1-4C17-AF4B-B0F1A8A046B2}" srcId="{712E4B4E-9610-4B7F-98FD-96EFDCB24143}" destId="{8CCD9814-62BC-4E24-AF7C-E2C3F222DE56}" srcOrd="0" destOrd="0" parTransId="{C1D75FAF-17EE-4D0E-A72C-343DBBFEC608}" sibTransId="{C0E7C5D0-2D09-4E57-936A-398F85A86288}"/>
    <dgm:cxn modelId="{968D8F2E-2486-4FFF-88CF-7AE03288BE80}" type="presOf" srcId="{915ACC27-C73A-460E-9EA4-C770A22B6E91}" destId="{9001A0AC-EDA1-43AD-86EE-1F66F15D8B1E}" srcOrd="0" destOrd="2" presId="urn:microsoft.com/office/officeart/2005/8/layout/hProcess6"/>
    <dgm:cxn modelId="{9D482139-24F6-4D79-9CAC-F16B54D90142}" srcId="{8CCD9814-62BC-4E24-AF7C-E2C3F222DE56}" destId="{6ABCA604-3E1C-4B20-BC9F-6762FD84EB4A}" srcOrd="1" destOrd="0" parTransId="{72568997-4815-4707-99DD-DDF4DF51E414}" sibTransId="{E4DA1F02-53FB-4B45-80DD-90C437D94935}"/>
    <dgm:cxn modelId="{E5547D48-D61B-4ABE-A10C-D85FE68E343C}" type="presOf" srcId="{7A29B906-A1EC-4ECD-BCE0-A39F07E5EDB1}" destId="{9001A0AC-EDA1-43AD-86EE-1F66F15D8B1E}" srcOrd="0" destOrd="0" presId="urn:microsoft.com/office/officeart/2005/8/layout/hProcess6"/>
    <dgm:cxn modelId="{EB674360-9FF0-4046-AEC6-6AD1FF64263C}" type="presOf" srcId="{2FF2D634-54DB-4565-BAFE-2CA68D69AF4D}" destId="{54841F85-BB84-4ED4-ADA0-434CB73930CB}" srcOrd="1" destOrd="3" presId="urn:microsoft.com/office/officeart/2005/8/layout/hProcess6"/>
    <dgm:cxn modelId="{31254F6A-FD2D-4AB6-8C0B-9F6B1BBDD25D}" srcId="{8CCD9814-62BC-4E24-AF7C-E2C3F222DE56}" destId="{7A29B906-A1EC-4ECD-BCE0-A39F07E5EDB1}" srcOrd="0" destOrd="0" parTransId="{6079CD88-A544-4699-A279-8E66072150B1}" sibTransId="{C96BC1BF-8E4D-438D-9BF5-AC3992B1F044}"/>
    <dgm:cxn modelId="{C0E30C7A-9DD4-44F5-BA6B-2CEECC9FAD35}" type="presOf" srcId="{915ACC27-C73A-460E-9EA4-C770A22B6E91}" destId="{54841F85-BB84-4ED4-ADA0-434CB73930CB}" srcOrd="1" destOrd="2" presId="urn:microsoft.com/office/officeart/2005/8/layout/hProcess6"/>
    <dgm:cxn modelId="{4275EC7B-7352-4517-9688-5A2F6B0AB11E}" type="presOf" srcId="{2FF2D634-54DB-4565-BAFE-2CA68D69AF4D}" destId="{9001A0AC-EDA1-43AD-86EE-1F66F15D8B1E}" srcOrd="0" destOrd="3" presId="urn:microsoft.com/office/officeart/2005/8/layout/hProcess6"/>
    <dgm:cxn modelId="{8FA38D84-23F7-4920-B0DD-0B2CB5F79602}" type="presOf" srcId="{6ABCA604-3E1C-4B20-BC9F-6762FD84EB4A}" destId="{54841F85-BB84-4ED4-ADA0-434CB73930CB}" srcOrd="1" destOrd="1" presId="urn:microsoft.com/office/officeart/2005/8/layout/hProcess6"/>
    <dgm:cxn modelId="{FF98E198-B7E5-47DB-B4F0-7F2B25C83D8C}" type="presOf" srcId="{6ABCA604-3E1C-4B20-BC9F-6762FD84EB4A}" destId="{9001A0AC-EDA1-43AD-86EE-1F66F15D8B1E}" srcOrd="0" destOrd="1" presId="urn:microsoft.com/office/officeart/2005/8/layout/hProcess6"/>
    <dgm:cxn modelId="{D539B5BD-0CB1-49B9-9D3B-53A2BA57531D}" srcId="{8CCD9814-62BC-4E24-AF7C-E2C3F222DE56}" destId="{2FF2D634-54DB-4565-BAFE-2CA68D69AF4D}" srcOrd="3" destOrd="0" parTransId="{732795A7-47C2-4A51-A2E3-75CC12AD1575}" sibTransId="{E334799D-ED4B-409C-89AF-50BC1E04448E}"/>
    <dgm:cxn modelId="{1FD902CD-54A4-4520-B249-CF52211FF734}" type="presOf" srcId="{7A29B906-A1EC-4ECD-BCE0-A39F07E5EDB1}" destId="{54841F85-BB84-4ED4-ADA0-434CB73930CB}" srcOrd="1" destOrd="0" presId="urn:microsoft.com/office/officeart/2005/8/layout/hProcess6"/>
    <dgm:cxn modelId="{46C341EA-DAB6-4D8B-8529-ABA9E28D1BC3}" type="presOf" srcId="{8CCD9814-62BC-4E24-AF7C-E2C3F222DE56}" destId="{0B5D9C60-7024-4FB0-A8F9-3F1E66C3A9E4}" srcOrd="0" destOrd="0" presId="urn:microsoft.com/office/officeart/2005/8/layout/hProcess6"/>
    <dgm:cxn modelId="{336BFFEF-0730-479F-B3A2-A62922B1C168}" type="presOf" srcId="{712E4B4E-9610-4B7F-98FD-96EFDCB24143}" destId="{DBF28E89-E5F6-48AF-9ABF-C3ED2977333B}" srcOrd="0" destOrd="0" presId="urn:microsoft.com/office/officeart/2005/8/layout/hProcess6"/>
    <dgm:cxn modelId="{7FBF6CFA-F936-4617-9D31-1B842966FA4C}" srcId="{8CCD9814-62BC-4E24-AF7C-E2C3F222DE56}" destId="{915ACC27-C73A-460E-9EA4-C770A22B6E91}" srcOrd="2" destOrd="0" parTransId="{2F2D74CF-2861-47B8-850D-64D4646C9645}" sibTransId="{CBECB7F6-E29F-4EA6-B50A-699BFB325BBE}"/>
    <dgm:cxn modelId="{F49D33C4-66F4-4C97-9DA1-F8C4B44722B2}" type="presParOf" srcId="{DBF28E89-E5F6-48AF-9ABF-C3ED2977333B}" destId="{6BCF0DE8-785B-4EE9-805E-CCAE7584578E}" srcOrd="0" destOrd="0" presId="urn:microsoft.com/office/officeart/2005/8/layout/hProcess6"/>
    <dgm:cxn modelId="{2263892F-9D8A-4D96-A421-11F52FF47ACD}" type="presParOf" srcId="{6BCF0DE8-785B-4EE9-805E-CCAE7584578E}" destId="{4778825B-3316-4F46-874F-3ECE315CAF33}" srcOrd="0" destOrd="0" presId="urn:microsoft.com/office/officeart/2005/8/layout/hProcess6"/>
    <dgm:cxn modelId="{2BF141AD-B33C-41E8-BF4F-046E90A8CDB8}" type="presParOf" srcId="{6BCF0DE8-785B-4EE9-805E-CCAE7584578E}" destId="{9001A0AC-EDA1-43AD-86EE-1F66F15D8B1E}" srcOrd="1" destOrd="0" presId="urn:microsoft.com/office/officeart/2005/8/layout/hProcess6"/>
    <dgm:cxn modelId="{AB3FB47D-7886-40BE-B914-D0256D2A24F0}" type="presParOf" srcId="{6BCF0DE8-785B-4EE9-805E-CCAE7584578E}" destId="{54841F85-BB84-4ED4-ADA0-434CB73930CB}" srcOrd="2" destOrd="0" presId="urn:microsoft.com/office/officeart/2005/8/layout/hProcess6"/>
    <dgm:cxn modelId="{EF908C69-F728-46AF-82CD-B4E2DBC174D9}" type="presParOf" srcId="{6BCF0DE8-785B-4EE9-805E-CCAE7584578E}" destId="{0B5D9C60-7024-4FB0-A8F9-3F1E66C3A9E4}" srcOrd="3" destOrd="0" presId="urn:microsoft.com/office/officeart/2005/8/layout/hProcess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DC0398-25B7-42BB-9CA5-D2D8CEA3EFB7}" type="doc">
      <dgm:prSet loTypeId="urn:microsoft.com/office/officeart/2005/8/layout/vList4#1" loCatId="list" qsTypeId="urn:microsoft.com/office/officeart/2005/8/quickstyle/simple1" qsCatId="simple" csTypeId="urn:microsoft.com/office/officeart/2005/8/colors/colorful4" csCatId="colorful" phldr="1"/>
      <dgm:spPr/>
      <dgm:t>
        <a:bodyPr/>
        <a:lstStyle/>
        <a:p>
          <a:endParaRPr lang="en-US"/>
        </a:p>
      </dgm:t>
    </dgm:pt>
    <dgm:pt modelId="{1014F6BD-597A-4651-BEAD-AA6DEE72C0DC}">
      <dgm:prSet phldrT="[Text]"/>
      <dgm:spPr/>
      <dgm:t>
        <a:bodyPr/>
        <a:lstStyle/>
        <a:p>
          <a:r>
            <a:rPr lang="en-US" b="1"/>
            <a:t>Sparse</a:t>
          </a:r>
        </a:p>
      </dgm:t>
    </dgm:pt>
    <dgm:pt modelId="{B56988B8-6AC6-4A07-8E50-125738FAA1BF}" type="parTrans" cxnId="{6BD95D94-965D-4D7D-9036-49F9623DC148}">
      <dgm:prSet/>
      <dgm:spPr/>
      <dgm:t>
        <a:bodyPr/>
        <a:lstStyle/>
        <a:p>
          <a:endParaRPr lang="en-US"/>
        </a:p>
      </dgm:t>
    </dgm:pt>
    <dgm:pt modelId="{2A7C84D7-E8E0-49E7-90C7-669F0D0118E9}" type="sibTrans" cxnId="{6BD95D94-965D-4D7D-9036-49F9623DC148}">
      <dgm:prSet/>
      <dgm:spPr/>
      <dgm:t>
        <a:bodyPr/>
        <a:lstStyle/>
        <a:p>
          <a:endParaRPr lang="en-US"/>
        </a:p>
      </dgm:t>
    </dgm:pt>
    <dgm:pt modelId="{84EB4EEA-F10E-4A5C-B0B3-7ADB39A9E348}">
      <dgm:prSet phldrT="[Text]"/>
      <dgm:spPr/>
      <dgm:t>
        <a:bodyPr/>
        <a:lstStyle/>
        <a:p>
          <a:r>
            <a:rPr lang="en-US" b="1"/>
            <a:t>Moderate</a:t>
          </a:r>
        </a:p>
      </dgm:t>
    </dgm:pt>
    <dgm:pt modelId="{5EEEC339-BA18-47C3-97A5-E8255C5057D5}" type="parTrans" cxnId="{C91AB085-E438-4F23-96B3-B0A1FFA8A7A5}">
      <dgm:prSet/>
      <dgm:spPr/>
      <dgm:t>
        <a:bodyPr/>
        <a:lstStyle/>
        <a:p>
          <a:endParaRPr lang="en-US"/>
        </a:p>
      </dgm:t>
    </dgm:pt>
    <dgm:pt modelId="{A3EBD982-797E-4E0D-9E26-9285181D6C2C}" type="sibTrans" cxnId="{C91AB085-E438-4F23-96B3-B0A1FFA8A7A5}">
      <dgm:prSet/>
      <dgm:spPr/>
      <dgm:t>
        <a:bodyPr/>
        <a:lstStyle/>
        <a:p>
          <a:endParaRPr lang="en-US"/>
        </a:p>
      </dgm:t>
    </dgm:pt>
    <dgm:pt modelId="{9858B869-169C-4F06-8E6B-D516FDBACEFB}">
      <dgm:prSet phldrT="[Text]"/>
      <dgm:spPr/>
      <dgm:t>
        <a:bodyPr/>
        <a:lstStyle/>
        <a:p>
          <a:r>
            <a:rPr lang="en-US" b="1"/>
            <a:t>Dense</a:t>
          </a:r>
        </a:p>
      </dgm:t>
    </dgm:pt>
    <dgm:pt modelId="{F8AE9EEB-D472-4223-91C5-C27C42E38F69}" type="parTrans" cxnId="{20750BA0-C76F-476F-88AD-2E2C3D44A932}">
      <dgm:prSet/>
      <dgm:spPr/>
      <dgm:t>
        <a:bodyPr/>
        <a:lstStyle/>
        <a:p>
          <a:endParaRPr lang="en-US"/>
        </a:p>
      </dgm:t>
    </dgm:pt>
    <dgm:pt modelId="{D255DC15-0F58-4401-9A7C-ACADC8904F81}" type="sibTrans" cxnId="{20750BA0-C76F-476F-88AD-2E2C3D44A932}">
      <dgm:prSet/>
      <dgm:spPr/>
      <dgm:t>
        <a:bodyPr/>
        <a:lstStyle/>
        <a:p>
          <a:endParaRPr lang="en-US"/>
        </a:p>
      </dgm:t>
    </dgm:pt>
    <dgm:pt modelId="{D81AB795-3464-4E22-AA66-63A01477410B}">
      <dgm:prSet phldrT="[Text]"/>
      <dgm:spPr/>
      <dgm:t>
        <a:bodyPr/>
        <a:lstStyle/>
        <a:p>
          <a:r>
            <a:rPr lang="en-US" b="1"/>
            <a:t>Severe</a:t>
          </a:r>
        </a:p>
      </dgm:t>
    </dgm:pt>
    <dgm:pt modelId="{1D51E96F-2A8B-4A80-B46B-28281582BD4F}" type="parTrans" cxnId="{8B20CCB1-9A9F-4FBE-AB57-2ECCD25D256F}">
      <dgm:prSet/>
      <dgm:spPr/>
      <dgm:t>
        <a:bodyPr/>
        <a:lstStyle/>
        <a:p>
          <a:endParaRPr lang="en-US"/>
        </a:p>
      </dgm:t>
    </dgm:pt>
    <dgm:pt modelId="{D85C4D00-B925-4FEA-A0D6-14D0AF14F9C4}" type="sibTrans" cxnId="{8B20CCB1-9A9F-4FBE-AB57-2ECCD25D256F}">
      <dgm:prSet/>
      <dgm:spPr/>
      <dgm:t>
        <a:bodyPr/>
        <a:lstStyle/>
        <a:p>
          <a:endParaRPr lang="en-US"/>
        </a:p>
      </dgm:t>
    </dgm:pt>
    <dgm:pt modelId="{A8E21087-1CC3-44FE-94DE-8FCE72DADDE9}" type="pres">
      <dgm:prSet presAssocID="{0ADC0398-25B7-42BB-9CA5-D2D8CEA3EFB7}" presName="linear" presStyleCnt="0">
        <dgm:presLayoutVars>
          <dgm:dir/>
          <dgm:resizeHandles val="exact"/>
        </dgm:presLayoutVars>
      </dgm:prSet>
      <dgm:spPr/>
    </dgm:pt>
    <dgm:pt modelId="{FA3CB231-D676-4BA6-B7AC-E7B6EEBA1468}" type="pres">
      <dgm:prSet presAssocID="{1014F6BD-597A-4651-BEAD-AA6DEE72C0DC}" presName="comp" presStyleCnt="0"/>
      <dgm:spPr/>
    </dgm:pt>
    <dgm:pt modelId="{9EE7E872-2057-4D77-B21A-0323ACA7DA0F}" type="pres">
      <dgm:prSet presAssocID="{1014F6BD-597A-4651-BEAD-AA6DEE72C0DC}" presName="box" presStyleLbl="node1" presStyleIdx="0" presStyleCnt="4" custScaleY="107052"/>
      <dgm:spPr/>
    </dgm:pt>
    <dgm:pt modelId="{2EA8A80A-3BBD-4A10-A02E-F2EEDFD6E127}" type="pres">
      <dgm:prSet presAssocID="{1014F6BD-597A-4651-BEAD-AA6DEE72C0DC}" presName="img" presStyleLbl="fgImgPlace1" presStyleIdx="0" presStyleCnt="4"/>
      <dgm:spPr>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dgm:spPr>
    </dgm:pt>
    <dgm:pt modelId="{6A3D852D-0E02-49D8-80D0-94422C798F80}" type="pres">
      <dgm:prSet presAssocID="{1014F6BD-597A-4651-BEAD-AA6DEE72C0DC}" presName="text" presStyleLbl="node1" presStyleIdx="0" presStyleCnt="4">
        <dgm:presLayoutVars>
          <dgm:bulletEnabled val="1"/>
        </dgm:presLayoutVars>
      </dgm:prSet>
      <dgm:spPr/>
    </dgm:pt>
    <dgm:pt modelId="{91962A71-3EC6-455D-85BE-1F7527963303}" type="pres">
      <dgm:prSet presAssocID="{2A7C84D7-E8E0-49E7-90C7-669F0D0118E9}" presName="spacer" presStyleCnt="0"/>
      <dgm:spPr/>
    </dgm:pt>
    <dgm:pt modelId="{37483C75-4798-4EFD-B22F-691292626D4B}" type="pres">
      <dgm:prSet presAssocID="{84EB4EEA-F10E-4A5C-B0B3-7ADB39A9E348}" presName="comp" presStyleCnt="0"/>
      <dgm:spPr/>
    </dgm:pt>
    <dgm:pt modelId="{7A0EB758-8122-4A51-B2E4-0F8265031207}" type="pres">
      <dgm:prSet presAssocID="{84EB4EEA-F10E-4A5C-B0B3-7ADB39A9E348}" presName="box" presStyleLbl="node1" presStyleIdx="1" presStyleCnt="4" custScaleY="108486" custLinFactNeighborY="-6220"/>
      <dgm:spPr/>
    </dgm:pt>
    <dgm:pt modelId="{7ED338DE-2546-476C-AA16-ADA7A9D54429}" type="pres">
      <dgm:prSet presAssocID="{84EB4EEA-F10E-4A5C-B0B3-7ADB39A9E348}" presName="img" presStyleLbl="fgImgPlace1" presStyleIdx="1" presStyleCnt="4"/>
      <dgm:spPr>
        <a:blipFill rotWithShape="0">
          <a:blip xmlns:r="http://schemas.openxmlformats.org/officeDocument/2006/relationships" r:embed="rId2" cstate="screen">
            <a:extLst>
              <a:ext uri="{28A0092B-C50C-407E-A947-70E740481C1C}">
                <a14:useLocalDpi xmlns:a14="http://schemas.microsoft.com/office/drawing/2010/main"/>
              </a:ext>
            </a:extLst>
          </a:blip>
          <a:stretch>
            <a:fillRect/>
          </a:stretch>
        </a:blipFill>
      </dgm:spPr>
    </dgm:pt>
    <dgm:pt modelId="{C740721A-1265-4057-9B57-0DFC9F02C9DF}" type="pres">
      <dgm:prSet presAssocID="{84EB4EEA-F10E-4A5C-B0B3-7ADB39A9E348}" presName="text" presStyleLbl="node1" presStyleIdx="1" presStyleCnt="4">
        <dgm:presLayoutVars>
          <dgm:bulletEnabled val="1"/>
        </dgm:presLayoutVars>
      </dgm:prSet>
      <dgm:spPr/>
    </dgm:pt>
    <dgm:pt modelId="{CC7B2AE6-12C7-4497-975D-FEA76475CB26}" type="pres">
      <dgm:prSet presAssocID="{A3EBD982-797E-4E0D-9E26-9285181D6C2C}" presName="spacer" presStyleCnt="0"/>
      <dgm:spPr/>
    </dgm:pt>
    <dgm:pt modelId="{641EB467-7812-41E6-B6D7-C4D6EA6D38B7}" type="pres">
      <dgm:prSet presAssocID="{9858B869-169C-4F06-8E6B-D516FDBACEFB}" presName="comp" presStyleCnt="0"/>
      <dgm:spPr/>
    </dgm:pt>
    <dgm:pt modelId="{2BA7FC9A-CD16-4692-A090-EF0D1A885DE4}" type="pres">
      <dgm:prSet presAssocID="{9858B869-169C-4F06-8E6B-D516FDBACEFB}" presName="box" presStyleLbl="node1" presStyleIdx="2" presStyleCnt="4" custScaleY="107027" custLinFactNeighborY="426"/>
      <dgm:spPr/>
    </dgm:pt>
    <dgm:pt modelId="{4EBCF432-9017-4CD3-BAAD-C6A721281C85}" type="pres">
      <dgm:prSet presAssocID="{9858B869-169C-4F06-8E6B-D516FDBACEFB}" presName="img" presStyleLbl="fgImgPlace1" presStyleIdx="2" presStyleCnt="4"/>
      <dgm:spPr>
        <a:blipFill rotWithShape="0">
          <a:blip xmlns:r="http://schemas.openxmlformats.org/officeDocument/2006/relationships" r:embed="rId3" cstate="screen">
            <a:extLst>
              <a:ext uri="{28A0092B-C50C-407E-A947-70E740481C1C}">
                <a14:useLocalDpi xmlns:a14="http://schemas.microsoft.com/office/drawing/2010/main"/>
              </a:ext>
            </a:extLst>
          </a:blip>
          <a:stretch>
            <a:fillRect/>
          </a:stretch>
        </a:blipFill>
      </dgm:spPr>
    </dgm:pt>
    <dgm:pt modelId="{5F18F81B-7D5D-4938-BE8A-D33AD2810DB5}" type="pres">
      <dgm:prSet presAssocID="{9858B869-169C-4F06-8E6B-D516FDBACEFB}" presName="text" presStyleLbl="node1" presStyleIdx="2" presStyleCnt="4">
        <dgm:presLayoutVars>
          <dgm:bulletEnabled val="1"/>
        </dgm:presLayoutVars>
      </dgm:prSet>
      <dgm:spPr/>
    </dgm:pt>
    <dgm:pt modelId="{46A51B0B-F6EA-4E39-B335-0C871D3D30B1}" type="pres">
      <dgm:prSet presAssocID="{D255DC15-0F58-4401-9A7C-ACADC8904F81}" presName="spacer" presStyleCnt="0"/>
      <dgm:spPr/>
    </dgm:pt>
    <dgm:pt modelId="{C00C51BC-0CC4-4ED9-8A0C-8A249E7002FA}" type="pres">
      <dgm:prSet presAssocID="{D81AB795-3464-4E22-AA66-63A01477410B}" presName="comp" presStyleCnt="0"/>
      <dgm:spPr/>
    </dgm:pt>
    <dgm:pt modelId="{0DBE604F-0B54-49C1-AB83-B147E641AC50}" type="pres">
      <dgm:prSet presAssocID="{D81AB795-3464-4E22-AA66-63A01477410B}" presName="box" presStyleLbl="node1" presStyleIdx="3" presStyleCnt="4" custScaleY="112301"/>
      <dgm:spPr/>
    </dgm:pt>
    <dgm:pt modelId="{DE82E836-851C-4519-A115-FF9A11E7F978}" type="pres">
      <dgm:prSet presAssocID="{D81AB795-3464-4E22-AA66-63A01477410B}" presName="img" presStyleLbl="fgImgPlace1" presStyleIdx="3" presStyleCnt="4"/>
      <dgm:spPr>
        <a:blipFill rotWithShape="0">
          <a:blip xmlns:r="http://schemas.openxmlformats.org/officeDocument/2006/relationships" r:embed="rId4" cstate="screen">
            <a:extLst>
              <a:ext uri="{28A0092B-C50C-407E-A947-70E740481C1C}">
                <a14:useLocalDpi xmlns:a14="http://schemas.microsoft.com/office/drawing/2010/main"/>
              </a:ext>
            </a:extLst>
          </a:blip>
          <a:stretch>
            <a:fillRect/>
          </a:stretch>
        </a:blipFill>
      </dgm:spPr>
    </dgm:pt>
    <dgm:pt modelId="{4E8D356D-5982-4B2B-87E8-889C1012D241}" type="pres">
      <dgm:prSet presAssocID="{D81AB795-3464-4E22-AA66-63A01477410B}" presName="text" presStyleLbl="node1" presStyleIdx="3" presStyleCnt="4">
        <dgm:presLayoutVars>
          <dgm:bulletEnabled val="1"/>
        </dgm:presLayoutVars>
      </dgm:prSet>
      <dgm:spPr/>
    </dgm:pt>
  </dgm:ptLst>
  <dgm:cxnLst>
    <dgm:cxn modelId="{24479D00-C6C6-4E24-A190-0CC02973B686}" type="presOf" srcId="{84EB4EEA-F10E-4A5C-B0B3-7ADB39A9E348}" destId="{C740721A-1265-4057-9B57-0DFC9F02C9DF}" srcOrd="1" destOrd="0" presId="urn:microsoft.com/office/officeart/2005/8/layout/vList4#1"/>
    <dgm:cxn modelId="{33C9B20E-24ED-4C1B-819D-0246F7B2F816}" type="presOf" srcId="{D81AB795-3464-4E22-AA66-63A01477410B}" destId="{0DBE604F-0B54-49C1-AB83-B147E641AC50}" srcOrd="0" destOrd="0" presId="urn:microsoft.com/office/officeart/2005/8/layout/vList4#1"/>
    <dgm:cxn modelId="{314C9B1E-29E9-4EEF-900D-9A8A62BE676B}" type="presOf" srcId="{84EB4EEA-F10E-4A5C-B0B3-7ADB39A9E348}" destId="{7A0EB758-8122-4A51-B2E4-0F8265031207}" srcOrd="0" destOrd="0" presId="urn:microsoft.com/office/officeart/2005/8/layout/vList4#1"/>
    <dgm:cxn modelId="{29837C29-6C6E-49E5-8769-13BE16A26DEB}" type="presOf" srcId="{D81AB795-3464-4E22-AA66-63A01477410B}" destId="{4E8D356D-5982-4B2B-87E8-889C1012D241}" srcOrd="1" destOrd="0" presId="urn:microsoft.com/office/officeart/2005/8/layout/vList4#1"/>
    <dgm:cxn modelId="{8C90C858-1D9D-4461-85DE-7A3FF38B057E}" type="presOf" srcId="{1014F6BD-597A-4651-BEAD-AA6DEE72C0DC}" destId="{9EE7E872-2057-4D77-B21A-0323ACA7DA0F}" srcOrd="0" destOrd="0" presId="urn:microsoft.com/office/officeart/2005/8/layout/vList4#1"/>
    <dgm:cxn modelId="{945CCC6A-B7BE-4895-993A-EB22E22D7956}" type="presOf" srcId="{0ADC0398-25B7-42BB-9CA5-D2D8CEA3EFB7}" destId="{A8E21087-1CC3-44FE-94DE-8FCE72DADDE9}" srcOrd="0" destOrd="0" presId="urn:microsoft.com/office/officeart/2005/8/layout/vList4#1"/>
    <dgm:cxn modelId="{C91AB085-E438-4F23-96B3-B0A1FFA8A7A5}" srcId="{0ADC0398-25B7-42BB-9CA5-D2D8CEA3EFB7}" destId="{84EB4EEA-F10E-4A5C-B0B3-7ADB39A9E348}" srcOrd="1" destOrd="0" parTransId="{5EEEC339-BA18-47C3-97A5-E8255C5057D5}" sibTransId="{A3EBD982-797E-4E0D-9E26-9285181D6C2C}"/>
    <dgm:cxn modelId="{6BD95D94-965D-4D7D-9036-49F9623DC148}" srcId="{0ADC0398-25B7-42BB-9CA5-D2D8CEA3EFB7}" destId="{1014F6BD-597A-4651-BEAD-AA6DEE72C0DC}" srcOrd="0" destOrd="0" parTransId="{B56988B8-6AC6-4A07-8E50-125738FAA1BF}" sibTransId="{2A7C84D7-E8E0-49E7-90C7-669F0D0118E9}"/>
    <dgm:cxn modelId="{681D2795-AC9C-45AC-9D58-6AEF9B1F613A}" type="presOf" srcId="{9858B869-169C-4F06-8E6B-D516FDBACEFB}" destId="{5F18F81B-7D5D-4938-BE8A-D33AD2810DB5}" srcOrd="1" destOrd="0" presId="urn:microsoft.com/office/officeart/2005/8/layout/vList4#1"/>
    <dgm:cxn modelId="{20750BA0-C76F-476F-88AD-2E2C3D44A932}" srcId="{0ADC0398-25B7-42BB-9CA5-D2D8CEA3EFB7}" destId="{9858B869-169C-4F06-8E6B-D516FDBACEFB}" srcOrd="2" destOrd="0" parTransId="{F8AE9EEB-D472-4223-91C5-C27C42E38F69}" sibTransId="{D255DC15-0F58-4401-9A7C-ACADC8904F81}"/>
    <dgm:cxn modelId="{CA29C5AC-866C-4427-A86A-5524CB3B22AB}" type="presOf" srcId="{9858B869-169C-4F06-8E6B-D516FDBACEFB}" destId="{2BA7FC9A-CD16-4692-A090-EF0D1A885DE4}" srcOrd="0" destOrd="0" presId="urn:microsoft.com/office/officeart/2005/8/layout/vList4#1"/>
    <dgm:cxn modelId="{8B20CCB1-9A9F-4FBE-AB57-2ECCD25D256F}" srcId="{0ADC0398-25B7-42BB-9CA5-D2D8CEA3EFB7}" destId="{D81AB795-3464-4E22-AA66-63A01477410B}" srcOrd="3" destOrd="0" parTransId="{1D51E96F-2A8B-4A80-B46B-28281582BD4F}" sibTransId="{D85C4D00-B925-4FEA-A0D6-14D0AF14F9C4}"/>
    <dgm:cxn modelId="{CCD3A0F8-9002-448B-9EB6-B2D268448873}" type="presOf" srcId="{1014F6BD-597A-4651-BEAD-AA6DEE72C0DC}" destId="{6A3D852D-0E02-49D8-80D0-94422C798F80}" srcOrd="1" destOrd="0" presId="urn:microsoft.com/office/officeart/2005/8/layout/vList4#1"/>
    <dgm:cxn modelId="{69281988-42AC-47B4-88F2-3D00E33A39B1}" type="presParOf" srcId="{A8E21087-1CC3-44FE-94DE-8FCE72DADDE9}" destId="{FA3CB231-D676-4BA6-B7AC-E7B6EEBA1468}" srcOrd="0" destOrd="0" presId="urn:microsoft.com/office/officeart/2005/8/layout/vList4#1"/>
    <dgm:cxn modelId="{443E097C-9D3F-4C71-B9C4-03C0208A1978}" type="presParOf" srcId="{FA3CB231-D676-4BA6-B7AC-E7B6EEBA1468}" destId="{9EE7E872-2057-4D77-B21A-0323ACA7DA0F}" srcOrd="0" destOrd="0" presId="urn:microsoft.com/office/officeart/2005/8/layout/vList4#1"/>
    <dgm:cxn modelId="{0B93D49C-8991-4579-9FEC-0D2303E5C4A0}" type="presParOf" srcId="{FA3CB231-D676-4BA6-B7AC-E7B6EEBA1468}" destId="{2EA8A80A-3BBD-4A10-A02E-F2EEDFD6E127}" srcOrd="1" destOrd="0" presId="urn:microsoft.com/office/officeart/2005/8/layout/vList4#1"/>
    <dgm:cxn modelId="{1DE112AA-90CE-45A6-A9B4-318850227B39}" type="presParOf" srcId="{FA3CB231-D676-4BA6-B7AC-E7B6EEBA1468}" destId="{6A3D852D-0E02-49D8-80D0-94422C798F80}" srcOrd="2" destOrd="0" presId="urn:microsoft.com/office/officeart/2005/8/layout/vList4#1"/>
    <dgm:cxn modelId="{DE04481A-F6E3-476E-87FA-900347032FA1}" type="presParOf" srcId="{A8E21087-1CC3-44FE-94DE-8FCE72DADDE9}" destId="{91962A71-3EC6-455D-85BE-1F7527963303}" srcOrd="1" destOrd="0" presId="urn:microsoft.com/office/officeart/2005/8/layout/vList4#1"/>
    <dgm:cxn modelId="{A4EE857F-CB54-4526-AFC4-9FD680C95ED8}" type="presParOf" srcId="{A8E21087-1CC3-44FE-94DE-8FCE72DADDE9}" destId="{37483C75-4798-4EFD-B22F-691292626D4B}" srcOrd="2" destOrd="0" presId="urn:microsoft.com/office/officeart/2005/8/layout/vList4#1"/>
    <dgm:cxn modelId="{3849E6EC-0892-4519-8C53-C533D68CA1DE}" type="presParOf" srcId="{37483C75-4798-4EFD-B22F-691292626D4B}" destId="{7A0EB758-8122-4A51-B2E4-0F8265031207}" srcOrd="0" destOrd="0" presId="urn:microsoft.com/office/officeart/2005/8/layout/vList4#1"/>
    <dgm:cxn modelId="{113B1DEF-9640-449E-8881-A34DCE574341}" type="presParOf" srcId="{37483C75-4798-4EFD-B22F-691292626D4B}" destId="{7ED338DE-2546-476C-AA16-ADA7A9D54429}" srcOrd="1" destOrd="0" presId="urn:microsoft.com/office/officeart/2005/8/layout/vList4#1"/>
    <dgm:cxn modelId="{49AA08D0-A557-43E7-862A-236AAED2D776}" type="presParOf" srcId="{37483C75-4798-4EFD-B22F-691292626D4B}" destId="{C740721A-1265-4057-9B57-0DFC9F02C9DF}" srcOrd="2" destOrd="0" presId="urn:microsoft.com/office/officeart/2005/8/layout/vList4#1"/>
    <dgm:cxn modelId="{1BAD1C8A-F677-40E0-AE27-1250881953CF}" type="presParOf" srcId="{A8E21087-1CC3-44FE-94DE-8FCE72DADDE9}" destId="{CC7B2AE6-12C7-4497-975D-FEA76475CB26}" srcOrd="3" destOrd="0" presId="urn:microsoft.com/office/officeart/2005/8/layout/vList4#1"/>
    <dgm:cxn modelId="{D040E23C-FA88-48A7-B583-72BEAE5CD34B}" type="presParOf" srcId="{A8E21087-1CC3-44FE-94DE-8FCE72DADDE9}" destId="{641EB467-7812-41E6-B6D7-C4D6EA6D38B7}" srcOrd="4" destOrd="0" presId="urn:microsoft.com/office/officeart/2005/8/layout/vList4#1"/>
    <dgm:cxn modelId="{CB5B742E-1DBD-480E-9FDB-0177053FACD7}" type="presParOf" srcId="{641EB467-7812-41E6-B6D7-C4D6EA6D38B7}" destId="{2BA7FC9A-CD16-4692-A090-EF0D1A885DE4}" srcOrd="0" destOrd="0" presId="urn:microsoft.com/office/officeart/2005/8/layout/vList4#1"/>
    <dgm:cxn modelId="{7811EEAF-824D-4CC6-8937-A4BA5CA562CE}" type="presParOf" srcId="{641EB467-7812-41E6-B6D7-C4D6EA6D38B7}" destId="{4EBCF432-9017-4CD3-BAAD-C6A721281C85}" srcOrd="1" destOrd="0" presId="urn:microsoft.com/office/officeart/2005/8/layout/vList4#1"/>
    <dgm:cxn modelId="{C370EAA6-EF4F-4C16-BAA3-97A5D7BA7CDF}" type="presParOf" srcId="{641EB467-7812-41E6-B6D7-C4D6EA6D38B7}" destId="{5F18F81B-7D5D-4938-BE8A-D33AD2810DB5}" srcOrd="2" destOrd="0" presId="urn:microsoft.com/office/officeart/2005/8/layout/vList4#1"/>
    <dgm:cxn modelId="{E66F22C1-019C-41A5-9FE7-41E787CDA029}" type="presParOf" srcId="{A8E21087-1CC3-44FE-94DE-8FCE72DADDE9}" destId="{46A51B0B-F6EA-4E39-B335-0C871D3D30B1}" srcOrd="5" destOrd="0" presId="urn:microsoft.com/office/officeart/2005/8/layout/vList4#1"/>
    <dgm:cxn modelId="{3D852561-9D0C-4B82-B174-DDFF14DEBE5E}" type="presParOf" srcId="{A8E21087-1CC3-44FE-94DE-8FCE72DADDE9}" destId="{C00C51BC-0CC4-4ED9-8A0C-8A249E7002FA}" srcOrd="6" destOrd="0" presId="urn:microsoft.com/office/officeart/2005/8/layout/vList4#1"/>
    <dgm:cxn modelId="{CDC4D07F-74B5-4424-9276-4FBAD3E8954A}" type="presParOf" srcId="{C00C51BC-0CC4-4ED9-8A0C-8A249E7002FA}" destId="{0DBE604F-0B54-49C1-AB83-B147E641AC50}" srcOrd="0" destOrd="0" presId="urn:microsoft.com/office/officeart/2005/8/layout/vList4#1"/>
    <dgm:cxn modelId="{975C7902-3F35-46AF-B6F9-7BE7D7568B43}" type="presParOf" srcId="{C00C51BC-0CC4-4ED9-8A0C-8A249E7002FA}" destId="{DE82E836-851C-4519-A115-FF9A11E7F978}" srcOrd="1" destOrd="0" presId="urn:microsoft.com/office/officeart/2005/8/layout/vList4#1"/>
    <dgm:cxn modelId="{4C7A67D6-37F5-4724-8272-EF674697FB0F}" type="presParOf" srcId="{C00C51BC-0CC4-4ED9-8A0C-8A249E7002FA}" destId="{4E8D356D-5982-4B2B-87E8-889C1012D241}" srcOrd="2" destOrd="0" presId="urn:microsoft.com/office/officeart/2005/8/layout/vList4#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8EA7D00-4191-4DEA-9FE5-85B136F314DA}" type="doc">
      <dgm:prSet loTypeId="urn:microsoft.com/office/officeart/2005/8/layout/vList2" loCatId="list" qsTypeId="urn:microsoft.com/office/officeart/2005/8/quickstyle/simple1" qsCatId="simple" csTypeId="urn:microsoft.com/office/officeart/2005/8/colors/accent3_5" csCatId="accent3" phldr="1"/>
      <dgm:spPr/>
      <dgm:t>
        <a:bodyPr/>
        <a:lstStyle/>
        <a:p>
          <a:endParaRPr lang="en-US"/>
        </a:p>
      </dgm:t>
    </dgm:pt>
    <dgm:pt modelId="{09999BDF-475B-4857-A070-6CDAD7038E5B}">
      <dgm:prSet/>
      <dgm:spPr/>
      <dgm:t>
        <a:bodyPr/>
        <a:lstStyle/>
        <a:p>
          <a:r>
            <a:rPr lang="en-US" dirty="0"/>
            <a:t>Heavy concentration.  High ratio of emergent vegetation to open water. </a:t>
          </a:r>
        </a:p>
      </dgm:t>
    </dgm:pt>
    <dgm:pt modelId="{4426F07D-5607-46C4-B5F4-409349623ED6}">
      <dgm:prSet/>
      <dgm:spPr/>
      <dgm:t>
        <a:bodyPr/>
        <a:lstStyle/>
        <a:p>
          <a:r>
            <a:rPr lang="en-US" dirty="0"/>
            <a:t>Dense</a:t>
          </a:r>
        </a:p>
      </dgm:t>
    </dgm:pt>
    <dgm:pt modelId="{C7AEE778-82F6-4073-A843-9B1022ABD978}" type="sibTrans" cxnId="{2C6324C7-E1CC-4AFF-86D2-4AEA6B613DE1}">
      <dgm:prSet/>
      <dgm:spPr/>
      <dgm:t>
        <a:bodyPr/>
        <a:lstStyle/>
        <a:p>
          <a:endParaRPr lang="en-US"/>
        </a:p>
      </dgm:t>
    </dgm:pt>
    <dgm:pt modelId="{233A88F5-6419-4F88-9B62-7928A737B43F}" type="parTrans" cxnId="{2C6324C7-E1CC-4AFF-86D2-4AEA6B613DE1}">
      <dgm:prSet/>
      <dgm:spPr/>
      <dgm:t>
        <a:bodyPr/>
        <a:lstStyle/>
        <a:p>
          <a:endParaRPr lang="en-US"/>
        </a:p>
      </dgm:t>
    </dgm:pt>
    <dgm:pt modelId="{0F6A5E60-3575-4CDB-9EDA-FE6F8172D803}" type="sibTrans" cxnId="{9B2BC27F-0489-45C5-8EA5-4392E7197C5E}">
      <dgm:prSet/>
      <dgm:spPr/>
      <dgm:t>
        <a:bodyPr/>
        <a:lstStyle/>
        <a:p>
          <a:endParaRPr lang="en-US"/>
        </a:p>
      </dgm:t>
    </dgm:pt>
    <dgm:pt modelId="{0C61D2D3-7127-4C4B-85BC-BA4805AA889F}" type="parTrans" cxnId="{9B2BC27F-0489-45C5-8EA5-4392E7197C5E}">
      <dgm:prSet/>
      <dgm:spPr/>
      <dgm:t>
        <a:bodyPr/>
        <a:lstStyle/>
        <a:p>
          <a:endParaRPr lang="en-US"/>
        </a:p>
      </dgm:t>
    </dgm:pt>
    <dgm:pt modelId="{71122D77-5B44-40B4-9364-13CED320EC8B}">
      <dgm:prSet phldrT="[Text]"/>
      <dgm:spPr/>
      <dgm:t>
        <a:bodyPr/>
        <a:lstStyle/>
        <a:p>
          <a:r>
            <a:rPr lang="en-US" dirty="0"/>
            <a:t>Thicker in density, or may consume more area of the shoreline and water area extending out.  May also have wide areas that are clear of weeds. </a:t>
          </a:r>
        </a:p>
      </dgm:t>
    </dgm:pt>
    <dgm:pt modelId="{9C009619-2872-41A5-8D5D-1C9F0A2B38FB}">
      <dgm:prSet phldrT="[Text]"/>
      <dgm:spPr/>
      <dgm:t>
        <a:bodyPr/>
        <a:lstStyle/>
        <a:p>
          <a:r>
            <a:rPr lang="en-US" dirty="0"/>
            <a:t> Moderate</a:t>
          </a:r>
        </a:p>
      </dgm:t>
    </dgm:pt>
    <dgm:pt modelId="{F5A39769-38B0-45D5-89D2-3CD9A1B948EE}" type="sibTrans" cxnId="{CB757A9F-C115-41A4-855C-F4E2889F6F4C}">
      <dgm:prSet/>
      <dgm:spPr/>
      <dgm:t>
        <a:bodyPr/>
        <a:lstStyle/>
        <a:p>
          <a:endParaRPr lang="en-US"/>
        </a:p>
      </dgm:t>
    </dgm:pt>
    <dgm:pt modelId="{AACE990D-C119-4B69-BFA4-A71FAC4155FC}" type="parTrans" cxnId="{CB757A9F-C115-41A4-855C-F4E2889F6F4C}">
      <dgm:prSet/>
      <dgm:spPr/>
      <dgm:t>
        <a:bodyPr/>
        <a:lstStyle/>
        <a:p>
          <a:endParaRPr lang="en-US"/>
        </a:p>
      </dgm:t>
    </dgm:pt>
    <dgm:pt modelId="{9628DE66-32FA-42FE-857C-4FB9A8226F58}" type="sibTrans" cxnId="{48DDB780-F473-4B1C-9F80-F19B470DCE18}">
      <dgm:prSet/>
      <dgm:spPr/>
      <dgm:t>
        <a:bodyPr/>
        <a:lstStyle/>
        <a:p>
          <a:endParaRPr lang="en-US"/>
        </a:p>
      </dgm:t>
    </dgm:pt>
    <dgm:pt modelId="{4874DBF7-94E2-447A-8467-C8195C1DDC90}" type="parTrans" cxnId="{48DDB780-F473-4B1C-9F80-F19B470DCE18}">
      <dgm:prSet/>
      <dgm:spPr/>
      <dgm:t>
        <a:bodyPr/>
        <a:lstStyle/>
        <a:p>
          <a:endParaRPr lang="en-US"/>
        </a:p>
      </dgm:t>
    </dgm:pt>
    <dgm:pt modelId="{1655263A-FE29-42CB-A77A-B5755BA9CD8A}">
      <dgm:prSet phldrT="[Text]"/>
      <dgm:spPr/>
      <dgm:t>
        <a:bodyPr/>
        <a:lstStyle/>
        <a:p>
          <a:r>
            <a:rPr lang="en-US" dirty="0"/>
            <a:t>Thin concentration; may be a gathering in a small area of the overall frontage.  Does not impact lakeshore utility.</a:t>
          </a:r>
        </a:p>
      </dgm:t>
    </dgm:pt>
    <dgm:pt modelId="{E4BC6CFE-009C-4BF6-87F5-F40EFC33790E}">
      <dgm:prSet phldrT="[Text]"/>
      <dgm:spPr/>
      <dgm:t>
        <a:bodyPr/>
        <a:lstStyle/>
        <a:p>
          <a:r>
            <a:rPr lang="en-US" dirty="0"/>
            <a:t>None / Sparse</a:t>
          </a:r>
        </a:p>
      </dgm:t>
    </dgm:pt>
    <dgm:pt modelId="{281DED41-00EC-4159-AC40-0DBDE264A7AE}" type="sibTrans" cxnId="{81875059-8927-491A-B81F-428716B7ABAE}">
      <dgm:prSet/>
      <dgm:spPr/>
      <dgm:t>
        <a:bodyPr/>
        <a:lstStyle/>
        <a:p>
          <a:endParaRPr lang="en-US"/>
        </a:p>
      </dgm:t>
    </dgm:pt>
    <dgm:pt modelId="{603A33F6-0FC3-46C5-864C-84305F7D6BC2}" type="parTrans" cxnId="{81875059-8927-491A-B81F-428716B7ABAE}">
      <dgm:prSet/>
      <dgm:spPr/>
      <dgm:t>
        <a:bodyPr/>
        <a:lstStyle/>
        <a:p>
          <a:endParaRPr lang="en-US"/>
        </a:p>
      </dgm:t>
    </dgm:pt>
    <dgm:pt modelId="{74362298-6085-4A77-B9DE-D8FCC10B7A2D}" type="sibTrans" cxnId="{2EE61BE8-9B6A-46AF-970D-408F1CC7C87E}">
      <dgm:prSet/>
      <dgm:spPr/>
      <dgm:t>
        <a:bodyPr/>
        <a:lstStyle/>
        <a:p>
          <a:endParaRPr lang="en-US"/>
        </a:p>
      </dgm:t>
    </dgm:pt>
    <dgm:pt modelId="{0A81330F-D487-4B8D-A85C-D477A86B1DE2}" type="parTrans" cxnId="{2EE61BE8-9B6A-46AF-970D-408F1CC7C87E}">
      <dgm:prSet/>
      <dgm:spPr/>
      <dgm:t>
        <a:bodyPr/>
        <a:lstStyle/>
        <a:p>
          <a:endParaRPr lang="en-US"/>
        </a:p>
      </dgm:t>
    </dgm:pt>
    <dgm:pt modelId="{C74CE0C4-FF01-4223-BC16-133269497131}">
      <dgm:prSet/>
      <dgm:spPr/>
      <dgm:t>
        <a:bodyPr/>
        <a:lstStyle/>
        <a:p>
          <a:r>
            <a:rPr lang="en-US" dirty="0"/>
            <a:t>Heavy, thick concentration.</a:t>
          </a:r>
        </a:p>
      </dgm:t>
    </dgm:pt>
    <dgm:pt modelId="{5CEA32EB-4B51-47AE-93E6-1E3EE9A1A44D}">
      <dgm:prSet/>
      <dgm:spPr/>
      <dgm:t>
        <a:bodyPr/>
        <a:lstStyle/>
        <a:p>
          <a:r>
            <a:rPr lang="en-US" dirty="0"/>
            <a:t>Severe</a:t>
          </a:r>
        </a:p>
      </dgm:t>
    </dgm:pt>
    <dgm:pt modelId="{506503CE-DAF3-4EAF-881C-DDF5149D2611}" type="sibTrans" cxnId="{10F80ED1-B290-4874-A06C-1EE7519C95F1}">
      <dgm:prSet/>
      <dgm:spPr/>
      <dgm:t>
        <a:bodyPr/>
        <a:lstStyle/>
        <a:p>
          <a:endParaRPr lang="en-US"/>
        </a:p>
      </dgm:t>
    </dgm:pt>
    <dgm:pt modelId="{B9852CFD-C675-43AC-AEE0-366F476DDA3D}" type="parTrans" cxnId="{10F80ED1-B290-4874-A06C-1EE7519C95F1}">
      <dgm:prSet/>
      <dgm:spPr/>
      <dgm:t>
        <a:bodyPr/>
        <a:lstStyle/>
        <a:p>
          <a:endParaRPr lang="en-US"/>
        </a:p>
      </dgm:t>
    </dgm:pt>
    <dgm:pt modelId="{56529202-9F05-4D0C-9E04-67FDBC26EDC5}" type="sibTrans" cxnId="{B8166F94-AFD6-4842-9F2A-8A75B01BF6BA}">
      <dgm:prSet/>
      <dgm:spPr/>
      <dgm:t>
        <a:bodyPr/>
        <a:lstStyle/>
        <a:p>
          <a:endParaRPr lang="en-US"/>
        </a:p>
      </dgm:t>
    </dgm:pt>
    <dgm:pt modelId="{FCF4BC68-E4E1-472C-A5FA-DC85CCDB838B}" type="parTrans" cxnId="{B8166F94-AFD6-4842-9F2A-8A75B01BF6BA}">
      <dgm:prSet/>
      <dgm:spPr/>
      <dgm:t>
        <a:bodyPr/>
        <a:lstStyle/>
        <a:p>
          <a:endParaRPr lang="en-US"/>
        </a:p>
      </dgm:t>
    </dgm:pt>
    <dgm:pt modelId="{9CEF91E0-3E12-4C71-8352-8F7602F6701B}">
      <dgm:prSet/>
      <dgm:spPr/>
      <dgm:t>
        <a:bodyPr/>
        <a:lstStyle/>
        <a:p>
          <a:r>
            <a:rPr lang="en-US" dirty="0"/>
            <a:t>May still be able to navigate a watercraft through.</a:t>
          </a:r>
        </a:p>
      </dgm:t>
    </dgm:pt>
    <dgm:pt modelId="{AFAF382D-4954-4770-BE66-589586A0BE57}" type="parTrans" cxnId="{7E64AB90-CCBF-4D6E-A2C5-8807939D1A8A}">
      <dgm:prSet/>
      <dgm:spPr/>
      <dgm:t>
        <a:bodyPr/>
        <a:lstStyle/>
        <a:p>
          <a:endParaRPr lang="en-US"/>
        </a:p>
      </dgm:t>
    </dgm:pt>
    <dgm:pt modelId="{CA6FC9B8-0B90-44C1-B037-6731D360A26A}" type="sibTrans" cxnId="{7E64AB90-CCBF-4D6E-A2C5-8807939D1A8A}">
      <dgm:prSet/>
      <dgm:spPr/>
      <dgm:t>
        <a:bodyPr/>
        <a:lstStyle/>
        <a:p>
          <a:endParaRPr lang="en-US"/>
        </a:p>
      </dgm:t>
    </dgm:pt>
    <dgm:pt modelId="{53F27180-B2D6-4785-BE94-832812E68A2C}">
      <dgm:prSet/>
      <dgm:spPr/>
      <dgm:t>
        <a:bodyPr/>
        <a:lstStyle/>
        <a:p>
          <a:r>
            <a:rPr lang="en-US" dirty="0"/>
            <a:t>May require long docks/boardwalks to access a more usable area of the lake</a:t>
          </a:r>
        </a:p>
      </dgm:t>
    </dgm:pt>
    <dgm:pt modelId="{6213724A-2206-4B79-98C6-19832066D013}" type="parTrans" cxnId="{F42D82E4-C785-4769-BD4B-EB58BDBFD223}">
      <dgm:prSet/>
      <dgm:spPr/>
      <dgm:t>
        <a:bodyPr/>
        <a:lstStyle/>
        <a:p>
          <a:endParaRPr lang="en-US"/>
        </a:p>
      </dgm:t>
    </dgm:pt>
    <dgm:pt modelId="{6EFBC4B9-DA94-467D-B5F5-1C81C9218399}" type="sibTrans" cxnId="{F42D82E4-C785-4769-BD4B-EB58BDBFD223}">
      <dgm:prSet/>
      <dgm:spPr/>
      <dgm:t>
        <a:bodyPr/>
        <a:lstStyle/>
        <a:p>
          <a:endParaRPr lang="en-US"/>
        </a:p>
      </dgm:t>
    </dgm:pt>
    <dgm:pt modelId="{2625A612-E24C-478F-8D4A-33CA2558B835}">
      <dgm:prSet/>
      <dgm:spPr/>
      <dgm:t>
        <a:bodyPr/>
        <a:lstStyle/>
        <a:p>
          <a:r>
            <a:rPr lang="en-US" dirty="0"/>
            <a:t>Not navigable by boat. </a:t>
          </a:r>
        </a:p>
      </dgm:t>
    </dgm:pt>
    <dgm:pt modelId="{6332AD2B-448A-48C7-B63D-A069C7DB7A2A}" type="parTrans" cxnId="{7EB5D460-58CE-4546-B221-DF7FB161C6C6}">
      <dgm:prSet/>
      <dgm:spPr/>
    </dgm:pt>
    <dgm:pt modelId="{84C5A572-1531-4682-A1AA-941D9C7F05C4}" type="sibTrans" cxnId="{7EB5D460-58CE-4546-B221-DF7FB161C6C6}">
      <dgm:prSet/>
      <dgm:spPr/>
    </dgm:pt>
    <dgm:pt modelId="{EED289B3-473E-474A-9363-BDD7E4E1B33B}" type="pres">
      <dgm:prSet presAssocID="{28EA7D00-4191-4DEA-9FE5-85B136F314DA}" presName="linear" presStyleCnt="0">
        <dgm:presLayoutVars>
          <dgm:animLvl val="lvl"/>
          <dgm:resizeHandles val="exact"/>
        </dgm:presLayoutVars>
      </dgm:prSet>
      <dgm:spPr/>
    </dgm:pt>
    <dgm:pt modelId="{C892EF81-5EC8-40B5-8940-C9615C31F89D}" type="pres">
      <dgm:prSet presAssocID="{E4BC6CFE-009C-4BF6-87F5-F40EFC33790E}" presName="parentText" presStyleLbl="node1" presStyleIdx="0" presStyleCnt="4">
        <dgm:presLayoutVars>
          <dgm:chMax val="0"/>
          <dgm:bulletEnabled val="1"/>
        </dgm:presLayoutVars>
      </dgm:prSet>
      <dgm:spPr/>
    </dgm:pt>
    <dgm:pt modelId="{3F93E5BB-F172-47E2-B3CC-5AC65953E6B9}" type="pres">
      <dgm:prSet presAssocID="{E4BC6CFE-009C-4BF6-87F5-F40EFC33790E}" presName="childText" presStyleLbl="revTx" presStyleIdx="0" presStyleCnt="4">
        <dgm:presLayoutVars>
          <dgm:bulletEnabled val="1"/>
        </dgm:presLayoutVars>
      </dgm:prSet>
      <dgm:spPr/>
    </dgm:pt>
    <dgm:pt modelId="{639B5503-05AE-4110-B817-730BAF3A10CA}" type="pres">
      <dgm:prSet presAssocID="{9C009619-2872-41A5-8D5D-1C9F0A2B38FB}" presName="parentText" presStyleLbl="node1" presStyleIdx="1" presStyleCnt="4">
        <dgm:presLayoutVars>
          <dgm:chMax val="0"/>
          <dgm:bulletEnabled val="1"/>
        </dgm:presLayoutVars>
      </dgm:prSet>
      <dgm:spPr/>
    </dgm:pt>
    <dgm:pt modelId="{860D1DA5-990D-4A65-AEC4-4AAF16F74661}" type="pres">
      <dgm:prSet presAssocID="{9C009619-2872-41A5-8D5D-1C9F0A2B38FB}" presName="childText" presStyleLbl="revTx" presStyleIdx="1" presStyleCnt="4">
        <dgm:presLayoutVars>
          <dgm:bulletEnabled val="1"/>
        </dgm:presLayoutVars>
      </dgm:prSet>
      <dgm:spPr/>
    </dgm:pt>
    <dgm:pt modelId="{ACAD34CD-A3D8-428C-8962-76A4C4A1175B}" type="pres">
      <dgm:prSet presAssocID="{4426F07D-5607-46C4-B5F4-409349623ED6}" presName="parentText" presStyleLbl="node1" presStyleIdx="2" presStyleCnt="4">
        <dgm:presLayoutVars>
          <dgm:chMax val="0"/>
          <dgm:bulletEnabled val="1"/>
        </dgm:presLayoutVars>
      </dgm:prSet>
      <dgm:spPr/>
    </dgm:pt>
    <dgm:pt modelId="{AD24BA5B-FF17-434F-8274-29B69569E353}" type="pres">
      <dgm:prSet presAssocID="{4426F07D-5607-46C4-B5F4-409349623ED6}" presName="childText" presStyleLbl="revTx" presStyleIdx="2" presStyleCnt="4">
        <dgm:presLayoutVars>
          <dgm:bulletEnabled val="1"/>
        </dgm:presLayoutVars>
      </dgm:prSet>
      <dgm:spPr/>
    </dgm:pt>
    <dgm:pt modelId="{234AE3BB-7447-4B0E-A93F-5EDA7D75F977}" type="pres">
      <dgm:prSet presAssocID="{5CEA32EB-4B51-47AE-93E6-1E3EE9A1A44D}" presName="parentText" presStyleLbl="node1" presStyleIdx="3" presStyleCnt="4">
        <dgm:presLayoutVars>
          <dgm:chMax val="0"/>
          <dgm:bulletEnabled val="1"/>
        </dgm:presLayoutVars>
      </dgm:prSet>
      <dgm:spPr/>
    </dgm:pt>
    <dgm:pt modelId="{882C9379-7476-4A8D-B3F0-77F9DDA04998}" type="pres">
      <dgm:prSet presAssocID="{5CEA32EB-4B51-47AE-93E6-1E3EE9A1A44D}" presName="childText" presStyleLbl="revTx" presStyleIdx="3" presStyleCnt="4">
        <dgm:presLayoutVars>
          <dgm:bulletEnabled val="1"/>
        </dgm:presLayoutVars>
      </dgm:prSet>
      <dgm:spPr/>
    </dgm:pt>
  </dgm:ptLst>
  <dgm:cxnLst>
    <dgm:cxn modelId="{9F1D791A-463B-4AAC-8CBC-E6BDD0BED771}" type="presOf" srcId="{1655263A-FE29-42CB-A77A-B5755BA9CD8A}" destId="{3F93E5BB-F172-47E2-B3CC-5AC65953E6B9}" srcOrd="0" destOrd="0" presId="urn:microsoft.com/office/officeart/2005/8/layout/vList2"/>
    <dgm:cxn modelId="{5487A52E-86CD-405A-A791-30F6DABE2FBB}" type="presOf" srcId="{5CEA32EB-4B51-47AE-93E6-1E3EE9A1A44D}" destId="{234AE3BB-7447-4B0E-A93F-5EDA7D75F977}" srcOrd="0" destOrd="0" presId="urn:microsoft.com/office/officeart/2005/8/layout/vList2"/>
    <dgm:cxn modelId="{82F05438-8014-4E09-AA3E-925871F13718}" type="presOf" srcId="{09999BDF-475B-4857-A070-6CDAD7038E5B}" destId="{AD24BA5B-FF17-434F-8274-29B69569E353}" srcOrd="0" destOrd="0" presId="urn:microsoft.com/office/officeart/2005/8/layout/vList2"/>
    <dgm:cxn modelId="{63DB9A39-29BC-4188-B236-2C7E175AB8A3}" type="presOf" srcId="{2625A612-E24C-478F-8D4A-33CA2558B835}" destId="{882C9379-7476-4A8D-B3F0-77F9DDA04998}" srcOrd="0" destOrd="2" presId="urn:microsoft.com/office/officeart/2005/8/layout/vList2"/>
    <dgm:cxn modelId="{81875059-8927-491A-B81F-428716B7ABAE}" srcId="{28EA7D00-4191-4DEA-9FE5-85B136F314DA}" destId="{E4BC6CFE-009C-4BF6-87F5-F40EFC33790E}" srcOrd="0" destOrd="0" parTransId="{603A33F6-0FC3-46C5-864C-84305F7D6BC2}" sibTransId="{281DED41-00EC-4159-AC40-0DBDE264A7AE}"/>
    <dgm:cxn modelId="{7EB5D460-58CE-4546-B221-DF7FB161C6C6}" srcId="{5CEA32EB-4B51-47AE-93E6-1E3EE9A1A44D}" destId="{2625A612-E24C-478F-8D4A-33CA2558B835}" srcOrd="2" destOrd="0" parTransId="{6332AD2B-448A-48C7-B63D-A069C7DB7A2A}" sibTransId="{84C5A572-1531-4682-A1AA-941D9C7F05C4}"/>
    <dgm:cxn modelId="{667AD368-8D1B-4A2B-9B66-E6E5783E845B}" type="presOf" srcId="{53F27180-B2D6-4785-BE94-832812E68A2C}" destId="{882C9379-7476-4A8D-B3F0-77F9DDA04998}" srcOrd="0" destOrd="1" presId="urn:microsoft.com/office/officeart/2005/8/layout/vList2"/>
    <dgm:cxn modelId="{2574E27D-2BD1-4BA3-8F00-FFEC78231C77}" type="presOf" srcId="{E4BC6CFE-009C-4BF6-87F5-F40EFC33790E}" destId="{C892EF81-5EC8-40B5-8940-C9615C31F89D}" srcOrd="0" destOrd="0" presId="urn:microsoft.com/office/officeart/2005/8/layout/vList2"/>
    <dgm:cxn modelId="{9B2BC27F-0489-45C5-8EA5-4392E7197C5E}" srcId="{4426F07D-5607-46C4-B5F4-409349623ED6}" destId="{09999BDF-475B-4857-A070-6CDAD7038E5B}" srcOrd="0" destOrd="0" parTransId="{0C61D2D3-7127-4C4B-85BC-BA4805AA889F}" sibTransId="{0F6A5E60-3575-4CDB-9EDA-FE6F8172D803}"/>
    <dgm:cxn modelId="{48DDB780-F473-4B1C-9F80-F19B470DCE18}" srcId="{9C009619-2872-41A5-8D5D-1C9F0A2B38FB}" destId="{71122D77-5B44-40B4-9364-13CED320EC8B}" srcOrd="0" destOrd="0" parTransId="{4874DBF7-94E2-447A-8467-C8195C1DDC90}" sibTransId="{9628DE66-32FA-42FE-857C-4FB9A8226F58}"/>
    <dgm:cxn modelId="{38F89189-F42E-441E-AEB9-2E85C1A3D799}" type="presOf" srcId="{28EA7D00-4191-4DEA-9FE5-85B136F314DA}" destId="{EED289B3-473E-474A-9363-BDD7E4E1B33B}" srcOrd="0" destOrd="0" presId="urn:microsoft.com/office/officeart/2005/8/layout/vList2"/>
    <dgm:cxn modelId="{02BD718A-DBF1-4906-BF19-DFC2157D1D75}" type="presOf" srcId="{9CEF91E0-3E12-4C71-8352-8F7602F6701B}" destId="{AD24BA5B-FF17-434F-8274-29B69569E353}" srcOrd="0" destOrd="1" presId="urn:microsoft.com/office/officeart/2005/8/layout/vList2"/>
    <dgm:cxn modelId="{7E64AB90-CCBF-4D6E-A2C5-8807939D1A8A}" srcId="{4426F07D-5607-46C4-B5F4-409349623ED6}" destId="{9CEF91E0-3E12-4C71-8352-8F7602F6701B}" srcOrd="1" destOrd="0" parTransId="{AFAF382D-4954-4770-BE66-589586A0BE57}" sibTransId="{CA6FC9B8-0B90-44C1-B037-6731D360A26A}"/>
    <dgm:cxn modelId="{B8166F94-AFD6-4842-9F2A-8A75B01BF6BA}" srcId="{5CEA32EB-4B51-47AE-93E6-1E3EE9A1A44D}" destId="{C74CE0C4-FF01-4223-BC16-133269497131}" srcOrd="0" destOrd="0" parTransId="{FCF4BC68-E4E1-472C-A5FA-DC85CCDB838B}" sibTransId="{56529202-9F05-4D0C-9E04-67FDBC26EDC5}"/>
    <dgm:cxn modelId="{CB757A9F-C115-41A4-855C-F4E2889F6F4C}" srcId="{28EA7D00-4191-4DEA-9FE5-85B136F314DA}" destId="{9C009619-2872-41A5-8D5D-1C9F0A2B38FB}" srcOrd="1" destOrd="0" parTransId="{AACE990D-C119-4B69-BFA4-A71FAC4155FC}" sibTransId="{F5A39769-38B0-45D5-89D2-3CD9A1B948EE}"/>
    <dgm:cxn modelId="{0F96C1AD-49A8-42B0-AC67-E6F9F7AC7951}" type="presOf" srcId="{9C009619-2872-41A5-8D5D-1C9F0A2B38FB}" destId="{639B5503-05AE-4110-B817-730BAF3A10CA}" srcOrd="0" destOrd="0" presId="urn:microsoft.com/office/officeart/2005/8/layout/vList2"/>
    <dgm:cxn modelId="{2C6324C7-E1CC-4AFF-86D2-4AEA6B613DE1}" srcId="{28EA7D00-4191-4DEA-9FE5-85B136F314DA}" destId="{4426F07D-5607-46C4-B5F4-409349623ED6}" srcOrd="2" destOrd="0" parTransId="{233A88F5-6419-4F88-9B62-7928A737B43F}" sibTransId="{C7AEE778-82F6-4073-A843-9B1022ABD978}"/>
    <dgm:cxn modelId="{10F80ED1-B290-4874-A06C-1EE7519C95F1}" srcId="{28EA7D00-4191-4DEA-9FE5-85B136F314DA}" destId="{5CEA32EB-4B51-47AE-93E6-1E3EE9A1A44D}" srcOrd="3" destOrd="0" parTransId="{B9852CFD-C675-43AC-AEE0-366F476DDA3D}" sibTransId="{506503CE-DAF3-4EAF-881C-DDF5149D2611}"/>
    <dgm:cxn modelId="{7F9A49E3-690F-4481-9E10-2076686588DF}" type="presOf" srcId="{4426F07D-5607-46C4-B5F4-409349623ED6}" destId="{ACAD34CD-A3D8-428C-8962-76A4C4A1175B}" srcOrd="0" destOrd="0" presId="urn:microsoft.com/office/officeart/2005/8/layout/vList2"/>
    <dgm:cxn modelId="{F42D82E4-C785-4769-BD4B-EB58BDBFD223}" srcId="{5CEA32EB-4B51-47AE-93E6-1E3EE9A1A44D}" destId="{53F27180-B2D6-4785-BE94-832812E68A2C}" srcOrd="1" destOrd="0" parTransId="{6213724A-2206-4B79-98C6-19832066D013}" sibTransId="{6EFBC4B9-DA94-467D-B5F5-1C81C9218399}"/>
    <dgm:cxn modelId="{2EE61BE8-9B6A-46AF-970D-408F1CC7C87E}" srcId="{E4BC6CFE-009C-4BF6-87F5-F40EFC33790E}" destId="{1655263A-FE29-42CB-A77A-B5755BA9CD8A}" srcOrd="0" destOrd="0" parTransId="{0A81330F-D487-4B8D-A85C-D477A86B1DE2}" sibTransId="{74362298-6085-4A77-B9DE-D8FCC10B7A2D}"/>
    <dgm:cxn modelId="{F30F96F9-45D8-4CE3-8AEF-656F355EC02F}" type="presOf" srcId="{71122D77-5B44-40B4-9364-13CED320EC8B}" destId="{860D1DA5-990D-4A65-AEC4-4AAF16F74661}" srcOrd="0" destOrd="0" presId="urn:microsoft.com/office/officeart/2005/8/layout/vList2"/>
    <dgm:cxn modelId="{2F438FFB-F2A0-4556-BB2E-D47E7A105A55}" type="presOf" srcId="{C74CE0C4-FF01-4223-BC16-133269497131}" destId="{882C9379-7476-4A8D-B3F0-77F9DDA04998}" srcOrd="0" destOrd="0" presId="urn:microsoft.com/office/officeart/2005/8/layout/vList2"/>
    <dgm:cxn modelId="{FAAE911C-92C5-4C83-AC34-F1A12F173270}" type="presParOf" srcId="{EED289B3-473E-474A-9363-BDD7E4E1B33B}" destId="{C892EF81-5EC8-40B5-8940-C9615C31F89D}" srcOrd="0" destOrd="0" presId="urn:microsoft.com/office/officeart/2005/8/layout/vList2"/>
    <dgm:cxn modelId="{F090282B-8543-4F73-9CA3-AA7D5BB95424}" type="presParOf" srcId="{EED289B3-473E-474A-9363-BDD7E4E1B33B}" destId="{3F93E5BB-F172-47E2-B3CC-5AC65953E6B9}" srcOrd="1" destOrd="0" presId="urn:microsoft.com/office/officeart/2005/8/layout/vList2"/>
    <dgm:cxn modelId="{833F9709-F4A6-4EE7-8EE7-90D0ABF4C27C}" type="presParOf" srcId="{EED289B3-473E-474A-9363-BDD7E4E1B33B}" destId="{639B5503-05AE-4110-B817-730BAF3A10CA}" srcOrd="2" destOrd="0" presId="urn:microsoft.com/office/officeart/2005/8/layout/vList2"/>
    <dgm:cxn modelId="{AE900F83-4920-4DCA-8280-D3E2374DDF2D}" type="presParOf" srcId="{EED289B3-473E-474A-9363-BDD7E4E1B33B}" destId="{860D1DA5-990D-4A65-AEC4-4AAF16F74661}" srcOrd="3" destOrd="0" presId="urn:microsoft.com/office/officeart/2005/8/layout/vList2"/>
    <dgm:cxn modelId="{E8162FCB-C43F-4766-85E7-6AA4ED7781F5}" type="presParOf" srcId="{EED289B3-473E-474A-9363-BDD7E4E1B33B}" destId="{ACAD34CD-A3D8-428C-8962-76A4C4A1175B}" srcOrd="4" destOrd="0" presId="urn:microsoft.com/office/officeart/2005/8/layout/vList2"/>
    <dgm:cxn modelId="{4BAD374E-697A-4574-AC68-F11DF16ADD21}" type="presParOf" srcId="{EED289B3-473E-474A-9363-BDD7E4E1B33B}" destId="{AD24BA5B-FF17-434F-8274-29B69569E353}" srcOrd="5" destOrd="0" presId="urn:microsoft.com/office/officeart/2005/8/layout/vList2"/>
    <dgm:cxn modelId="{631C54F2-A363-400E-AE57-9D8C431831AA}" type="presParOf" srcId="{EED289B3-473E-474A-9363-BDD7E4E1B33B}" destId="{234AE3BB-7447-4B0E-A93F-5EDA7D75F977}" srcOrd="6" destOrd="0" presId="urn:microsoft.com/office/officeart/2005/8/layout/vList2"/>
    <dgm:cxn modelId="{23548484-8089-4BC9-A395-9C1AEC15416A}" type="presParOf" srcId="{EED289B3-473E-474A-9363-BDD7E4E1B33B}" destId="{882C9379-7476-4A8D-B3F0-77F9DDA04998}"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8EA7D00-4191-4DEA-9FE5-85B136F314DA}" type="doc">
      <dgm:prSet loTypeId="urn:microsoft.com/office/officeart/2005/8/layout/vList2" loCatId="list" qsTypeId="urn:microsoft.com/office/officeart/2005/8/quickstyle/simple1" qsCatId="simple" csTypeId="urn:microsoft.com/office/officeart/2005/8/colors/accent3_5" csCatId="accent3" phldr="1"/>
      <dgm:spPr/>
      <dgm:t>
        <a:bodyPr/>
        <a:lstStyle/>
        <a:p>
          <a:endParaRPr lang="en-US"/>
        </a:p>
      </dgm:t>
    </dgm:pt>
    <dgm:pt modelId="{09999BDF-475B-4857-A070-6CDAD7038E5B}">
      <dgm:prSet/>
      <dgm:spPr/>
      <dgm:t>
        <a:bodyPr/>
        <a:lstStyle/>
        <a:p>
          <a:r>
            <a:rPr lang="en-US" dirty="0"/>
            <a:t>Heavy concentration.  High ratio of emergent vegetation to open water. </a:t>
          </a:r>
        </a:p>
      </dgm:t>
    </dgm:pt>
    <dgm:pt modelId="{4426F07D-5607-46C4-B5F4-409349623ED6}">
      <dgm:prSet/>
      <dgm:spPr/>
      <dgm:t>
        <a:bodyPr/>
        <a:lstStyle/>
        <a:p>
          <a:r>
            <a:rPr lang="en-US" dirty="0"/>
            <a:t>Dense</a:t>
          </a:r>
        </a:p>
      </dgm:t>
    </dgm:pt>
    <dgm:pt modelId="{C7AEE778-82F6-4073-A843-9B1022ABD978}" type="sibTrans" cxnId="{2C6324C7-E1CC-4AFF-86D2-4AEA6B613DE1}">
      <dgm:prSet/>
      <dgm:spPr/>
      <dgm:t>
        <a:bodyPr/>
        <a:lstStyle/>
        <a:p>
          <a:endParaRPr lang="en-US"/>
        </a:p>
      </dgm:t>
    </dgm:pt>
    <dgm:pt modelId="{233A88F5-6419-4F88-9B62-7928A737B43F}" type="parTrans" cxnId="{2C6324C7-E1CC-4AFF-86D2-4AEA6B613DE1}">
      <dgm:prSet/>
      <dgm:spPr/>
      <dgm:t>
        <a:bodyPr/>
        <a:lstStyle/>
        <a:p>
          <a:endParaRPr lang="en-US"/>
        </a:p>
      </dgm:t>
    </dgm:pt>
    <dgm:pt modelId="{0F6A5E60-3575-4CDB-9EDA-FE6F8172D803}" type="sibTrans" cxnId="{9B2BC27F-0489-45C5-8EA5-4392E7197C5E}">
      <dgm:prSet/>
      <dgm:spPr/>
      <dgm:t>
        <a:bodyPr/>
        <a:lstStyle/>
        <a:p>
          <a:endParaRPr lang="en-US"/>
        </a:p>
      </dgm:t>
    </dgm:pt>
    <dgm:pt modelId="{0C61D2D3-7127-4C4B-85BC-BA4805AA889F}" type="parTrans" cxnId="{9B2BC27F-0489-45C5-8EA5-4392E7197C5E}">
      <dgm:prSet/>
      <dgm:spPr/>
      <dgm:t>
        <a:bodyPr/>
        <a:lstStyle/>
        <a:p>
          <a:endParaRPr lang="en-US"/>
        </a:p>
      </dgm:t>
    </dgm:pt>
    <dgm:pt modelId="{71122D77-5B44-40B4-9364-13CED320EC8B}">
      <dgm:prSet phldrT="[Text]"/>
      <dgm:spPr/>
      <dgm:t>
        <a:bodyPr/>
        <a:lstStyle/>
        <a:p>
          <a:r>
            <a:rPr lang="en-US" dirty="0"/>
            <a:t>Thicker in density, or may consume more area of the shoreline and water area extending out.  May also have wide, clear areas. </a:t>
          </a:r>
        </a:p>
      </dgm:t>
    </dgm:pt>
    <dgm:pt modelId="{9C009619-2872-41A5-8D5D-1C9F0A2B38FB}">
      <dgm:prSet phldrT="[Text]"/>
      <dgm:spPr/>
      <dgm:t>
        <a:bodyPr/>
        <a:lstStyle/>
        <a:p>
          <a:r>
            <a:rPr lang="en-US" dirty="0"/>
            <a:t> Moderate</a:t>
          </a:r>
        </a:p>
      </dgm:t>
    </dgm:pt>
    <dgm:pt modelId="{F5A39769-38B0-45D5-89D2-3CD9A1B948EE}" type="sibTrans" cxnId="{CB757A9F-C115-41A4-855C-F4E2889F6F4C}">
      <dgm:prSet/>
      <dgm:spPr/>
      <dgm:t>
        <a:bodyPr/>
        <a:lstStyle/>
        <a:p>
          <a:endParaRPr lang="en-US"/>
        </a:p>
      </dgm:t>
    </dgm:pt>
    <dgm:pt modelId="{AACE990D-C119-4B69-BFA4-A71FAC4155FC}" type="parTrans" cxnId="{CB757A9F-C115-41A4-855C-F4E2889F6F4C}">
      <dgm:prSet/>
      <dgm:spPr/>
      <dgm:t>
        <a:bodyPr/>
        <a:lstStyle/>
        <a:p>
          <a:endParaRPr lang="en-US"/>
        </a:p>
      </dgm:t>
    </dgm:pt>
    <dgm:pt modelId="{9628DE66-32FA-42FE-857C-4FB9A8226F58}" type="sibTrans" cxnId="{48DDB780-F473-4B1C-9F80-F19B470DCE18}">
      <dgm:prSet/>
      <dgm:spPr/>
      <dgm:t>
        <a:bodyPr/>
        <a:lstStyle/>
        <a:p>
          <a:endParaRPr lang="en-US"/>
        </a:p>
      </dgm:t>
    </dgm:pt>
    <dgm:pt modelId="{4874DBF7-94E2-447A-8467-C8195C1DDC90}" type="parTrans" cxnId="{48DDB780-F473-4B1C-9F80-F19B470DCE18}">
      <dgm:prSet/>
      <dgm:spPr/>
      <dgm:t>
        <a:bodyPr/>
        <a:lstStyle/>
        <a:p>
          <a:endParaRPr lang="en-US"/>
        </a:p>
      </dgm:t>
    </dgm:pt>
    <dgm:pt modelId="{1655263A-FE29-42CB-A77A-B5755BA9CD8A}">
      <dgm:prSet phldrT="[Text]"/>
      <dgm:spPr/>
      <dgm:t>
        <a:bodyPr/>
        <a:lstStyle/>
        <a:p>
          <a:r>
            <a:rPr lang="en-US" dirty="0"/>
            <a:t>Mostly clean lake bottom.  Thinly concentrated or may have a patch of  floating vegetation in a small area of the lake shore. Low vegetation to  open water ratio.</a:t>
          </a:r>
        </a:p>
      </dgm:t>
    </dgm:pt>
    <dgm:pt modelId="{E4BC6CFE-009C-4BF6-87F5-F40EFC33790E}">
      <dgm:prSet phldrT="[Text]"/>
      <dgm:spPr/>
      <dgm:t>
        <a:bodyPr/>
        <a:lstStyle/>
        <a:p>
          <a:r>
            <a:rPr lang="en-US" dirty="0"/>
            <a:t>None / Sparse</a:t>
          </a:r>
        </a:p>
      </dgm:t>
    </dgm:pt>
    <dgm:pt modelId="{281DED41-00EC-4159-AC40-0DBDE264A7AE}" type="sibTrans" cxnId="{81875059-8927-491A-B81F-428716B7ABAE}">
      <dgm:prSet/>
      <dgm:spPr/>
      <dgm:t>
        <a:bodyPr/>
        <a:lstStyle/>
        <a:p>
          <a:endParaRPr lang="en-US"/>
        </a:p>
      </dgm:t>
    </dgm:pt>
    <dgm:pt modelId="{603A33F6-0FC3-46C5-864C-84305F7D6BC2}" type="parTrans" cxnId="{81875059-8927-491A-B81F-428716B7ABAE}">
      <dgm:prSet/>
      <dgm:spPr/>
      <dgm:t>
        <a:bodyPr/>
        <a:lstStyle/>
        <a:p>
          <a:endParaRPr lang="en-US"/>
        </a:p>
      </dgm:t>
    </dgm:pt>
    <dgm:pt modelId="{74362298-6085-4A77-B9DE-D8FCC10B7A2D}" type="sibTrans" cxnId="{2EE61BE8-9B6A-46AF-970D-408F1CC7C87E}">
      <dgm:prSet/>
      <dgm:spPr/>
      <dgm:t>
        <a:bodyPr/>
        <a:lstStyle/>
        <a:p>
          <a:endParaRPr lang="en-US"/>
        </a:p>
      </dgm:t>
    </dgm:pt>
    <dgm:pt modelId="{0A81330F-D487-4B8D-A85C-D477A86B1DE2}" type="parTrans" cxnId="{2EE61BE8-9B6A-46AF-970D-408F1CC7C87E}">
      <dgm:prSet/>
      <dgm:spPr/>
      <dgm:t>
        <a:bodyPr/>
        <a:lstStyle/>
        <a:p>
          <a:endParaRPr lang="en-US"/>
        </a:p>
      </dgm:t>
    </dgm:pt>
    <dgm:pt modelId="{C74CE0C4-FF01-4223-BC16-133269497131}">
      <dgm:prSet/>
      <dgm:spPr/>
      <dgm:t>
        <a:bodyPr/>
        <a:lstStyle/>
        <a:p>
          <a:r>
            <a:rPr lang="en-US" dirty="0"/>
            <a:t>Heavy, thick concentration.</a:t>
          </a:r>
        </a:p>
      </dgm:t>
    </dgm:pt>
    <dgm:pt modelId="{5CEA32EB-4B51-47AE-93E6-1E3EE9A1A44D}">
      <dgm:prSet/>
      <dgm:spPr/>
      <dgm:t>
        <a:bodyPr/>
        <a:lstStyle/>
        <a:p>
          <a:r>
            <a:rPr lang="en-US" dirty="0"/>
            <a:t>Severe</a:t>
          </a:r>
        </a:p>
      </dgm:t>
    </dgm:pt>
    <dgm:pt modelId="{506503CE-DAF3-4EAF-881C-DDF5149D2611}" type="sibTrans" cxnId="{10F80ED1-B290-4874-A06C-1EE7519C95F1}">
      <dgm:prSet/>
      <dgm:spPr/>
      <dgm:t>
        <a:bodyPr/>
        <a:lstStyle/>
        <a:p>
          <a:endParaRPr lang="en-US"/>
        </a:p>
      </dgm:t>
    </dgm:pt>
    <dgm:pt modelId="{B9852CFD-C675-43AC-AEE0-366F476DDA3D}" type="parTrans" cxnId="{10F80ED1-B290-4874-A06C-1EE7519C95F1}">
      <dgm:prSet/>
      <dgm:spPr/>
      <dgm:t>
        <a:bodyPr/>
        <a:lstStyle/>
        <a:p>
          <a:endParaRPr lang="en-US"/>
        </a:p>
      </dgm:t>
    </dgm:pt>
    <dgm:pt modelId="{56529202-9F05-4D0C-9E04-67FDBC26EDC5}" type="sibTrans" cxnId="{B8166F94-AFD6-4842-9F2A-8A75B01BF6BA}">
      <dgm:prSet/>
      <dgm:spPr/>
      <dgm:t>
        <a:bodyPr/>
        <a:lstStyle/>
        <a:p>
          <a:endParaRPr lang="en-US"/>
        </a:p>
      </dgm:t>
    </dgm:pt>
    <dgm:pt modelId="{FCF4BC68-E4E1-472C-A5FA-DC85CCDB838B}" type="parTrans" cxnId="{B8166F94-AFD6-4842-9F2A-8A75B01BF6BA}">
      <dgm:prSet/>
      <dgm:spPr/>
      <dgm:t>
        <a:bodyPr/>
        <a:lstStyle/>
        <a:p>
          <a:endParaRPr lang="en-US"/>
        </a:p>
      </dgm:t>
    </dgm:pt>
    <dgm:pt modelId="{9CEF91E0-3E12-4C71-8352-8F7602F6701B}">
      <dgm:prSet/>
      <dgm:spPr/>
      <dgm:t>
        <a:bodyPr/>
        <a:lstStyle/>
        <a:p>
          <a:r>
            <a:rPr lang="en-US" dirty="0"/>
            <a:t>May still be able to navigate a watercraft through.</a:t>
          </a:r>
        </a:p>
      </dgm:t>
    </dgm:pt>
    <dgm:pt modelId="{AFAF382D-4954-4770-BE66-589586A0BE57}" type="parTrans" cxnId="{7E64AB90-CCBF-4D6E-A2C5-8807939D1A8A}">
      <dgm:prSet/>
      <dgm:spPr/>
      <dgm:t>
        <a:bodyPr/>
        <a:lstStyle/>
        <a:p>
          <a:endParaRPr lang="en-US"/>
        </a:p>
      </dgm:t>
    </dgm:pt>
    <dgm:pt modelId="{CA6FC9B8-0B90-44C1-B037-6731D360A26A}" type="sibTrans" cxnId="{7E64AB90-CCBF-4D6E-A2C5-8807939D1A8A}">
      <dgm:prSet/>
      <dgm:spPr/>
      <dgm:t>
        <a:bodyPr/>
        <a:lstStyle/>
        <a:p>
          <a:endParaRPr lang="en-US"/>
        </a:p>
      </dgm:t>
    </dgm:pt>
    <dgm:pt modelId="{53F27180-B2D6-4785-BE94-832812E68A2C}">
      <dgm:prSet/>
      <dgm:spPr/>
      <dgm:t>
        <a:bodyPr/>
        <a:lstStyle/>
        <a:p>
          <a:r>
            <a:rPr lang="en-US" dirty="0"/>
            <a:t>May require long docks/boardwalks to access a more usable area of the lake</a:t>
          </a:r>
        </a:p>
      </dgm:t>
    </dgm:pt>
    <dgm:pt modelId="{6213724A-2206-4B79-98C6-19832066D013}" type="parTrans" cxnId="{F42D82E4-C785-4769-BD4B-EB58BDBFD223}">
      <dgm:prSet/>
      <dgm:spPr/>
      <dgm:t>
        <a:bodyPr/>
        <a:lstStyle/>
        <a:p>
          <a:endParaRPr lang="en-US"/>
        </a:p>
      </dgm:t>
    </dgm:pt>
    <dgm:pt modelId="{6EFBC4B9-DA94-467D-B5F5-1C81C9218399}" type="sibTrans" cxnId="{F42D82E4-C785-4769-BD4B-EB58BDBFD223}">
      <dgm:prSet/>
      <dgm:spPr/>
      <dgm:t>
        <a:bodyPr/>
        <a:lstStyle/>
        <a:p>
          <a:endParaRPr lang="en-US"/>
        </a:p>
      </dgm:t>
    </dgm:pt>
    <dgm:pt modelId="{45B6DA69-2FE0-4939-8337-604BE6EC48B7}">
      <dgm:prSet/>
      <dgm:spPr/>
      <dgm:t>
        <a:bodyPr/>
        <a:lstStyle/>
        <a:p>
          <a:r>
            <a:rPr lang="en-US" dirty="0"/>
            <a:t>May not be navigable by boat. </a:t>
          </a:r>
        </a:p>
      </dgm:t>
    </dgm:pt>
    <dgm:pt modelId="{DD6B9A80-126A-4B18-A63C-546117A072D6}" type="parTrans" cxnId="{687EF61F-0603-422E-B9E2-16BBD92F8979}">
      <dgm:prSet/>
      <dgm:spPr/>
      <dgm:t>
        <a:bodyPr/>
        <a:lstStyle/>
        <a:p>
          <a:endParaRPr lang="en-US"/>
        </a:p>
      </dgm:t>
    </dgm:pt>
    <dgm:pt modelId="{5D84B94E-38CE-4851-A524-9BB7ECDA92B7}" type="sibTrans" cxnId="{687EF61F-0603-422E-B9E2-16BBD92F8979}">
      <dgm:prSet/>
      <dgm:spPr/>
      <dgm:t>
        <a:bodyPr/>
        <a:lstStyle/>
        <a:p>
          <a:endParaRPr lang="en-US"/>
        </a:p>
      </dgm:t>
    </dgm:pt>
    <dgm:pt modelId="{C8C28006-9251-4A98-AE82-1E3F3D6D4FF4}" type="pres">
      <dgm:prSet presAssocID="{28EA7D00-4191-4DEA-9FE5-85B136F314DA}" presName="linear" presStyleCnt="0">
        <dgm:presLayoutVars>
          <dgm:animLvl val="lvl"/>
          <dgm:resizeHandles val="exact"/>
        </dgm:presLayoutVars>
      </dgm:prSet>
      <dgm:spPr/>
    </dgm:pt>
    <dgm:pt modelId="{6DDBDB65-0541-4816-9C62-90733A594744}" type="pres">
      <dgm:prSet presAssocID="{E4BC6CFE-009C-4BF6-87F5-F40EFC33790E}" presName="parentText" presStyleLbl="node1" presStyleIdx="0" presStyleCnt="4">
        <dgm:presLayoutVars>
          <dgm:chMax val="0"/>
          <dgm:bulletEnabled val="1"/>
        </dgm:presLayoutVars>
      </dgm:prSet>
      <dgm:spPr/>
    </dgm:pt>
    <dgm:pt modelId="{4A9ADDE3-153F-4E4F-B4A2-F9D71F2AED1B}" type="pres">
      <dgm:prSet presAssocID="{E4BC6CFE-009C-4BF6-87F5-F40EFC33790E}" presName="childText" presStyleLbl="revTx" presStyleIdx="0" presStyleCnt="4">
        <dgm:presLayoutVars>
          <dgm:bulletEnabled val="1"/>
        </dgm:presLayoutVars>
      </dgm:prSet>
      <dgm:spPr/>
    </dgm:pt>
    <dgm:pt modelId="{55C76087-012C-446C-B545-39F686CC44AD}" type="pres">
      <dgm:prSet presAssocID="{9C009619-2872-41A5-8D5D-1C9F0A2B38FB}" presName="parentText" presStyleLbl="node1" presStyleIdx="1" presStyleCnt="4">
        <dgm:presLayoutVars>
          <dgm:chMax val="0"/>
          <dgm:bulletEnabled val="1"/>
        </dgm:presLayoutVars>
      </dgm:prSet>
      <dgm:spPr/>
    </dgm:pt>
    <dgm:pt modelId="{988C811C-07F5-4397-904A-B7BDEBB090C3}" type="pres">
      <dgm:prSet presAssocID="{9C009619-2872-41A5-8D5D-1C9F0A2B38FB}" presName="childText" presStyleLbl="revTx" presStyleIdx="1" presStyleCnt="4">
        <dgm:presLayoutVars>
          <dgm:bulletEnabled val="1"/>
        </dgm:presLayoutVars>
      </dgm:prSet>
      <dgm:spPr/>
    </dgm:pt>
    <dgm:pt modelId="{5843E04C-421B-4B5A-95EE-E857CE307B64}" type="pres">
      <dgm:prSet presAssocID="{4426F07D-5607-46C4-B5F4-409349623ED6}" presName="parentText" presStyleLbl="node1" presStyleIdx="2" presStyleCnt="4">
        <dgm:presLayoutVars>
          <dgm:chMax val="0"/>
          <dgm:bulletEnabled val="1"/>
        </dgm:presLayoutVars>
      </dgm:prSet>
      <dgm:spPr/>
    </dgm:pt>
    <dgm:pt modelId="{92E5E523-822D-4108-8F5B-0D40DABBE1AB}" type="pres">
      <dgm:prSet presAssocID="{4426F07D-5607-46C4-B5F4-409349623ED6}" presName="childText" presStyleLbl="revTx" presStyleIdx="2" presStyleCnt="4">
        <dgm:presLayoutVars>
          <dgm:bulletEnabled val="1"/>
        </dgm:presLayoutVars>
      </dgm:prSet>
      <dgm:spPr/>
    </dgm:pt>
    <dgm:pt modelId="{C6E18139-548A-4583-9A12-3CB87A776119}" type="pres">
      <dgm:prSet presAssocID="{5CEA32EB-4B51-47AE-93E6-1E3EE9A1A44D}" presName="parentText" presStyleLbl="node1" presStyleIdx="3" presStyleCnt="4">
        <dgm:presLayoutVars>
          <dgm:chMax val="0"/>
          <dgm:bulletEnabled val="1"/>
        </dgm:presLayoutVars>
      </dgm:prSet>
      <dgm:spPr/>
    </dgm:pt>
    <dgm:pt modelId="{DDF8BA3B-783B-49BC-9DEC-A53768E7CB10}" type="pres">
      <dgm:prSet presAssocID="{5CEA32EB-4B51-47AE-93E6-1E3EE9A1A44D}" presName="childText" presStyleLbl="revTx" presStyleIdx="3" presStyleCnt="4">
        <dgm:presLayoutVars>
          <dgm:bulletEnabled val="1"/>
        </dgm:presLayoutVars>
      </dgm:prSet>
      <dgm:spPr/>
    </dgm:pt>
  </dgm:ptLst>
  <dgm:cxnLst>
    <dgm:cxn modelId="{0A359514-0FCF-495D-B456-F60378C1DA9A}" type="presOf" srcId="{C74CE0C4-FF01-4223-BC16-133269497131}" destId="{DDF8BA3B-783B-49BC-9DEC-A53768E7CB10}" srcOrd="0" destOrd="0" presId="urn:microsoft.com/office/officeart/2005/8/layout/vList2"/>
    <dgm:cxn modelId="{687EF61F-0603-422E-B9E2-16BBD92F8979}" srcId="{5CEA32EB-4B51-47AE-93E6-1E3EE9A1A44D}" destId="{45B6DA69-2FE0-4939-8337-604BE6EC48B7}" srcOrd="2" destOrd="0" parTransId="{DD6B9A80-126A-4B18-A63C-546117A072D6}" sibTransId="{5D84B94E-38CE-4851-A524-9BB7ECDA92B7}"/>
    <dgm:cxn modelId="{3DA39C2A-3122-4647-9A1F-AA7120E6E39F}" type="presOf" srcId="{28EA7D00-4191-4DEA-9FE5-85B136F314DA}" destId="{C8C28006-9251-4A98-AE82-1E3F3D6D4FF4}" srcOrd="0" destOrd="0" presId="urn:microsoft.com/office/officeart/2005/8/layout/vList2"/>
    <dgm:cxn modelId="{C85D4F3B-528E-44AF-92FA-55A112DA3C08}" type="presOf" srcId="{E4BC6CFE-009C-4BF6-87F5-F40EFC33790E}" destId="{6DDBDB65-0541-4816-9C62-90733A594744}" srcOrd="0" destOrd="0" presId="urn:microsoft.com/office/officeart/2005/8/layout/vList2"/>
    <dgm:cxn modelId="{C713CF41-9769-4751-BD00-4DADDB78993D}" type="presOf" srcId="{4426F07D-5607-46C4-B5F4-409349623ED6}" destId="{5843E04C-421B-4B5A-95EE-E857CE307B64}" srcOrd="0" destOrd="0" presId="urn:microsoft.com/office/officeart/2005/8/layout/vList2"/>
    <dgm:cxn modelId="{81875059-8927-491A-B81F-428716B7ABAE}" srcId="{28EA7D00-4191-4DEA-9FE5-85B136F314DA}" destId="{E4BC6CFE-009C-4BF6-87F5-F40EFC33790E}" srcOrd="0" destOrd="0" parTransId="{603A33F6-0FC3-46C5-864C-84305F7D6BC2}" sibTransId="{281DED41-00EC-4159-AC40-0DBDE264A7AE}"/>
    <dgm:cxn modelId="{ADB3845D-BD1F-450F-BCA4-3177D74B95C0}" type="presOf" srcId="{9C009619-2872-41A5-8D5D-1C9F0A2B38FB}" destId="{55C76087-012C-446C-B545-39F686CC44AD}" srcOrd="0" destOrd="0" presId="urn:microsoft.com/office/officeart/2005/8/layout/vList2"/>
    <dgm:cxn modelId="{FE723A6A-2693-45AA-A0EE-B65612E589F2}" type="presOf" srcId="{5CEA32EB-4B51-47AE-93E6-1E3EE9A1A44D}" destId="{C6E18139-548A-4583-9A12-3CB87A776119}" srcOrd="0" destOrd="0" presId="urn:microsoft.com/office/officeart/2005/8/layout/vList2"/>
    <dgm:cxn modelId="{6C6E8C75-FFAA-4525-AAAB-499ABC7575D2}" type="presOf" srcId="{53F27180-B2D6-4785-BE94-832812E68A2C}" destId="{DDF8BA3B-783B-49BC-9DEC-A53768E7CB10}" srcOrd="0" destOrd="1" presId="urn:microsoft.com/office/officeart/2005/8/layout/vList2"/>
    <dgm:cxn modelId="{4127E87B-83B7-4361-A04A-73E14FD01E1A}" type="presOf" srcId="{9CEF91E0-3E12-4C71-8352-8F7602F6701B}" destId="{92E5E523-822D-4108-8F5B-0D40DABBE1AB}" srcOrd="0" destOrd="1" presId="urn:microsoft.com/office/officeart/2005/8/layout/vList2"/>
    <dgm:cxn modelId="{9B2BC27F-0489-45C5-8EA5-4392E7197C5E}" srcId="{4426F07D-5607-46C4-B5F4-409349623ED6}" destId="{09999BDF-475B-4857-A070-6CDAD7038E5B}" srcOrd="0" destOrd="0" parTransId="{0C61D2D3-7127-4C4B-85BC-BA4805AA889F}" sibTransId="{0F6A5E60-3575-4CDB-9EDA-FE6F8172D803}"/>
    <dgm:cxn modelId="{48DDB780-F473-4B1C-9F80-F19B470DCE18}" srcId="{9C009619-2872-41A5-8D5D-1C9F0A2B38FB}" destId="{71122D77-5B44-40B4-9364-13CED320EC8B}" srcOrd="0" destOrd="0" parTransId="{4874DBF7-94E2-447A-8467-C8195C1DDC90}" sibTransId="{9628DE66-32FA-42FE-857C-4FB9A8226F58}"/>
    <dgm:cxn modelId="{26955E83-EC08-4C75-B4CB-5DCAB1306D3E}" type="presOf" srcId="{71122D77-5B44-40B4-9364-13CED320EC8B}" destId="{988C811C-07F5-4397-904A-B7BDEBB090C3}" srcOrd="0" destOrd="0" presId="urn:microsoft.com/office/officeart/2005/8/layout/vList2"/>
    <dgm:cxn modelId="{7E64AB90-CCBF-4D6E-A2C5-8807939D1A8A}" srcId="{4426F07D-5607-46C4-B5F4-409349623ED6}" destId="{9CEF91E0-3E12-4C71-8352-8F7602F6701B}" srcOrd="1" destOrd="0" parTransId="{AFAF382D-4954-4770-BE66-589586A0BE57}" sibTransId="{CA6FC9B8-0B90-44C1-B037-6731D360A26A}"/>
    <dgm:cxn modelId="{B8166F94-AFD6-4842-9F2A-8A75B01BF6BA}" srcId="{5CEA32EB-4B51-47AE-93E6-1E3EE9A1A44D}" destId="{C74CE0C4-FF01-4223-BC16-133269497131}" srcOrd="0" destOrd="0" parTransId="{FCF4BC68-E4E1-472C-A5FA-DC85CCDB838B}" sibTransId="{56529202-9F05-4D0C-9E04-67FDBC26EDC5}"/>
    <dgm:cxn modelId="{CB757A9F-C115-41A4-855C-F4E2889F6F4C}" srcId="{28EA7D00-4191-4DEA-9FE5-85B136F314DA}" destId="{9C009619-2872-41A5-8D5D-1C9F0A2B38FB}" srcOrd="1" destOrd="0" parTransId="{AACE990D-C119-4B69-BFA4-A71FAC4155FC}" sibTransId="{F5A39769-38B0-45D5-89D2-3CD9A1B948EE}"/>
    <dgm:cxn modelId="{3D2C8FC0-735C-4FE9-B7C5-6E1915EAD8C5}" type="presOf" srcId="{09999BDF-475B-4857-A070-6CDAD7038E5B}" destId="{92E5E523-822D-4108-8F5B-0D40DABBE1AB}" srcOrd="0" destOrd="0" presId="urn:microsoft.com/office/officeart/2005/8/layout/vList2"/>
    <dgm:cxn modelId="{2C6324C7-E1CC-4AFF-86D2-4AEA6B613DE1}" srcId="{28EA7D00-4191-4DEA-9FE5-85B136F314DA}" destId="{4426F07D-5607-46C4-B5F4-409349623ED6}" srcOrd="2" destOrd="0" parTransId="{233A88F5-6419-4F88-9B62-7928A737B43F}" sibTransId="{C7AEE778-82F6-4073-A843-9B1022ABD978}"/>
    <dgm:cxn modelId="{10F80ED1-B290-4874-A06C-1EE7519C95F1}" srcId="{28EA7D00-4191-4DEA-9FE5-85B136F314DA}" destId="{5CEA32EB-4B51-47AE-93E6-1E3EE9A1A44D}" srcOrd="3" destOrd="0" parTransId="{B9852CFD-C675-43AC-AEE0-366F476DDA3D}" sibTransId="{506503CE-DAF3-4EAF-881C-DDF5149D2611}"/>
    <dgm:cxn modelId="{4977C1DD-43B1-4AE1-B13D-A34B4594B19B}" type="presOf" srcId="{45B6DA69-2FE0-4939-8337-604BE6EC48B7}" destId="{DDF8BA3B-783B-49BC-9DEC-A53768E7CB10}" srcOrd="0" destOrd="2" presId="urn:microsoft.com/office/officeart/2005/8/layout/vList2"/>
    <dgm:cxn modelId="{F42D82E4-C785-4769-BD4B-EB58BDBFD223}" srcId="{5CEA32EB-4B51-47AE-93E6-1E3EE9A1A44D}" destId="{53F27180-B2D6-4785-BE94-832812E68A2C}" srcOrd="1" destOrd="0" parTransId="{6213724A-2206-4B79-98C6-19832066D013}" sibTransId="{6EFBC4B9-DA94-467D-B5F5-1C81C9218399}"/>
    <dgm:cxn modelId="{2EE61BE8-9B6A-46AF-970D-408F1CC7C87E}" srcId="{E4BC6CFE-009C-4BF6-87F5-F40EFC33790E}" destId="{1655263A-FE29-42CB-A77A-B5755BA9CD8A}" srcOrd="0" destOrd="0" parTransId="{0A81330F-D487-4B8D-A85C-D477A86B1DE2}" sibTransId="{74362298-6085-4A77-B9DE-D8FCC10B7A2D}"/>
    <dgm:cxn modelId="{C5E37AF1-DF33-4064-AFB4-717BDFAFBF36}" type="presOf" srcId="{1655263A-FE29-42CB-A77A-B5755BA9CD8A}" destId="{4A9ADDE3-153F-4E4F-B4A2-F9D71F2AED1B}" srcOrd="0" destOrd="0" presId="urn:microsoft.com/office/officeart/2005/8/layout/vList2"/>
    <dgm:cxn modelId="{5A77F77C-43BD-40FB-8BBA-33E7E195CFCF}" type="presParOf" srcId="{C8C28006-9251-4A98-AE82-1E3F3D6D4FF4}" destId="{6DDBDB65-0541-4816-9C62-90733A594744}" srcOrd="0" destOrd="0" presId="urn:microsoft.com/office/officeart/2005/8/layout/vList2"/>
    <dgm:cxn modelId="{EB642CE2-DC50-418B-A298-2D2E4FB55581}" type="presParOf" srcId="{C8C28006-9251-4A98-AE82-1E3F3D6D4FF4}" destId="{4A9ADDE3-153F-4E4F-B4A2-F9D71F2AED1B}" srcOrd="1" destOrd="0" presId="urn:microsoft.com/office/officeart/2005/8/layout/vList2"/>
    <dgm:cxn modelId="{881E4F64-632B-4297-8F09-B1C8B7581EBD}" type="presParOf" srcId="{C8C28006-9251-4A98-AE82-1E3F3D6D4FF4}" destId="{55C76087-012C-446C-B545-39F686CC44AD}" srcOrd="2" destOrd="0" presId="urn:microsoft.com/office/officeart/2005/8/layout/vList2"/>
    <dgm:cxn modelId="{B27DC808-5299-461A-A881-8319A9D51D6F}" type="presParOf" srcId="{C8C28006-9251-4A98-AE82-1E3F3D6D4FF4}" destId="{988C811C-07F5-4397-904A-B7BDEBB090C3}" srcOrd="3" destOrd="0" presId="urn:microsoft.com/office/officeart/2005/8/layout/vList2"/>
    <dgm:cxn modelId="{7D2F1937-3DFB-457D-8718-F3DA98335F0A}" type="presParOf" srcId="{C8C28006-9251-4A98-AE82-1E3F3D6D4FF4}" destId="{5843E04C-421B-4B5A-95EE-E857CE307B64}" srcOrd="4" destOrd="0" presId="urn:microsoft.com/office/officeart/2005/8/layout/vList2"/>
    <dgm:cxn modelId="{E104665E-399F-435F-8323-BA73AC4D2334}" type="presParOf" srcId="{C8C28006-9251-4A98-AE82-1E3F3D6D4FF4}" destId="{92E5E523-822D-4108-8F5B-0D40DABBE1AB}" srcOrd="5" destOrd="0" presId="urn:microsoft.com/office/officeart/2005/8/layout/vList2"/>
    <dgm:cxn modelId="{EAC0D60C-A1D3-4478-BDC2-07F49A6A3027}" type="presParOf" srcId="{C8C28006-9251-4A98-AE82-1E3F3D6D4FF4}" destId="{C6E18139-548A-4583-9A12-3CB87A776119}" srcOrd="6" destOrd="0" presId="urn:microsoft.com/office/officeart/2005/8/layout/vList2"/>
    <dgm:cxn modelId="{EF65087E-4A1D-4C31-90B1-9722A569EB57}" type="presParOf" srcId="{C8C28006-9251-4A98-AE82-1E3F3D6D4FF4}" destId="{DDF8BA3B-783B-49BC-9DEC-A53768E7CB10}"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8EA7D00-4191-4DEA-9FE5-85B136F314DA}" type="doc">
      <dgm:prSet loTypeId="urn:microsoft.com/office/officeart/2005/8/layout/vList2" loCatId="list" qsTypeId="urn:microsoft.com/office/officeart/2005/8/quickstyle/simple1" qsCatId="simple" csTypeId="urn:microsoft.com/office/officeart/2005/8/colors/accent3_5" csCatId="accent3" phldr="1"/>
      <dgm:spPr/>
      <dgm:t>
        <a:bodyPr/>
        <a:lstStyle/>
        <a:p>
          <a:endParaRPr lang="en-US"/>
        </a:p>
      </dgm:t>
    </dgm:pt>
    <dgm:pt modelId="{09999BDF-475B-4857-A070-6CDAD7038E5B}">
      <dgm:prSet/>
      <dgm:spPr/>
      <dgm:t>
        <a:bodyPr/>
        <a:lstStyle/>
        <a:p>
          <a:r>
            <a:rPr lang="en-US" dirty="0"/>
            <a:t>Heavy concentration.  High ratio of emergent vegetation to open water. </a:t>
          </a:r>
        </a:p>
      </dgm:t>
    </dgm:pt>
    <dgm:pt modelId="{4426F07D-5607-46C4-B5F4-409349623ED6}">
      <dgm:prSet/>
      <dgm:spPr/>
      <dgm:t>
        <a:bodyPr/>
        <a:lstStyle/>
        <a:p>
          <a:r>
            <a:rPr lang="en-US" dirty="0"/>
            <a:t>Dense</a:t>
          </a:r>
        </a:p>
      </dgm:t>
    </dgm:pt>
    <dgm:pt modelId="{C7AEE778-82F6-4073-A843-9B1022ABD978}" type="sibTrans" cxnId="{2C6324C7-E1CC-4AFF-86D2-4AEA6B613DE1}">
      <dgm:prSet/>
      <dgm:spPr/>
      <dgm:t>
        <a:bodyPr/>
        <a:lstStyle/>
        <a:p>
          <a:endParaRPr lang="en-US"/>
        </a:p>
      </dgm:t>
    </dgm:pt>
    <dgm:pt modelId="{233A88F5-6419-4F88-9B62-7928A737B43F}" type="parTrans" cxnId="{2C6324C7-E1CC-4AFF-86D2-4AEA6B613DE1}">
      <dgm:prSet/>
      <dgm:spPr/>
      <dgm:t>
        <a:bodyPr/>
        <a:lstStyle/>
        <a:p>
          <a:endParaRPr lang="en-US"/>
        </a:p>
      </dgm:t>
    </dgm:pt>
    <dgm:pt modelId="{0F6A5E60-3575-4CDB-9EDA-FE6F8172D803}" type="sibTrans" cxnId="{9B2BC27F-0489-45C5-8EA5-4392E7197C5E}">
      <dgm:prSet/>
      <dgm:spPr/>
      <dgm:t>
        <a:bodyPr/>
        <a:lstStyle/>
        <a:p>
          <a:endParaRPr lang="en-US"/>
        </a:p>
      </dgm:t>
    </dgm:pt>
    <dgm:pt modelId="{0C61D2D3-7127-4C4B-85BC-BA4805AA889F}" type="parTrans" cxnId="{9B2BC27F-0489-45C5-8EA5-4392E7197C5E}">
      <dgm:prSet/>
      <dgm:spPr/>
      <dgm:t>
        <a:bodyPr/>
        <a:lstStyle/>
        <a:p>
          <a:endParaRPr lang="en-US"/>
        </a:p>
      </dgm:t>
    </dgm:pt>
    <dgm:pt modelId="{71122D77-5B44-40B4-9364-13CED320EC8B}">
      <dgm:prSet phldrT="[Text]"/>
      <dgm:spPr/>
      <dgm:t>
        <a:bodyPr/>
        <a:lstStyle/>
        <a:p>
          <a:r>
            <a:rPr lang="en-US" dirty="0"/>
            <a:t>Somewhat thicker in density.</a:t>
          </a:r>
        </a:p>
      </dgm:t>
    </dgm:pt>
    <dgm:pt modelId="{9C009619-2872-41A5-8D5D-1C9F0A2B38FB}">
      <dgm:prSet phldrT="[Text]"/>
      <dgm:spPr/>
      <dgm:t>
        <a:bodyPr/>
        <a:lstStyle/>
        <a:p>
          <a:r>
            <a:rPr lang="en-US" dirty="0"/>
            <a:t> Moderate</a:t>
          </a:r>
        </a:p>
      </dgm:t>
    </dgm:pt>
    <dgm:pt modelId="{F5A39769-38B0-45D5-89D2-3CD9A1B948EE}" type="sibTrans" cxnId="{CB757A9F-C115-41A4-855C-F4E2889F6F4C}">
      <dgm:prSet/>
      <dgm:spPr/>
      <dgm:t>
        <a:bodyPr/>
        <a:lstStyle/>
        <a:p>
          <a:endParaRPr lang="en-US"/>
        </a:p>
      </dgm:t>
    </dgm:pt>
    <dgm:pt modelId="{AACE990D-C119-4B69-BFA4-A71FAC4155FC}" type="parTrans" cxnId="{CB757A9F-C115-41A4-855C-F4E2889F6F4C}">
      <dgm:prSet/>
      <dgm:spPr/>
      <dgm:t>
        <a:bodyPr/>
        <a:lstStyle/>
        <a:p>
          <a:endParaRPr lang="en-US"/>
        </a:p>
      </dgm:t>
    </dgm:pt>
    <dgm:pt modelId="{9628DE66-32FA-42FE-857C-4FB9A8226F58}" type="sibTrans" cxnId="{48DDB780-F473-4B1C-9F80-F19B470DCE18}">
      <dgm:prSet/>
      <dgm:spPr/>
      <dgm:t>
        <a:bodyPr/>
        <a:lstStyle/>
        <a:p>
          <a:endParaRPr lang="en-US"/>
        </a:p>
      </dgm:t>
    </dgm:pt>
    <dgm:pt modelId="{4874DBF7-94E2-447A-8467-C8195C1DDC90}" type="parTrans" cxnId="{48DDB780-F473-4B1C-9F80-F19B470DCE18}">
      <dgm:prSet/>
      <dgm:spPr/>
      <dgm:t>
        <a:bodyPr/>
        <a:lstStyle/>
        <a:p>
          <a:endParaRPr lang="en-US"/>
        </a:p>
      </dgm:t>
    </dgm:pt>
    <dgm:pt modelId="{1655263A-FE29-42CB-A77A-B5755BA9CD8A}">
      <dgm:prSet phldrT="[Text]"/>
      <dgm:spPr/>
      <dgm:t>
        <a:bodyPr/>
        <a:lstStyle/>
        <a:p>
          <a:r>
            <a:rPr lang="en-US" dirty="0"/>
            <a:t>Mostly clean bottom with no vegetation or few weeds interspersed amongst a mostly clear bottom.</a:t>
          </a:r>
        </a:p>
      </dgm:t>
    </dgm:pt>
    <dgm:pt modelId="{E4BC6CFE-009C-4BF6-87F5-F40EFC33790E}">
      <dgm:prSet phldrT="[Text]"/>
      <dgm:spPr/>
      <dgm:t>
        <a:bodyPr/>
        <a:lstStyle/>
        <a:p>
          <a:r>
            <a:rPr lang="en-US" dirty="0"/>
            <a:t>None / Sparse</a:t>
          </a:r>
        </a:p>
      </dgm:t>
    </dgm:pt>
    <dgm:pt modelId="{281DED41-00EC-4159-AC40-0DBDE264A7AE}" type="sibTrans" cxnId="{81875059-8927-491A-B81F-428716B7ABAE}">
      <dgm:prSet/>
      <dgm:spPr/>
      <dgm:t>
        <a:bodyPr/>
        <a:lstStyle/>
        <a:p>
          <a:endParaRPr lang="en-US"/>
        </a:p>
      </dgm:t>
    </dgm:pt>
    <dgm:pt modelId="{603A33F6-0FC3-46C5-864C-84305F7D6BC2}" type="parTrans" cxnId="{81875059-8927-491A-B81F-428716B7ABAE}">
      <dgm:prSet/>
      <dgm:spPr/>
      <dgm:t>
        <a:bodyPr/>
        <a:lstStyle/>
        <a:p>
          <a:endParaRPr lang="en-US"/>
        </a:p>
      </dgm:t>
    </dgm:pt>
    <dgm:pt modelId="{74362298-6085-4A77-B9DE-D8FCC10B7A2D}" type="sibTrans" cxnId="{2EE61BE8-9B6A-46AF-970D-408F1CC7C87E}">
      <dgm:prSet/>
      <dgm:spPr/>
      <dgm:t>
        <a:bodyPr/>
        <a:lstStyle/>
        <a:p>
          <a:endParaRPr lang="en-US"/>
        </a:p>
      </dgm:t>
    </dgm:pt>
    <dgm:pt modelId="{0A81330F-D487-4B8D-A85C-D477A86B1DE2}" type="parTrans" cxnId="{2EE61BE8-9B6A-46AF-970D-408F1CC7C87E}">
      <dgm:prSet/>
      <dgm:spPr/>
      <dgm:t>
        <a:bodyPr/>
        <a:lstStyle/>
        <a:p>
          <a:endParaRPr lang="en-US"/>
        </a:p>
      </dgm:t>
    </dgm:pt>
    <dgm:pt modelId="{C74CE0C4-FF01-4223-BC16-133269497131}">
      <dgm:prSet/>
      <dgm:spPr/>
      <dgm:t>
        <a:bodyPr/>
        <a:lstStyle/>
        <a:p>
          <a:r>
            <a:rPr lang="en-US" dirty="0"/>
            <a:t>Heavy, thick concentration.</a:t>
          </a:r>
        </a:p>
      </dgm:t>
    </dgm:pt>
    <dgm:pt modelId="{5CEA32EB-4B51-47AE-93E6-1E3EE9A1A44D}">
      <dgm:prSet/>
      <dgm:spPr/>
      <dgm:t>
        <a:bodyPr/>
        <a:lstStyle/>
        <a:p>
          <a:r>
            <a:rPr lang="en-US" dirty="0"/>
            <a:t>Severe</a:t>
          </a:r>
        </a:p>
      </dgm:t>
    </dgm:pt>
    <dgm:pt modelId="{506503CE-DAF3-4EAF-881C-DDF5149D2611}" type="sibTrans" cxnId="{10F80ED1-B290-4874-A06C-1EE7519C95F1}">
      <dgm:prSet/>
      <dgm:spPr/>
      <dgm:t>
        <a:bodyPr/>
        <a:lstStyle/>
        <a:p>
          <a:endParaRPr lang="en-US"/>
        </a:p>
      </dgm:t>
    </dgm:pt>
    <dgm:pt modelId="{B9852CFD-C675-43AC-AEE0-366F476DDA3D}" type="parTrans" cxnId="{10F80ED1-B290-4874-A06C-1EE7519C95F1}">
      <dgm:prSet/>
      <dgm:spPr/>
      <dgm:t>
        <a:bodyPr/>
        <a:lstStyle/>
        <a:p>
          <a:endParaRPr lang="en-US"/>
        </a:p>
      </dgm:t>
    </dgm:pt>
    <dgm:pt modelId="{56529202-9F05-4D0C-9E04-67FDBC26EDC5}" type="sibTrans" cxnId="{B8166F94-AFD6-4842-9F2A-8A75B01BF6BA}">
      <dgm:prSet/>
      <dgm:spPr/>
      <dgm:t>
        <a:bodyPr/>
        <a:lstStyle/>
        <a:p>
          <a:endParaRPr lang="en-US"/>
        </a:p>
      </dgm:t>
    </dgm:pt>
    <dgm:pt modelId="{FCF4BC68-E4E1-472C-A5FA-DC85CCDB838B}" type="parTrans" cxnId="{B8166F94-AFD6-4842-9F2A-8A75B01BF6BA}">
      <dgm:prSet/>
      <dgm:spPr/>
      <dgm:t>
        <a:bodyPr/>
        <a:lstStyle/>
        <a:p>
          <a:endParaRPr lang="en-US"/>
        </a:p>
      </dgm:t>
    </dgm:pt>
    <dgm:pt modelId="{9CEF91E0-3E12-4C71-8352-8F7602F6701B}">
      <dgm:prSet/>
      <dgm:spPr/>
      <dgm:t>
        <a:bodyPr/>
        <a:lstStyle/>
        <a:p>
          <a:r>
            <a:rPr lang="en-US" dirty="0"/>
            <a:t>Approximately 50-75% of lake bottom covered by vegetation.</a:t>
          </a:r>
        </a:p>
      </dgm:t>
    </dgm:pt>
    <dgm:pt modelId="{AFAF382D-4954-4770-BE66-589586A0BE57}" type="parTrans" cxnId="{7E64AB90-CCBF-4D6E-A2C5-8807939D1A8A}">
      <dgm:prSet/>
      <dgm:spPr/>
      <dgm:t>
        <a:bodyPr/>
        <a:lstStyle/>
        <a:p>
          <a:endParaRPr lang="en-US"/>
        </a:p>
      </dgm:t>
    </dgm:pt>
    <dgm:pt modelId="{CA6FC9B8-0B90-44C1-B037-6731D360A26A}" type="sibTrans" cxnId="{7E64AB90-CCBF-4D6E-A2C5-8807939D1A8A}">
      <dgm:prSet/>
      <dgm:spPr/>
      <dgm:t>
        <a:bodyPr/>
        <a:lstStyle/>
        <a:p>
          <a:endParaRPr lang="en-US"/>
        </a:p>
      </dgm:t>
    </dgm:pt>
    <dgm:pt modelId="{94629105-5D8B-4BC6-8A0D-DFE22855BC5F}">
      <dgm:prSet phldrT="[Text]"/>
      <dgm:spPr/>
      <dgm:t>
        <a:bodyPr/>
        <a:lstStyle/>
        <a:p>
          <a:r>
            <a:rPr lang="en-US" dirty="0"/>
            <a:t>May have areas of submerged vegetation and areas of clear lake bottom.  Approximately 30-50% of lake bottom covered by vegetation.</a:t>
          </a:r>
        </a:p>
      </dgm:t>
    </dgm:pt>
    <dgm:pt modelId="{C107FC9D-CC7F-48D9-8E22-F11E8736E39D}" type="parTrans" cxnId="{F4620940-D1DA-4A68-874D-CC7D59F49B3E}">
      <dgm:prSet/>
      <dgm:spPr/>
      <dgm:t>
        <a:bodyPr/>
        <a:lstStyle/>
        <a:p>
          <a:endParaRPr lang="en-US"/>
        </a:p>
      </dgm:t>
    </dgm:pt>
    <dgm:pt modelId="{3D259253-B5AA-4FC5-AA31-8FC2BD6782E6}" type="sibTrans" cxnId="{F4620940-D1DA-4A68-874D-CC7D59F49B3E}">
      <dgm:prSet/>
      <dgm:spPr/>
      <dgm:t>
        <a:bodyPr/>
        <a:lstStyle/>
        <a:p>
          <a:endParaRPr lang="en-US"/>
        </a:p>
      </dgm:t>
    </dgm:pt>
    <dgm:pt modelId="{13654E8D-E6DE-4DB8-A710-45AB91B30135}">
      <dgm:prSet/>
      <dgm:spPr/>
      <dgm:t>
        <a:bodyPr/>
        <a:lstStyle/>
        <a:p>
          <a:r>
            <a:rPr lang="en-US" dirty="0"/>
            <a:t>Lake bottom appears heavily choked by weeds from shoreline extending out past typical dock lengths.</a:t>
          </a:r>
        </a:p>
      </dgm:t>
    </dgm:pt>
    <dgm:pt modelId="{DF96B107-0662-40FD-818D-45B1CE902369}" type="parTrans" cxnId="{2A5178A5-D63B-4FF8-996B-CF88795A226E}">
      <dgm:prSet/>
      <dgm:spPr/>
      <dgm:t>
        <a:bodyPr/>
        <a:lstStyle/>
        <a:p>
          <a:endParaRPr lang="en-US"/>
        </a:p>
      </dgm:t>
    </dgm:pt>
    <dgm:pt modelId="{8F9871B3-B720-43AF-BE94-DAAAD4AD9772}" type="sibTrans" cxnId="{2A5178A5-D63B-4FF8-996B-CF88795A226E}">
      <dgm:prSet/>
      <dgm:spPr/>
      <dgm:t>
        <a:bodyPr/>
        <a:lstStyle/>
        <a:p>
          <a:endParaRPr lang="en-US"/>
        </a:p>
      </dgm:t>
    </dgm:pt>
    <dgm:pt modelId="{C8C28006-9251-4A98-AE82-1E3F3D6D4FF4}" type="pres">
      <dgm:prSet presAssocID="{28EA7D00-4191-4DEA-9FE5-85B136F314DA}" presName="linear" presStyleCnt="0">
        <dgm:presLayoutVars>
          <dgm:animLvl val="lvl"/>
          <dgm:resizeHandles val="exact"/>
        </dgm:presLayoutVars>
      </dgm:prSet>
      <dgm:spPr/>
    </dgm:pt>
    <dgm:pt modelId="{6DDBDB65-0541-4816-9C62-90733A594744}" type="pres">
      <dgm:prSet presAssocID="{E4BC6CFE-009C-4BF6-87F5-F40EFC33790E}" presName="parentText" presStyleLbl="node1" presStyleIdx="0" presStyleCnt="4" custScaleY="92643">
        <dgm:presLayoutVars>
          <dgm:chMax val="0"/>
          <dgm:bulletEnabled val="1"/>
        </dgm:presLayoutVars>
      </dgm:prSet>
      <dgm:spPr/>
    </dgm:pt>
    <dgm:pt modelId="{4A9ADDE3-153F-4E4F-B4A2-F9D71F2AED1B}" type="pres">
      <dgm:prSet presAssocID="{E4BC6CFE-009C-4BF6-87F5-F40EFC33790E}" presName="childText" presStyleLbl="revTx" presStyleIdx="0" presStyleCnt="4">
        <dgm:presLayoutVars>
          <dgm:bulletEnabled val="1"/>
        </dgm:presLayoutVars>
      </dgm:prSet>
      <dgm:spPr/>
    </dgm:pt>
    <dgm:pt modelId="{55C76087-012C-446C-B545-39F686CC44AD}" type="pres">
      <dgm:prSet presAssocID="{9C009619-2872-41A5-8D5D-1C9F0A2B38FB}" presName="parentText" presStyleLbl="node1" presStyleIdx="1" presStyleCnt="4">
        <dgm:presLayoutVars>
          <dgm:chMax val="0"/>
          <dgm:bulletEnabled val="1"/>
        </dgm:presLayoutVars>
      </dgm:prSet>
      <dgm:spPr/>
    </dgm:pt>
    <dgm:pt modelId="{988C811C-07F5-4397-904A-B7BDEBB090C3}" type="pres">
      <dgm:prSet presAssocID="{9C009619-2872-41A5-8D5D-1C9F0A2B38FB}" presName="childText" presStyleLbl="revTx" presStyleIdx="1" presStyleCnt="4">
        <dgm:presLayoutVars>
          <dgm:bulletEnabled val="1"/>
        </dgm:presLayoutVars>
      </dgm:prSet>
      <dgm:spPr/>
    </dgm:pt>
    <dgm:pt modelId="{5843E04C-421B-4B5A-95EE-E857CE307B64}" type="pres">
      <dgm:prSet presAssocID="{4426F07D-5607-46C4-B5F4-409349623ED6}" presName="parentText" presStyleLbl="node1" presStyleIdx="2" presStyleCnt="4">
        <dgm:presLayoutVars>
          <dgm:chMax val="0"/>
          <dgm:bulletEnabled val="1"/>
        </dgm:presLayoutVars>
      </dgm:prSet>
      <dgm:spPr/>
    </dgm:pt>
    <dgm:pt modelId="{92E5E523-822D-4108-8F5B-0D40DABBE1AB}" type="pres">
      <dgm:prSet presAssocID="{4426F07D-5607-46C4-B5F4-409349623ED6}" presName="childText" presStyleLbl="revTx" presStyleIdx="2" presStyleCnt="4">
        <dgm:presLayoutVars>
          <dgm:bulletEnabled val="1"/>
        </dgm:presLayoutVars>
      </dgm:prSet>
      <dgm:spPr/>
    </dgm:pt>
    <dgm:pt modelId="{C6E18139-548A-4583-9A12-3CB87A776119}" type="pres">
      <dgm:prSet presAssocID="{5CEA32EB-4B51-47AE-93E6-1E3EE9A1A44D}" presName="parentText" presStyleLbl="node1" presStyleIdx="3" presStyleCnt="4">
        <dgm:presLayoutVars>
          <dgm:chMax val="0"/>
          <dgm:bulletEnabled val="1"/>
        </dgm:presLayoutVars>
      </dgm:prSet>
      <dgm:spPr/>
    </dgm:pt>
    <dgm:pt modelId="{DDF8BA3B-783B-49BC-9DEC-A53768E7CB10}" type="pres">
      <dgm:prSet presAssocID="{5CEA32EB-4B51-47AE-93E6-1E3EE9A1A44D}" presName="childText" presStyleLbl="revTx" presStyleIdx="3" presStyleCnt="4">
        <dgm:presLayoutVars>
          <dgm:bulletEnabled val="1"/>
        </dgm:presLayoutVars>
      </dgm:prSet>
      <dgm:spPr/>
    </dgm:pt>
  </dgm:ptLst>
  <dgm:cxnLst>
    <dgm:cxn modelId="{1A316A02-8789-46CB-853F-F096AE33C721}" type="presOf" srcId="{9CEF91E0-3E12-4C71-8352-8F7602F6701B}" destId="{92E5E523-822D-4108-8F5B-0D40DABBE1AB}" srcOrd="0" destOrd="1" presId="urn:microsoft.com/office/officeart/2005/8/layout/vList2"/>
    <dgm:cxn modelId="{C52FC703-36DD-4E10-88B0-2C1514874200}" type="presOf" srcId="{4426F07D-5607-46C4-B5F4-409349623ED6}" destId="{5843E04C-421B-4B5A-95EE-E857CE307B64}" srcOrd="0" destOrd="0" presId="urn:microsoft.com/office/officeart/2005/8/layout/vList2"/>
    <dgm:cxn modelId="{F4620940-D1DA-4A68-874D-CC7D59F49B3E}" srcId="{9C009619-2872-41A5-8D5D-1C9F0A2B38FB}" destId="{94629105-5D8B-4BC6-8A0D-DFE22855BC5F}" srcOrd="1" destOrd="0" parTransId="{C107FC9D-CC7F-48D9-8E22-F11E8736E39D}" sibTransId="{3D259253-B5AA-4FC5-AA31-8FC2BD6782E6}"/>
    <dgm:cxn modelId="{C55EA44F-C572-41B5-9982-AA62C33E0D94}" type="presOf" srcId="{1655263A-FE29-42CB-A77A-B5755BA9CD8A}" destId="{4A9ADDE3-153F-4E4F-B4A2-F9D71F2AED1B}" srcOrd="0" destOrd="0" presId="urn:microsoft.com/office/officeart/2005/8/layout/vList2"/>
    <dgm:cxn modelId="{81875059-8927-491A-B81F-428716B7ABAE}" srcId="{28EA7D00-4191-4DEA-9FE5-85B136F314DA}" destId="{E4BC6CFE-009C-4BF6-87F5-F40EFC33790E}" srcOrd="0" destOrd="0" parTransId="{603A33F6-0FC3-46C5-864C-84305F7D6BC2}" sibTransId="{281DED41-00EC-4159-AC40-0DBDE264A7AE}"/>
    <dgm:cxn modelId="{65FC8264-A57F-4292-A0F4-CB871C8C392A}" type="presOf" srcId="{9C009619-2872-41A5-8D5D-1C9F0A2B38FB}" destId="{55C76087-012C-446C-B545-39F686CC44AD}" srcOrd="0" destOrd="0" presId="urn:microsoft.com/office/officeart/2005/8/layout/vList2"/>
    <dgm:cxn modelId="{F74F6279-190C-4134-A504-DC191F27763F}" type="presOf" srcId="{13654E8D-E6DE-4DB8-A710-45AB91B30135}" destId="{DDF8BA3B-783B-49BC-9DEC-A53768E7CB10}" srcOrd="0" destOrd="1" presId="urn:microsoft.com/office/officeart/2005/8/layout/vList2"/>
    <dgm:cxn modelId="{9B2BC27F-0489-45C5-8EA5-4392E7197C5E}" srcId="{4426F07D-5607-46C4-B5F4-409349623ED6}" destId="{09999BDF-475B-4857-A070-6CDAD7038E5B}" srcOrd="0" destOrd="0" parTransId="{0C61D2D3-7127-4C4B-85BC-BA4805AA889F}" sibTransId="{0F6A5E60-3575-4CDB-9EDA-FE6F8172D803}"/>
    <dgm:cxn modelId="{48DDB780-F473-4B1C-9F80-F19B470DCE18}" srcId="{9C009619-2872-41A5-8D5D-1C9F0A2B38FB}" destId="{71122D77-5B44-40B4-9364-13CED320EC8B}" srcOrd="0" destOrd="0" parTransId="{4874DBF7-94E2-447A-8467-C8195C1DDC90}" sibTransId="{9628DE66-32FA-42FE-857C-4FB9A8226F58}"/>
    <dgm:cxn modelId="{25743781-B543-493E-9E15-98EF4CEDE8EA}" type="presOf" srcId="{94629105-5D8B-4BC6-8A0D-DFE22855BC5F}" destId="{988C811C-07F5-4397-904A-B7BDEBB090C3}" srcOrd="0" destOrd="1" presId="urn:microsoft.com/office/officeart/2005/8/layout/vList2"/>
    <dgm:cxn modelId="{7E64AB90-CCBF-4D6E-A2C5-8807939D1A8A}" srcId="{4426F07D-5607-46C4-B5F4-409349623ED6}" destId="{9CEF91E0-3E12-4C71-8352-8F7602F6701B}" srcOrd="1" destOrd="0" parTransId="{AFAF382D-4954-4770-BE66-589586A0BE57}" sibTransId="{CA6FC9B8-0B90-44C1-B037-6731D360A26A}"/>
    <dgm:cxn modelId="{B8166F94-AFD6-4842-9F2A-8A75B01BF6BA}" srcId="{5CEA32EB-4B51-47AE-93E6-1E3EE9A1A44D}" destId="{C74CE0C4-FF01-4223-BC16-133269497131}" srcOrd="0" destOrd="0" parTransId="{FCF4BC68-E4E1-472C-A5FA-DC85CCDB838B}" sibTransId="{56529202-9F05-4D0C-9E04-67FDBC26EDC5}"/>
    <dgm:cxn modelId="{461C1196-9E9A-41D9-9C6F-6422D7FC9786}" type="presOf" srcId="{5CEA32EB-4B51-47AE-93E6-1E3EE9A1A44D}" destId="{C6E18139-548A-4583-9A12-3CB87A776119}" srcOrd="0" destOrd="0" presId="urn:microsoft.com/office/officeart/2005/8/layout/vList2"/>
    <dgm:cxn modelId="{0017239C-4D70-477E-B5B6-30D663112C42}" type="presOf" srcId="{28EA7D00-4191-4DEA-9FE5-85B136F314DA}" destId="{C8C28006-9251-4A98-AE82-1E3F3D6D4FF4}" srcOrd="0" destOrd="0" presId="urn:microsoft.com/office/officeart/2005/8/layout/vList2"/>
    <dgm:cxn modelId="{CB757A9F-C115-41A4-855C-F4E2889F6F4C}" srcId="{28EA7D00-4191-4DEA-9FE5-85B136F314DA}" destId="{9C009619-2872-41A5-8D5D-1C9F0A2B38FB}" srcOrd="1" destOrd="0" parTransId="{AACE990D-C119-4B69-BFA4-A71FAC4155FC}" sibTransId="{F5A39769-38B0-45D5-89D2-3CD9A1B948EE}"/>
    <dgm:cxn modelId="{2A5178A5-D63B-4FF8-996B-CF88795A226E}" srcId="{5CEA32EB-4B51-47AE-93E6-1E3EE9A1A44D}" destId="{13654E8D-E6DE-4DB8-A710-45AB91B30135}" srcOrd="1" destOrd="0" parTransId="{DF96B107-0662-40FD-818D-45B1CE902369}" sibTransId="{8F9871B3-B720-43AF-BE94-DAAAD4AD9772}"/>
    <dgm:cxn modelId="{199EC3AB-363C-4F0D-AFD0-57F0E7353662}" type="presOf" srcId="{C74CE0C4-FF01-4223-BC16-133269497131}" destId="{DDF8BA3B-783B-49BC-9DEC-A53768E7CB10}" srcOrd="0" destOrd="0" presId="urn:microsoft.com/office/officeart/2005/8/layout/vList2"/>
    <dgm:cxn modelId="{21D67ABD-8817-457F-8C7E-9DC6CB670691}" type="presOf" srcId="{E4BC6CFE-009C-4BF6-87F5-F40EFC33790E}" destId="{6DDBDB65-0541-4816-9C62-90733A594744}" srcOrd="0" destOrd="0" presId="urn:microsoft.com/office/officeart/2005/8/layout/vList2"/>
    <dgm:cxn modelId="{721090C6-A7FA-4BA7-BA04-EF6925A65B71}" type="presOf" srcId="{09999BDF-475B-4857-A070-6CDAD7038E5B}" destId="{92E5E523-822D-4108-8F5B-0D40DABBE1AB}" srcOrd="0" destOrd="0" presId="urn:microsoft.com/office/officeart/2005/8/layout/vList2"/>
    <dgm:cxn modelId="{2C6324C7-E1CC-4AFF-86D2-4AEA6B613DE1}" srcId="{28EA7D00-4191-4DEA-9FE5-85B136F314DA}" destId="{4426F07D-5607-46C4-B5F4-409349623ED6}" srcOrd="2" destOrd="0" parTransId="{233A88F5-6419-4F88-9B62-7928A737B43F}" sibTransId="{C7AEE778-82F6-4073-A843-9B1022ABD978}"/>
    <dgm:cxn modelId="{10F80ED1-B290-4874-A06C-1EE7519C95F1}" srcId="{28EA7D00-4191-4DEA-9FE5-85B136F314DA}" destId="{5CEA32EB-4B51-47AE-93E6-1E3EE9A1A44D}" srcOrd="3" destOrd="0" parTransId="{B9852CFD-C675-43AC-AEE0-366F476DDA3D}" sibTransId="{506503CE-DAF3-4EAF-881C-DDF5149D2611}"/>
    <dgm:cxn modelId="{42B042DC-4F92-4DDF-91B4-C6CE9B69CC30}" type="presOf" srcId="{71122D77-5B44-40B4-9364-13CED320EC8B}" destId="{988C811C-07F5-4397-904A-B7BDEBB090C3}" srcOrd="0" destOrd="0" presId="urn:microsoft.com/office/officeart/2005/8/layout/vList2"/>
    <dgm:cxn modelId="{2EE61BE8-9B6A-46AF-970D-408F1CC7C87E}" srcId="{E4BC6CFE-009C-4BF6-87F5-F40EFC33790E}" destId="{1655263A-FE29-42CB-A77A-B5755BA9CD8A}" srcOrd="0" destOrd="0" parTransId="{0A81330F-D487-4B8D-A85C-D477A86B1DE2}" sibTransId="{74362298-6085-4A77-B9DE-D8FCC10B7A2D}"/>
    <dgm:cxn modelId="{A4BFC177-6A85-4F40-9295-A0A5A37033E5}" type="presParOf" srcId="{C8C28006-9251-4A98-AE82-1E3F3D6D4FF4}" destId="{6DDBDB65-0541-4816-9C62-90733A594744}" srcOrd="0" destOrd="0" presId="urn:microsoft.com/office/officeart/2005/8/layout/vList2"/>
    <dgm:cxn modelId="{762F3B60-CC6F-411D-981A-B972CEDB9D31}" type="presParOf" srcId="{C8C28006-9251-4A98-AE82-1E3F3D6D4FF4}" destId="{4A9ADDE3-153F-4E4F-B4A2-F9D71F2AED1B}" srcOrd="1" destOrd="0" presId="urn:microsoft.com/office/officeart/2005/8/layout/vList2"/>
    <dgm:cxn modelId="{A5D7C2A0-4A08-4954-9C31-FD5B57674BA0}" type="presParOf" srcId="{C8C28006-9251-4A98-AE82-1E3F3D6D4FF4}" destId="{55C76087-012C-446C-B545-39F686CC44AD}" srcOrd="2" destOrd="0" presId="urn:microsoft.com/office/officeart/2005/8/layout/vList2"/>
    <dgm:cxn modelId="{54D3EF3A-A121-4D5E-A21A-AF0D4049A0BE}" type="presParOf" srcId="{C8C28006-9251-4A98-AE82-1E3F3D6D4FF4}" destId="{988C811C-07F5-4397-904A-B7BDEBB090C3}" srcOrd="3" destOrd="0" presId="urn:microsoft.com/office/officeart/2005/8/layout/vList2"/>
    <dgm:cxn modelId="{23F1916D-669A-438D-B56F-EDC7CA683740}" type="presParOf" srcId="{C8C28006-9251-4A98-AE82-1E3F3D6D4FF4}" destId="{5843E04C-421B-4B5A-95EE-E857CE307B64}" srcOrd="4" destOrd="0" presId="urn:microsoft.com/office/officeart/2005/8/layout/vList2"/>
    <dgm:cxn modelId="{053C0A11-EE6F-4DE5-81DC-5C5B86B5853A}" type="presParOf" srcId="{C8C28006-9251-4A98-AE82-1E3F3D6D4FF4}" destId="{92E5E523-822D-4108-8F5B-0D40DABBE1AB}" srcOrd="5" destOrd="0" presId="urn:microsoft.com/office/officeart/2005/8/layout/vList2"/>
    <dgm:cxn modelId="{4AA1B216-6EC2-429A-9DCE-1317197F1C39}" type="presParOf" srcId="{C8C28006-9251-4A98-AE82-1E3F3D6D4FF4}" destId="{C6E18139-548A-4583-9A12-3CB87A776119}" srcOrd="6" destOrd="0" presId="urn:microsoft.com/office/officeart/2005/8/layout/vList2"/>
    <dgm:cxn modelId="{C1D39FC6-B5FC-4E22-9817-1093F0DDC13E}" type="presParOf" srcId="{C8C28006-9251-4A98-AE82-1E3F3D6D4FF4}" destId="{DDF8BA3B-783B-49BC-9DEC-A53768E7CB10}"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3915C20-A535-4480-AA2B-EE9706D11197}" type="doc">
      <dgm:prSet loTypeId="urn:microsoft.com/office/officeart/2005/8/layout/hProcess6" loCatId="process" qsTypeId="urn:microsoft.com/office/officeart/2005/8/quickstyle/simple5" qsCatId="simple" csTypeId="urn:microsoft.com/office/officeart/2005/8/colors/colorful1#5" csCatId="colorful" phldr="1"/>
      <dgm:spPr/>
      <dgm:t>
        <a:bodyPr/>
        <a:lstStyle/>
        <a:p>
          <a:endParaRPr lang="en-US"/>
        </a:p>
      </dgm:t>
    </dgm:pt>
    <dgm:pt modelId="{04E436F6-15C7-4816-8051-B70BE739D150}">
      <dgm:prSet phldrT="[Text]" custT="1"/>
      <dgm:spPr/>
      <dgm:t>
        <a:bodyPr/>
        <a:lstStyle/>
        <a:p>
          <a:r>
            <a:rPr lang="en-US" sz="1200" b="1" dirty="0"/>
            <a:t>Prime</a:t>
          </a:r>
        </a:p>
      </dgm:t>
    </dgm:pt>
    <dgm:pt modelId="{7554E37C-EB20-460B-BEA9-418C4893ED94}" type="parTrans" cxnId="{1FE0AA0B-6A2E-4CAC-9D57-CD244798144F}">
      <dgm:prSet/>
      <dgm:spPr/>
      <dgm:t>
        <a:bodyPr/>
        <a:lstStyle/>
        <a:p>
          <a:endParaRPr lang="en-US"/>
        </a:p>
      </dgm:t>
    </dgm:pt>
    <dgm:pt modelId="{4FF65EDD-7CA3-4BEE-963F-DA0B9B47DB82}" type="sibTrans" cxnId="{1FE0AA0B-6A2E-4CAC-9D57-CD244798144F}">
      <dgm:prSet/>
      <dgm:spPr/>
      <dgm:t>
        <a:bodyPr/>
        <a:lstStyle/>
        <a:p>
          <a:endParaRPr lang="en-US"/>
        </a:p>
      </dgm:t>
    </dgm:pt>
    <dgm:pt modelId="{96C650F6-E607-4FFC-9533-BB9A141AEB8A}">
      <dgm:prSet phldrT="[Text]" custT="1"/>
      <dgm:spPr>
        <a:solidFill>
          <a:srgbClr val="FF0000"/>
        </a:solidFill>
      </dgm:spPr>
      <dgm:t>
        <a:bodyPr/>
        <a:lstStyle/>
        <a:p>
          <a:r>
            <a:rPr lang="en-US" sz="1100" dirty="0"/>
            <a:t>Elevation</a:t>
          </a:r>
        </a:p>
      </dgm:t>
    </dgm:pt>
    <dgm:pt modelId="{041D8EA5-EA16-4EB8-94F0-62188A0EC465}" type="parTrans" cxnId="{50204416-91A0-437C-B183-6E729DA00235}">
      <dgm:prSet/>
      <dgm:spPr/>
      <dgm:t>
        <a:bodyPr/>
        <a:lstStyle/>
        <a:p>
          <a:endParaRPr lang="en-US"/>
        </a:p>
      </dgm:t>
    </dgm:pt>
    <dgm:pt modelId="{2BB2D339-6B7C-405E-A439-5D7027BC123C}" type="sibTrans" cxnId="{50204416-91A0-437C-B183-6E729DA00235}">
      <dgm:prSet/>
      <dgm:spPr/>
      <dgm:t>
        <a:bodyPr/>
        <a:lstStyle/>
        <a:p>
          <a:endParaRPr lang="en-US"/>
        </a:p>
      </dgm:t>
    </dgm:pt>
    <dgm:pt modelId="{5F29B943-7113-4A67-BE8D-8F56C3BC4C92}">
      <dgm:prSet phldrT="[Text]" custT="1"/>
      <dgm:spPr/>
      <dgm:t>
        <a:bodyPr/>
        <a:lstStyle/>
        <a:p>
          <a:r>
            <a:rPr lang="en-US" sz="1000" b="1" dirty="0"/>
            <a:t>Two Categories</a:t>
          </a:r>
        </a:p>
      </dgm:t>
    </dgm:pt>
    <dgm:pt modelId="{B522503C-13B7-40AB-A355-481C970F9FEB}" type="parTrans" cxnId="{76FCF209-72DE-41B8-852F-7A8A65876C16}">
      <dgm:prSet/>
      <dgm:spPr/>
      <dgm:t>
        <a:bodyPr/>
        <a:lstStyle/>
        <a:p>
          <a:endParaRPr lang="en-US"/>
        </a:p>
      </dgm:t>
    </dgm:pt>
    <dgm:pt modelId="{9AFE1F68-AD51-465C-BF3D-5379F55718EE}" type="sibTrans" cxnId="{76FCF209-72DE-41B8-852F-7A8A65876C16}">
      <dgm:prSet/>
      <dgm:spPr/>
      <dgm:t>
        <a:bodyPr/>
        <a:lstStyle/>
        <a:p>
          <a:endParaRPr lang="en-US"/>
        </a:p>
      </dgm:t>
    </dgm:pt>
    <dgm:pt modelId="{9FE25CCF-9E8B-44BB-87D6-CC1791B60172}">
      <dgm:prSet phldrT="[Text]" custT="1"/>
      <dgm:spPr/>
      <dgm:t>
        <a:bodyPr/>
        <a:lstStyle/>
        <a:p>
          <a:r>
            <a:rPr lang="en-US" sz="1000" b="1" dirty="0"/>
            <a:t>5% - 15% adjustment</a:t>
          </a:r>
        </a:p>
      </dgm:t>
    </dgm:pt>
    <dgm:pt modelId="{BDF47717-5AB9-43AC-8C97-094D26F80449}" type="parTrans" cxnId="{782CC0C5-DBE4-4BD4-86E5-99CAB51498D4}">
      <dgm:prSet/>
      <dgm:spPr/>
      <dgm:t>
        <a:bodyPr/>
        <a:lstStyle/>
        <a:p>
          <a:endParaRPr lang="en-US"/>
        </a:p>
      </dgm:t>
    </dgm:pt>
    <dgm:pt modelId="{A1823678-DBAE-41DB-B2AB-B40B912DE8E5}" type="sibTrans" cxnId="{782CC0C5-DBE4-4BD4-86E5-99CAB51498D4}">
      <dgm:prSet/>
      <dgm:spPr/>
      <dgm:t>
        <a:bodyPr/>
        <a:lstStyle/>
        <a:p>
          <a:endParaRPr lang="en-US"/>
        </a:p>
      </dgm:t>
    </dgm:pt>
    <dgm:pt modelId="{9CF66250-C233-4014-9C9F-FD4CA41588C5}">
      <dgm:prSet phldrT="[Text]" custT="1"/>
      <dgm:spPr>
        <a:solidFill>
          <a:srgbClr val="00B050"/>
        </a:solidFill>
      </dgm:spPr>
      <dgm:t>
        <a:bodyPr/>
        <a:lstStyle/>
        <a:p>
          <a:endParaRPr lang="en-US" sz="1100" b="0" dirty="0"/>
        </a:p>
        <a:p>
          <a:r>
            <a:rPr lang="en-US" sz="1050" b="0" dirty="0"/>
            <a:t>Vegetation</a:t>
          </a:r>
        </a:p>
        <a:p>
          <a:endParaRPr lang="en-US" sz="1100" b="0" dirty="0"/>
        </a:p>
      </dgm:t>
    </dgm:pt>
    <dgm:pt modelId="{498D1E88-C68B-4C6B-84D2-2086BB4FC238}" type="parTrans" cxnId="{C8838FF2-D3F4-4C3E-B2BB-3F137E171321}">
      <dgm:prSet/>
      <dgm:spPr/>
      <dgm:t>
        <a:bodyPr/>
        <a:lstStyle/>
        <a:p>
          <a:endParaRPr lang="en-US"/>
        </a:p>
      </dgm:t>
    </dgm:pt>
    <dgm:pt modelId="{29842230-CA90-4909-A021-9A2A431A7277}" type="sibTrans" cxnId="{C8838FF2-D3F4-4C3E-B2BB-3F137E171321}">
      <dgm:prSet/>
      <dgm:spPr/>
      <dgm:t>
        <a:bodyPr/>
        <a:lstStyle/>
        <a:p>
          <a:endParaRPr lang="en-US"/>
        </a:p>
      </dgm:t>
    </dgm:pt>
    <dgm:pt modelId="{DAC4BFCC-E50A-425F-823E-2537FFEC7E71}">
      <dgm:prSet phldrT="[Text]" custT="1"/>
      <dgm:spPr/>
      <dgm:t>
        <a:bodyPr/>
        <a:lstStyle/>
        <a:p>
          <a:r>
            <a:rPr lang="en-US" sz="1100" b="1" dirty="0"/>
            <a:t>Four base grades</a:t>
          </a:r>
        </a:p>
      </dgm:t>
    </dgm:pt>
    <dgm:pt modelId="{A3C6F147-764E-4BBA-98C6-843EBEBED3A1}" type="parTrans" cxnId="{18AB3097-C20A-4D73-92A8-A982B820E7D9}">
      <dgm:prSet/>
      <dgm:spPr/>
      <dgm:t>
        <a:bodyPr/>
        <a:lstStyle/>
        <a:p>
          <a:endParaRPr lang="en-US"/>
        </a:p>
      </dgm:t>
    </dgm:pt>
    <dgm:pt modelId="{CF8EEAC6-9177-4540-8EFF-8AD8CD6E4330}" type="sibTrans" cxnId="{18AB3097-C20A-4D73-92A8-A982B820E7D9}">
      <dgm:prSet/>
      <dgm:spPr/>
      <dgm:t>
        <a:bodyPr/>
        <a:lstStyle/>
        <a:p>
          <a:endParaRPr lang="en-US"/>
        </a:p>
      </dgm:t>
    </dgm:pt>
    <dgm:pt modelId="{E936BC53-52FE-4F15-A2DB-87209CBE3417}">
      <dgm:prSet phldrT="[Text]" custT="1"/>
      <dgm:spPr/>
      <dgm:t>
        <a:bodyPr/>
        <a:lstStyle/>
        <a:p>
          <a:r>
            <a:rPr lang="en-US" sz="1100" b="1" dirty="0"/>
            <a:t>5% - 70% adjustment</a:t>
          </a:r>
        </a:p>
      </dgm:t>
    </dgm:pt>
    <dgm:pt modelId="{25991A95-92F3-4857-BFBF-291880E0F47E}" type="parTrans" cxnId="{C36620E4-9710-48B7-ACFD-C45BF1D3857E}">
      <dgm:prSet/>
      <dgm:spPr/>
      <dgm:t>
        <a:bodyPr/>
        <a:lstStyle/>
        <a:p>
          <a:endParaRPr lang="en-US"/>
        </a:p>
      </dgm:t>
    </dgm:pt>
    <dgm:pt modelId="{DA96863E-DA22-45ED-A664-3A26D468D660}" type="sibTrans" cxnId="{C36620E4-9710-48B7-ACFD-C45BF1D3857E}">
      <dgm:prSet/>
      <dgm:spPr/>
      <dgm:t>
        <a:bodyPr/>
        <a:lstStyle/>
        <a:p>
          <a:endParaRPr lang="en-US"/>
        </a:p>
      </dgm:t>
    </dgm:pt>
    <dgm:pt modelId="{2D2213B6-132F-4ACD-B70C-60B7209AD8F1}">
      <dgm:prSet custT="1"/>
      <dgm:spPr>
        <a:solidFill>
          <a:schemeClr val="bg2">
            <a:lumMod val="50000"/>
          </a:schemeClr>
        </a:solidFill>
      </dgm:spPr>
      <dgm:t>
        <a:bodyPr/>
        <a:lstStyle/>
        <a:p>
          <a:r>
            <a:rPr lang="en-US" sz="1600" dirty="0"/>
            <a:t>Utility</a:t>
          </a:r>
        </a:p>
      </dgm:t>
    </dgm:pt>
    <dgm:pt modelId="{4E3458A4-2535-42FF-9010-452390413F09}" type="parTrans" cxnId="{DE1B208D-31F0-4CCE-87B2-6326C987E42D}">
      <dgm:prSet/>
      <dgm:spPr/>
      <dgm:t>
        <a:bodyPr/>
        <a:lstStyle/>
        <a:p>
          <a:endParaRPr lang="en-US"/>
        </a:p>
      </dgm:t>
    </dgm:pt>
    <dgm:pt modelId="{4186BA8C-CEB0-47DE-A68E-9144DD6D1A51}" type="sibTrans" cxnId="{DE1B208D-31F0-4CCE-87B2-6326C987E42D}">
      <dgm:prSet/>
      <dgm:spPr/>
      <dgm:t>
        <a:bodyPr/>
        <a:lstStyle/>
        <a:p>
          <a:endParaRPr lang="en-US"/>
        </a:p>
      </dgm:t>
    </dgm:pt>
    <dgm:pt modelId="{F7CE6FA5-30F0-4CA9-9E96-A35ABE77826E}">
      <dgm:prSet phldrT="[Text]"/>
      <dgm:spPr/>
      <dgm:t>
        <a:bodyPr/>
        <a:lstStyle/>
        <a:p>
          <a:r>
            <a:rPr lang="en-US" b="1" dirty="0"/>
            <a:t>Irregular Shape</a:t>
          </a:r>
        </a:p>
      </dgm:t>
    </dgm:pt>
    <dgm:pt modelId="{6FEE324F-919F-48EF-84DA-2B5BF2C5C3BB}" type="parTrans" cxnId="{3743A6D6-B912-4EF2-9A6C-6A1CFA921A70}">
      <dgm:prSet/>
      <dgm:spPr/>
      <dgm:t>
        <a:bodyPr/>
        <a:lstStyle/>
        <a:p>
          <a:endParaRPr lang="en-US"/>
        </a:p>
      </dgm:t>
    </dgm:pt>
    <dgm:pt modelId="{2F339B51-884D-411E-BEBB-D41E9D43C4A3}" type="sibTrans" cxnId="{3743A6D6-B912-4EF2-9A6C-6A1CFA921A70}">
      <dgm:prSet/>
      <dgm:spPr/>
      <dgm:t>
        <a:bodyPr/>
        <a:lstStyle/>
        <a:p>
          <a:endParaRPr lang="en-US"/>
        </a:p>
      </dgm:t>
    </dgm:pt>
    <dgm:pt modelId="{9B5B947D-244A-4F89-B8DF-11420783D6FB}">
      <dgm:prSet/>
      <dgm:spPr/>
      <dgm:t>
        <a:bodyPr/>
        <a:lstStyle/>
        <a:p>
          <a:r>
            <a:rPr lang="en-US" b="1" dirty="0"/>
            <a:t>Depth</a:t>
          </a:r>
        </a:p>
      </dgm:t>
    </dgm:pt>
    <dgm:pt modelId="{9254737B-D9F6-4919-ACDC-B2692DA6DCAC}" type="parTrans" cxnId="{8594009D-131D-455B-94F7-D1277BDAFF52}">
      <dgm:prSet/>
      <dgm:spPr/>
      <dgm:t>
        <a:bodyPr/>
        <a:lstStyle/>
        <a:p>
          <a:endParaRPr lang="en-US"/>
        </a:p>
      </dgm:t>
    </dgm:pt>
    <dgm:pt modelId="{065CCACA-8EFB-44B8-BF0E-EC6CC70555B8}" type="sibTrans" cxnId="{8594009D-131D-455B-94F7-D1277BDAFF52}">
      <dgm:prSet/>
      <dgm:spPr/>
      <dgm:t>
        <a:bodyPr/>
        <a:lstStyle/>
        <a:p>
          <a:endParaRPr lang="en-US"/>
        </a:p>
      </dgm:t>
    </dgm:pt>
    <dgm:pt modelId="{9095328D-E11A-461A-A0FD-85A3D7F7C1C1}">
      <dgm:prSet phldrT="[Text]"/>
      <dgm:spPr/>
      <dgm:t>
        <a:bodyPr/>
        <a:lstStyle/>
        <a:p>
          <a:r>
            <a:rPr lang="en-US" b="1" dirty="0"/>
            <a:t>Build ability</a:t>
          </a:r>
        </a:p>
      </dgm:t>
    </dgm:pt>
    <dgm:pt modelId="{727ED2B5-3AE5-4459-965B-1D3845BC6981}" type="parTrans" cxnId="{1EEF628D-D21E-40B1-979D-B7FF18E50C9D}">
      <dgm:prSet/>
      <dgm:spPr/>
      <dgm:t>
        <a:bodyPr/>
        <a:lstStyle/>
        <a:p>
          <a:endParaRPr lang="en-US"/>
        </a:p>
      </dgm:t>
    </dgm:pt>
    <dgm:pt modelId="{4F10B9A7-31FB-4116-80B7-2C8DAF9BEAE6}" type="sibTrans" cxnId="{1EEF628D-D21E-40B1-979D-B7FF18E50C9D}">
      <dgm:prSet/>
      <dgm:spPr/>
      <dgm:t>
        <a:bodyPr/>
        <a:lstStyle/>
        <a:p>
          <a:endParaRPr lang="en-US"/>
        </a:p>
      </dgm:t>
    </dgm:pt>
    <dgm:pt modelId="{916E6DA8-9BDE-4C01-8029-251A55D6F960}">
      <dgm:prSet phldrT="[Text]"/>
      <dgm:spPr/>
      <dgm:t>
        <a:bodyPr/>
        <a:lstStyle/>
        <a:p>
          <a:r>
            <a:rPr lang="en-US" b="1" dirty="0"/>
            <a:t>Usability</a:t>
          </a:r>
        </a:p>
      </dgm:t>
    </dgm:pt>
    <dgm:pt modelId="{9A9EEAFB-9E57-426D-8383-CD899E8881EB}" type="parTrans" cxnId="{0781D1F1-3B8A-435C-B299-84FE19ABC8E5}">
      <dgm:prSet/>
      <dgm:spPr/>
      <dgm:t>
        <a:bodyPr/>
        <a:lstStyle/>
        <a:p>
          <a:endParaRPr lang="en-US"/>
        </a:p>
      </dgm:t>
    </dgm:pt>
    <dgm:pt modelId="{DC3F0F5F-4C1F-4492-9539-65AD43F384BA}" type="sibTrans" cxnId="{0781D1F1-3B8A-435C-B299-84FE19ABC8E5}">
      <dgm:prSet/>
      <dgm:spPr/>
      <dgm:t>
        <a:bodyPr/>
        <a:lstStyle/>
        <a:p>
          <a:endParaRPr lang="en-US"/>
        </a:p>
      </dgm:t>
    </dgm:pt>
    <dgm:pt modelId="{CD6DADDB-2255-41FE-B577-AA9C174FB92C}">
      <dgm:prSet phldrT="[Text]"/>
      <dgm:spPr/>
      <dgm:t>
        <a:bodyPr/>
        <a:lstStyle/>
        <a:p>
          <a:r>
            <a:rPr lang="en-US" b="1" dirty="0"/>
            <a:t>Privacy</a:t>
          </a:r>
        </a:p>
      </dgm:t>
    </dgm:pt>
    <dgm:pt modelId="{308B7BDE-D9DB-49F6-B626-8D3BFF47A050}" type="parTrans" cxnId="{94581C7D-470F-47A8-89EB-AD414F4D0D7C}">
      <dgm:prSet/>
      <dgm:spPr/>
      <dgm:t>
        <a:bodyPr/>
        <a:lstStyle/>
        <a:p>
          <a:endParaRPr lang="en-US"/>
        </a:p>
      </dgm:t>
    </dgm:pt>
    <dgm:pt modelId="{C89872CE-79BC-4924-BE2B-C7D4D07A691D}" type="sibTrans" cxnId="{94581C7D-470F-47A8-89EB-AD414F4D0D7C}">
      <dgm:prSet/>
      <dgm:spPr/>
      <dgm:t>
        <a:bodyPr/>
        <a:lstStyle/>
        <a:p>
          <a:endParaRPr lang="en-US"/>
        </a:p>
      </dgm:t>
    </dgm:pt>
    <dgm:pt modelId="{7CE7E088-A331-422F-87AF-C6BD987896B5}">
      <dgm:prSet custT="1"/>
      <dgm:spPr/>
      <dgm:t>
        <a:bodyPr/>
        <a:lstStyle/>
        <a:p>
          <a:r>
            <a:rPr lang="en-US" sz="1100" b="1" dirty="0"/>
            <a:t>No adjustment to front footage rate</a:t>
          </a:r>
        </a:p>
      </dgm:t>
    </dgm:pt>
    <dgm:pt modelId="{62783EE0-5BE0-4D9A-AFC2-5A958E7130C0}" type="parTrans" cxnId="{6CB00447-189D-4080-9716-A8F68A9F534F}">
      <dgm:prSet/>
      <dgm:spPr/>
      <dgm:t>
        <a:bodyPr/>
        <a:lstStyle/>
        <a:p>
          <a:endParaRPr lang="en-US"/>
        </a:p>
      </dgm:t>
    </dgm:pt>
    <dgm:pt modelId="{F60EB5FA-7401-4EB6-A712-5B9CE9FAD672}" type="sibTrans" cxnId="{6CB00447-189D-4080-9716-A8F68A9F534F}">
      <dgm:prSet/>
      <dgm:spPr/>
      <dgm:t>
        <a:bodyPr/>
        <a:lstStyle/>
        <a:p>
          <a:endParaRPr lang="en-US"/>
        </a:p>
      </dgm:t>
    </dgm:pt>
    <dgm:pt modelId="{00C5847F-E917-4F7F-849C-1076683D5007}">
      <dgm:prSet phldrT="[Text]" custT="1"/>
      <dgm:spPr/>
      <dgm:t>
        <a:bodyPr/>
        <a:lstStyle/>
        <a:p>
          <a:r>
            <a:rPr lang="en-US" sz="1000" b="1" dirty="0"/>
            <a:t>6 Grades</a:t>
          </a:r>
        </a:p>
      </dgm:t>
    </dgm:pt>
    <dgm:pt modelId="{A8E81B07-6096-45A3-B679-4F57C7035C1D}" type="parTrans" cxnId="{538BAD72-6B1B-4EF4-B243-A48B1F4D7D5D}">
      <dgm:prSet/>
      <dgm:spPr/>
      <dgm:t>
        <a:bodyPr/>
        <a:lstStyle/>
        <a:p>
          <a:endParaRPr lang="en-US"/>
        </a:p>
      </dgm:t>
    </dgm:pt>
    <dgm:pt modelId="{30B91DF8-70EF-4ADD-8EBE-4BE092E9546B}" type="sibTrans" cxnId="{538BAD72-6B1B-4EF4-B243-A48B1F4D7D5D}">
      <dgm:prSet/>
      <dgm:spPr/>
      <dgm:t>
        <a:bodyPr/>
        <a:lstStyle/>
        <a:p>
          <a:endParaRPr lang="en-US"/>
        </a:p>
      </dgm:t>
    </dgm:pt>
    <dgm:pt modelId="{F6248705-4DC2-4728-B88C-4E7725F63E00}" type="pres">
      <dgm:prSet presAssocID="{73915C20-A535-4480-AA2B-EE9706D11197}" presName="theList" presStyleCnt="0">
        <dgm:presLayoutVars>
          <dgm:dir/>
          <dgm:animLvl val="lvl"/>
          <dgm:resizeHandles val="exact"/>
        </dgm:presLayoutVars>
      </dgm:prSet>
      <dgm:spPr/>
    </dgm:pt>
    <dgm:pt modelId="{D897B364-0AA3-4DF7-ADCC-AD121BCBEB69}" type="pres">
      <dgm:prSet presAssocID="{04E436F6-15C7-4816-8051-B70BE739D150}" presName="compNode" presStyleCnt="0"/>
      <dgm:spPr/>
    </dgm:pt>
    <dgm:pt modelId="{B82250DB-33BA-410C-8795-8C6CC4D61900}" type="pres">
      <dgm:prSet presAssocID="{04E436F6-15C7-4816-8051-B70BE739D150}" presName="noGeometry" presStyleCnt="0"/>
      <dgm:spPr/>
    </dgm:pt>
    <dgm:pt modelId="{5DCB9985-A925-49D3-A9FE-BB01F376C4EC}" type="pres">
      <dgm:prSet presAssocID="{04E436F6-15C7-4816-8051-B70BE739D150}" presName="childTextVisible" presStyleLbl="bgAccFollowNode1" presStyleIdx="0" presStyleCnt="4" custScaleX="124071" custScaleY="118930" custLinFactNeighborX="12533" custLinFactNeighborY="547">
        <dgm:presLayoutVars>
          <dgm:bulletEnabled val="1"/>
        </dgm:presLayoutVars>
      </dgm:prSet>
      <dgm:spPr/>
    </dgm:pt>
    <dgm:pt modelId="{FB572ECB-F0B4-4569-89DE-72846BDF418F}" type="pres">
      <dgm:prSet presAssocID="{04E436F6-15C7-4816-8051-B70BE739D150}" presName="childTextHidden" presStyleLbl="bgAccFollowNode1" presStyleIdx="0" presStyleCnt="4"/>
      <dgm:spPr/>
    </dgm:pt>
    <dgm:pt modelId="{8C19C92E-7CCE-4F00-8A9A-D8D8BF1F4372}" type="pres">
      <dgm:prSet presAssocID="{04E436F6-15C7-4816-8051-B70BE739D150}" presName="parentText" presStyleLbl="node1" presStyleIdx="0" presStyleCnt="4" custScaleX="131853" custScaleY="159188" custLinFactNeighborX="-170" custLinFactNeighborY="3741">
        <dgm:presLayoutVars>
          <dgm:chMax val="1"/>
          <dgm:bulletEnabled val="1"/>
        </dgm:presLayoutVars>
      </dgm:prSet>
      <dgm:spPr/>
    </dgm:pt>
    <dgm:pt modelId="{FD29A76B-C9BC-4EDD-B003-360AF5FB85AB}" type="pres">
      <dgm:prSet presAssocID="{04E436F6-15C7-4816-8051-B70BE739D150}" presName="aSpace" presStyleCnt="0"/>
      <dgm:spPr/>
    </dgm:pt>
    <dgm:pt modelId="{2EC11222-02B0-414C-823C-154A31E1472D}" type="pres">
      <dgm:prSet presAssocID="{96C650F6-E607-4FFC-9533-BB9A141AEB8A}" presName="compNode" presStyleCnt="0"/>
      <dgm:spPr/>
    </dgm:pt>
    <dgm:pt modelId="{6A0DF3B2-6C6E-49D2-84DE-9DE139EE6343}" type="pres">
      <dgm:prSet presAssocID="{96C650F6-E607-4FFC-9533-BB9A141AEB8A}" presName="noGeometry" presStyleCnt="0"/>
      <dgm:spPr/>
    </dgm:pt>
    <dgm:pt modelId="{FDE57083-0A06-4C6D-8E2C-53C94E885F84}" type="pres">
      <dgm:prSet presAssocID="{96C650F6-E607-4FFC-9533-BB9A141AEB8A}" presName="childTextVisible" presStyleLbl="bgAccFollowNode1" presStyleIdx="1" presStyleCnt="4" custScaleX="112759" custScaleY="122646" custLinFactNeighborX="-6088" custLinFactNeighborY="4371">
        <dgm:presLayoutVars>
          <dgm:bulletEnabled val="1"/>
        </dgm:presLayoutVars>
      </dgm:prSet>
      <dgm:spPr/>
    </dgm:pt>
    <dgm:pt modelId="{6131239C-0A89-4186-8BE1-F17D503200F7}" type="pres">
      <dgm:prSet presAssocID="{96C650F6-E607-4FFC-9533-BB9A141AEB8A}" presName="childTextHidden" presStyleLbl="bgAccFollowNode1" presStyleIdx="1" presStyleCnt="4"/>
      <dgm:spPr/>
    </dgm:pt>
    <dgm:pt modelId="{0002FC21-4BA8-4A72-98F0-EDEA9AFCB805}" type="pres">
      <dgm:prSet presAssocID="{96C650F6-E607-4FFC-9533-BB9A141AEB8A}" presName="parentText" presStyleLbl="node1" presStyleIdx="1" presStyleCnt="4" custScaleX="127580" custScaleY="152691" custLinFactNeighborX="-29493" custLinFactNeighborY="-2259">
        <dgm:presLayoutVars>
          <dgm:chMax val="1"/>
          <dgm:bulletEnabled val="1"/>
        </dgm:presLayoutVars>
      </dgm:prSet>
      <dgm:spPr/>
    </dgm:pt>
    <dgm:pt modelId="{D9DD9E0A-81B2-4247-AFEC-982B470A8FFB}" type="pres">
      <dgm:prSet presAssocID="{96C650F6-E607-4FFC-9533-BB9A141AEB8A}" presName="aSpace" presStyleCnt="0"/>
      <dgm:spPr/>
    </dgm:pt>
    <dgm:pt modelId="{E1368DF8-5328-4888-BAD1-37D81D66013E}" type="pres">
      <dgm:prSet presAssocID="{9CF66250-C233-4014-9C9F-FD4CA41588C5}" presName="compNode" presStyleCnt="0"/>
      <dgm:spPr/>
    </dgm:pt>
    <dgm:pt modelId="{4AE44F86-6159-45FC-A7B2-23F7754E7D47}" type="pres">
      <dgm:prSet presAssocID="{9CF66250-C233-4014-9C9F-FD4CA41588C5}" presName="noGeometry" presStyleCnt="0"/>
      <dgm:spPr/>
    </dgm:pt>
    <dgm:pt modelId="{F34343A1-85A7-4CB9-B678-1F80E4DB1D3D}" type="pres">
      <dgm:prSet presAssocID="{9CF66250-C233-4014-9C9F-FD4CA41588C5}" presName="childTextVisible" presStyleLbl="bgAccFollowNode1" presStyleIdx="2" presStyleCnt="4" custScaleX="150807" custScaleY="131930" custLinFactNeighborX="4293" custLinFactNeighborY="-2235">
        <dgm:presLayoutVars>
          <dgm:bulletEnabled val="1"/>
        </dgm:presLayoutVars>
      </dgm:prSet>
      <dgm:spPr/>
    </dgm:pt>
    <dgm:pt modelId="{892C12B1-1389-4FD9-86BE-71ACC27F08EA}" type="pres">
      <dgm:prSet presAssocID="{9CF66250-C233-4014-9C9F-FD4CA41588C5}" presName="childTextHidden" presStyleLbl="bgAccFollowNode1" presStyleIdx="2" presStyleCnt="4"/>
      <dgm:spPr/>
    </dgm:pt>
    <dgm:pt modelId="{EC6941EB-D727-4BA2-9040-3E5EA9FF62BC}" type="pres">
      <dgm:prSet presAssocID="{9CF66250-C233-4014-9C9F-FD4CA41588C5}" presName="parentText" presStyleLbl="node1" presStyleIdx="2" presStyleCnt="4" custScaleX="151902" custScaleY="179166" custLinFactNeighborX="-54361" custLinFactNeighborY="174">
        <dgm:presLayoutVars>
          <dgm:chMax val="1"/>
          <dgm:bulletEnabled val="1"/>
        </dgm:presLayoutVars>
      </dgm:prSet>
      <dgm:spPr>
        <a:prstGeom prst="ellipse">
          <a:avLst/>
        </a:prstGeom>
      </dgm:spPr>
    </dgm:pt>
    <dgm:pt modelId="{B47372C8-B19D-4B94-975A-C5532D729EB4}" type="pres">
      <dgm:prSet presAssocID="{9CF66250-C233-4014-9C9F-FD4CA41588C5}" presName="aSpace" presStyleCnt="0"/>
      <dgm:spPr/>
    </dgm:pt>
    <dgm:pt modelId="{6AD6656E-0556-4815-A67D-733D8B69BE52}" type="pres">
      <dgm:prSet presAssocID="{2D2213B6-132F-4ACD-B70C-60B7209AD8F1}" presName="compNode" presStyleCnt="0"/>
      <dgm:spPr/>
    </dgm:pt>
    <dgm:pt modelId="{1A9DD20E-3250-446D-9DF4-6115036E273C}" type="pres">
      <dgm:prSet presAssocID="{2D2213B6-132F-4ACD-B70C-60B7209AD8F1}" presName="noGeometry" presStyleCnt="0"/>
      <dgm:spPr/>
    </dgm:pt>
    <dgm:pt modelId="{D5FF799E-BC8C-4B6E-92BF-01CB00C6FED2}" type="pres">
      <dgm:prSet presAssocID="{2D2213B6-132F-4ACD-B70C-60B7209AD8F1}" presName="childTextVisible" presStyleLbl="bgAccFollowNode1" presStyleIdx="3" presStyleCnt="4" custScaleY="115213">
        <dgm:presLayoutVars>
          <dgm:bulletEnabled val="1"/>
        </dgm:presLayoutVars>
      </dgm:prSet>
      <dgm:spPr/>
    </dgm:pt>
    <dgm:pt modelId="{C7BBB6CE-FCC5-4B29-9EEC-D728F2CF36CF}" type="pres">
      <dgm:prSet presAssocID="{2D2213B6-132F-4ACD-B70C-60B7209AD8F1}" presName="childTextHidden" presStyleLbl="bgAccFollowNode1" presStyleIdx="3" presStyleCnt="4"/>
      <dgm:spPr/>
    </dgm:pt>
    <dgm:pt modelId="{C917A352-03E3-4F7B-9D8E-D845F7C239BE}" type="pres">
      <dgm:prSet presAssocID="{2D2213B6-132F-4ACD-B70C-60B7209AD8F1}" presName="parentText" presStyleLbl="node1" presStyleIdx="3" presStyleCnt="4" custScaleX="231938" custScaleY="266800" custLinFactNeighborX="-98170" custLinFactNeighborY="-6567">
        <dgm:presLayoutVars>
          <dgm:chMax val="1"/>
          <dgm:bulletEnabled val="1"/>
        </dgm:presLayoutVars>
      </dgm:prSet>
      <dgm:spPr/>
    </dgm:pt>
  </dgm:ptLst>
  <dgm:cxnLst>
    <dgm:cxn modelId="{6765DA01-547F-4612-AA99-61625449AE41}" type="presOf" srcId="{96C650F6-E607-4FFC-9533-BB9A141AEB8A}" destId="{0002FC21-4BA8-4A72-98F0-EDEA9AFCB805}" srcOrd="0" destOrd="0" presId="urn:microsoft.com/office/officeart/2005/8/layout/hProcess6"/>
    <dgm:cxn modelId="{9AA26605-522E-4095-88E5-417E8CA7685E}" type="presOf" srcId="{9FE25CCF-9E8B-44BB-87D6-CC1791B60172}" destId="{FDE57083-0A06-4C6D-8E2C-53C94E885F84}" srcOrd="0" destOrd="2" presId="urn:microsoft.com/office/officeart/2005/8/layout/hProcess6"/>
    <dgm:cxn modelId="{729A3106-B870-4B10-8FB5-3D819D382A6A}" type="presOf" srcId="{5F29B943-7113-4A67-BE8D-8F56C3BC4C92}" destId="{FDE57083-0A06-4C6D-8E2C-53C94E885F84}" srcOrd="0" destOrd="0" presId="urn:microsoft.com/office/officeart/2005/8/layout/hProcess6"/>
    <dgm:cxn modelId="{1DD7AE08-A59F-45CD-9A3E-EEDFFFAE72F8}" type="presOf" srcId="{04E436F6-15C7-4816-8051-B70BE739D150}" destId="{8C19C92E-7CCE-4F00-8A9A-D8D8BF1F4372}" srcOrd="0" destOrd="0" presId="urn:microsoft.com/office/officeart/2005/8/layout/hProcess6"/>
    <dgm:cxn modelId="{76FCF209-72DE-41B8-852F-7A8A65876C16}" srcId="{96C650F6-E607-4FFC-9533-BB9A141AEB8A}" destId="{5F29B943-7113-4A67-BE8D-8F56C3BC4C92}" srcOrd="0" destOrd="0" parTransId="{B522503C-13B7-40AB-A355-481C970F9FEB}" sibTransId="{9AFE1F68-AD51-465C-BF3D-5379F55718EE}"/>
    <dgm:cxn modelId="{1FE0AA0B-6A2E-4CAC-9D57-CD244798144F}" srcId="{73915C20-A535-4480-AA2B-EE9706D11197}" destId="{04E436F6-15C7-4816-8051-B70BE739D150}" srcOrd="0" destOrd="0" parTransId="{7554E37C-EB20-460B-BEA9-418C4893ED94}" sibTransId="{4FF65EDD-7CA3-4BEE-963F-DA0B9B47DB82}"/>
    <dgm:cxn modelId="{50204416-91A0-437C-B183-6E729DA00235}" srcId="{73915C20-A535-4480-AA2B-EE9706D11197}" destId="{96C650F6-E607-4FFC-9533-BB9A141AEB8A}" srcOrd="1" destOrd="0" parTransId="{041D8EA5-EA16-4EB8-94F0-62188A0EC465}" sibTransId="{2BB2D339-6B7C-405E-A439-5D7027BC123C}"/>
    <dgm:cxn modelId="{6CB00447-189D-4080-9716-A8F68A9F534F}" srcId="{04E436F6-15C7-4816-8051-B70BE739D150}" destId="{7CE7E088-A331-422F-87AF-C6BD987896B5}" srcOrd="0" destOrd="0" parTransId="{62783EE0-5BE0-4D9A-AFC2-5A958E7130C0}" sibTransId="{F60EB5FA-7401-4EB6-A712-5B9CE9FAD672}"/>
    <dgm:cxn modelId="{BE64B449-D1E4-416A-AFD4-707F8BE34511}" type="presOf" srcId="{E936BC53-52FE-4F15-A2DB-87209CBE3417}" destId="{F34343A1-85A7-4CB9-B678-1F80E4DB1D3D}" srcOrd="0" destOrd="1" presId="urn:microsoft.com/office/officeart/2005/8/layout/hProcess6"/>
    <dgm:cxn modelId="{14F69558-5FAF-4F49-B063-233F05F64CEA}" type="presOf" srcId="{5F29B943-7113-4A67-BE8D-8F56C3BC4C92}" destId="{6131239C-0A89-4186-8BE1-F17D503200F7}" srcOrd="1" destOrd="0" presId="urn:microsoft.com/office/officeart/2005/8/layout/hProcess6"/>
    <dgm:cxn modelId="{B89B9363-AF75-4EEA-BA9C-DEA40CDB062F}" type="presOf" srcId="{916E6DA8-9BDE-4C01-8029-251A55D6F960}" destId="{D5FF799E-BC8C-4B6E-92BF-01CB00C6FED2}" srcOrd="0" destOrd="3" presId="urn:microsoft.com/office/officeart/2005/8/layout/hProcess6"/>
    <dgm:cxn modelId="{B861216C-1FD0-4023-BAF2-88E61F449049}" type="presOf" srcId="{CD6DADDB-2255-41FE-B577-AA9C174FB92C}" destId="{D5FF799E-BC8C-4B6E-92BF-01CB00C6FED2}" srcOrd="0" destOrd="4" presId="urn:microsoft.com/office/officeart/2005/8/layout/hProcess6"/>
    <dgm:cxn modelId="{538BAD72-6B1B-4EF4-B243-A48B1F4D7D5D}" srcId="{96C650F6-E607-4FFC-9533-BB9A141AEB8A}" destId="{00C5847F-E917-4F7F-849C-1076683D5007}" srcOrd="1" destOrd="0" parTransId="{A8E81B07-6096-45A3-B679-4F57C7035C1D}" sibTransId="{30B91DF8-70EF-4ADD-8EBE-4BE092E9546B}"/>
    <dgm:cxn modelId="{338DEA77-0C56-4E08-B03E-E5C567CBF504}" type="presOf" srcId="{9095328D-E11A-461A-A0FD-85A3D7F7C1C1}" destId="{D5FF799E-BC8C-4B6E-92BF-01CB00C6FED2}" srcOrd="0" destOrd="2" presId="urn:microsoft.com/office/officeart/2005/8/layout/hProcess6"/>
    <dgm:cxn modelId="{94581C7D-470F-47A8-89EB-AD414F4D0D7C}" srcId="{2D2213B6-132F-4ACD-B70C-60B7209AD8F1}" destId="{CD6DADDB-2255-41FE-B577-AA9C174FB92C}" srcOrd="4" destOrd="0" parTransId="{308B7BDE-D9DB-49F6-B626-8D3BFF47A050}" sibTransId="{C89872CE-79BC-4924-BE2B-C7D4D07A691D}"/>
    <dgm:cxn modelId="{D2335382-DEAA-4D0E-A9BB-C21A628DDA29}" type="presOf" srcId="{7CE7E088-A331-422F-87AF-C6BD987896B5}" destId="{5DCB9985-A925-49D3-A9FE-BB01F376C4EC}" srcOrd="0" destOrd="0" presId="urn:microsoft.com/office/officeart/2005/8/layout/hProcess6"/>
    <dgm:cxn modelId="{FD3E258A-3CB0-48F5-9446-A04B2AE578B1}" type="presOf" srcId="{F7CE6FA5-30F0-4CA9-9E96-A35ABE77826E}" destId="{D5FF799E-BC8C-4B6E-92BF-01CB00C6FED2}" srcOrd="0" destOrd="1" presId="urn:microsoft.com/office/officeart/2005/8/layout/hProcess6"/>
    <dgm:cxn modelId="{DE1B208D-31F0-4CCE-87B2-6326C987E42D}" srcId="{73915C20-A535-4480-AA2B-EE9706D11197}" destId="{2D2213B6-132F-4ACD-B70C-60B7209AD8F1}" srcOrd="3" destOrd="0" parTransId="{4E3458A4-2535-42FF-9010-452390413F09}" sibTransId="{4186BA8C-CEB0-47DE-A68E-9144DD6D1A51}"/>
    <dgm:cxn modelId="{1EEF628D-D21E-40B1-979D-B7FF18E50C9D}" srcId="{2D2213B6-132F-4ACD-B70C-60B7209AD8F1}" destId="{9095328D-E11A-461A-A0FD-85A3D7F7C1C1}" srcOrd="2" destOrd="0" parTransId="{727ED2B5-3AE5-4459-965B-1D3845BC6981}" sibTransId="{4F10B9A7-31FB-4116-80B7-2C8DAF9BEAE6}"/>
    <dgm:cxn modelId="{1BCEBE8D-277A-4FEC-9706-96B651A5C280}" type="presOf" srcId="{73915C20-A535-4480-AA2B-EE9706D11197}" destId="{F6248705-4DC2-4728-B88C-4E7725F63E00}" srcOrd="0" destOrd="0" presId="urn:microsoft.com/office/officeart/2005/8/layout/hProcess6"/>
    <dgm:cxn modelId="{7D45EB8D-D197-428C-9285-14FB3E91CF35}" type="presOf" srcId="{DAC4BFCC-E50A-425F-823E-2537FFEC7E71}" destId="{892C12B1-1389-4FD9-86BE-71ACC27F08EA}" srcOrd="1" destOrd="0" presId="urn:microsoft.com/office/officeart/2005/8/layout/hProcess6"/>
    <dgm:cxn modelId="{46AFC296-A498-42DA-B891-2D1C04278974}" type="presOf" srcId="{F7CE6FA5-30F0-4CA9-9E96-A35ABE77826E}" destId="{C7BBB6CE-FCC5-4B29-9EEC-D728F2CF36CF}" srcOrd="1" destOrd="1" presId="urn:microsoft.com/office/officeart/2005/8/layout/hProcess6"/>
    <dgm:cxn modelId="{D458E796-C3D8-4515-A978-DF6DDBCB43CE}" type="presOf" srcId="{CD6DADDB-2255-41FE-B577-AA9C174FB92C}" destId="{C7BBB6CE-FCC5-4B29-9EEC-D728F2CF36CF}" srcOrd="1" destOrd="4" presId="urn:microsoft.com/office/officeart/2005/8/layout/hProcess6"/>
    <dgm:cxn modelId="{18AB3097-C20A-4D73-92A8-A982B820E7D9}" srcId="{9CF66250-C233-4014-9C9F-FD4CA41588C5}" destId="{DAC4BFCC-E50A-425F-823E-2537FFEC7E71}" srcOrd="0" destOrd="0" parTransId="{A3C6F147-764E-4BBA-98C6-843EBEBED3A1}" sibTransId="{CF8EEAC6-9177-4540-8EFF-8AD8CD6E4330}"/>
    <dgm:cxn modelId="{5C4A6C99-9E84-4D17-8896-45CB964B6FB6}" type="presOf" srcId="{9B5B947D-244A-4F89-B8DF-11420783D6FB}" destId="{C7BBB6CE-FCC5-4B29-9EEC-D728F2CF36CF}" srcOrd="1" destOrd="0" presId="urn:microsoft.com/office/officeart/2005/8/layout/hProcess6"/>
    <dgm:cxn modelId="{2F2C3E9B-564D-44E0-90A7-24A77B67B4F0}" type="presOf" srcId="{00C5847F-E917-4F7F-849C-1076683D5007}" destId="{6131239C-0A89-4186-8BE1-F17D503200F7}" srcOrd="1" destOrd="1" presId="urn:microsoft.com/office/officeart/2005/8/layout/hProcess6"/>
    <dgm:cxn modelId="{2555509B-19D8-4CCC-A3CE-1BFCA54E9CBB}" type="presOf" srcId="{916E6DA8-9BDE-4C01-8029-251A55D6F960}" destId="{C7BBB6CE-FCC5-4B29-9EEC-D728F2CF36CF}" srcOrd="1" destOrd="3" presId="urn:microsoft.com/office/officeart/2005/8/layout/hProcess6"/>
    <dgm:cxn modelId="{8594009D-131D-455B-94F7-D1277BDAFF52}" srcId="{2D2213B6-132F-4ACD-B70C-60B7209AD8F1}" destId="{9B5B947D-244A-4F89-B8DF-11420783D6FB}" srcOrd="0" destOrd="0" parTransId="{9254737B-D9F6-4919-ACDC-B2692DA6DCAC}" sibTransId="{065CCACA-8EFB-44B8-BF0E-EC6CC70555B8}"/>
    <dgm:cxn modelId="{388E84A0-8530-43D4-AB90-6002AF484814}" type="presOf" srcId="{7CE7E088-A331-422F-87AF-C6BD987896B5}" destId="{FB572ECB-F0B4-4569-89DE-72846BDF418F}" srcOrd="1" destOrd="0" presId="urn:microsoft.com/office/officeart/2005/8/layout/hProcess6"/>
    <dgm:cxn modelId="{E80030A4-1613-47A6-9EA2-A5B7C0918D66}" type="presOf" srcId="{9CF66250-C233-4014-9C9F-FD4CA41588C5}" destId="{EC6941EB-D727-4BA2-9040-3E5EA9FF62BC}" srcOrd="0" destOrd="0" presId="urn:microsoft.com/office/officeart/2005/8/layout/hProcess6"/>
    <dgm:cxn modelId="{6CA319B2-2A80-459A-8843-2CAB8B250BF0}" type="presOf" srcId="{E936BC53-52FE-4F15-A2DB-87209CBE3417}" destId="{892C12B1-1389-4FD9-86BE-71ACC27F08EA}" srcOrd="1" destOrd="1" presId="urn:microsoft.com/office/officeart/2005/8/layout/hProcess6"/>
    <dgm:cxn modelId="{B6AD03B3-DA97-418D-B48C-E2EEA8A38B38}" type="presOf" srcId="{2D2213B6-132F-4ACD-B70C-60B7209AD8F1}" destId="{C917A352-03E3-4F7B-9D8E-D845F7C239BE}" srcOrd="0" destOrd="0" presId="urn:microsoft.com/office/officeart/2005/8/layout/hProcess6"/>
    <dgm:cxn modelId="{6A4B34BD-CD3B-4439-9A88-ACE703A3AEFB}" type="presOf" srcId="{9B5B947D-244A-4F89-B8DF-11420783D6FB}" destId="{D5FF799E-BC8C-4B6E-92BF-01CB00C6FED2}" srcOrd="0" destOrd="0" presId="urn:microsoft.com/office/officeart/2005/8/layout/hProcess6"/>
    <dgm:cxn modelId="{782CC0C5-DBE4-4BD4-86E5-99CAB51498D4}" srcId="{96C650F6-E607-4FFC-9533-BB9A141AEB8A}" destId="{9FE25CCF-9E8B-44BB-87D6-CC1791B60172}" srcOrd="2" destOrd="0" parTransId="{BDF47717-5AB9-43AC-8C97-094D26F80449}" sibTransId="{A1823678-DBAE-41DB-B2AB-B40B912DE8E5}"/>
    <dgm:cxn modelId="{A7D0DCC7-AD36-457C-B752-DC119288C82A}" type="presOf" srcId="{9FE25CCF-9E8B-44BB-87D6-CC1791B60172}" destId="{6131239C-0A89-4186-8BE1-F17D503200F7}" srcOrd="1" destOrd="2" presId="urn:microsoft.com/office/officeart/2005/8/layout/hProcess6"/>
    <dgm:cxn modelId="{3743A6D6-B912-4EF2-9A6C-6A1CFA921A70}" srcId="{2D2213B6-132F-4ACD-B70C-60B7209AD8F1}" destId="{F7CE6FA5-30F0-4CA9-9E96-A35ABE77826E}" srcOrd="1" destOrd="0" parTransId="{6FEE324F-919F-48EF-84DA-2B5BF2C5C3BB}" sibTransId="{2F339B51-884D-411E-BEBB-D41E9D43C4A3}"/>
    <dgm:cxn modelId="{E51F0DDE-BFBB-4850-AE9C-9A7B5039DDB9}" type="presOf" srcId="{00C5847F-E917-4F7F-849C-1076683D5007}" destId="{FDE57083-0A06-4C6D-8E2C-53C94E885F84}" srcOrd="0" destOrd="1" presId="urn:microsoft.com/office/officeart/2005/8/layout/hProcess6"/>
    <dgm:cxn modelId="{C36620E4-9710-48B7-ACFD-C45BF1D3857E}" srcId="{9CF66250-C233-4014-9C9F-FD4CA41588C5}" destId="{E936BC53-52FE-4F15-A2DB-87209CBE3417}" srcOrd="1" destOrd="0" parTransId="{25991A95-92F3-4857-BFBF-291880E0F47E}" sibTransId="{DA96863E-DA22-45ED-A664-3A26D468D660}"/>
    <dgm:cxn modelId="{ADDB52F0-A5B6-4BE6-8811-51DDA4F8F863}" type="presOf" srcId="{DAC4BFCC-E50A-425F-823E-2537FFEC7E71}" destId="{F34343A1-85A7-4CB9-B678-1F80E4DB1D3D}" srcOrd="0" destOrd="0" presId="urn:microsoft.com/office/officeart/2005/8/layout/hProcess6"/>
    <dgm:cxn modelId="{0781D1F1-3B8A-435C-B299-84FE19ABC8E5}" srcId="{2D2213B6-132F-4ACD-B70C-60B7209AD8F1}" destId="{916E6DA8-9BDE-4C01-8029-251A55D6F960}" srcOrd="3" destOrd="0" parTransId="{9A9EEAFB-9E57-426D-8383-CD899E8881EB}" sibTransId="{DC3F0F5F-4C1F-4492-9539-65AD43F384BA}"/>
    <dgm:cxn modelId="{C8838FF2-D3F4-4C3E-B2BB-3F137E171321}" srcId="{73915C20-A535-4480-AA2B-EE9706D11197}" destId="{9CF66250-C233-4014-9C9F-FD4CA41588C5}" srcOrd="2" destOrd="0" parTransId="{498D1E88-C68B-4C6B-84D2-2086BB4FC238}" sibTransId="{29842230-CA90-4909-A021-9A2A431A7277}"/>
    <dgm:cxn modelId="{3E9B43F5-7F78-4FAB-8D81-34BFFDCB3428}" type="presOf" srcId="{9095328D-E11A-461A-A0FD-85A3D7F7C1C1}" destId="{C7BBB6CE-FCC5-4B29-9EEC-D728F2CF36CF}" srcOrd="1" destOrd="2" presId="urn:microsoft.com/office/officeart/2005/8/layout/hProcess6"/>
    <dgm:cxn modelId="{F5E78ABA-8CFF-4BEE-8443-DEDD1CAEC233}" type="presParOf" srcId="{F6248705-4DC2-4728-B88C-4E7725F63E00}" destId="{D897B364-0AA3-4DF7-ADCC-AD121BCBEB69}" srcOrd="0" destOrd="0" presId="urn:microsoft.com/office/officeart/2005/8/layout/hProcess6"/>
    <dgm:cxn modelId="{CA0BA708-F7E9-4147-87D0-B17A03793D74}" type="presParOf" srcId="{D897B364-0AA3-4DF7-ADCC-AD121BCBEB69}" destId="{B82250DB-33BA-410C-8795-8C6CC4D61900}" srcOrd="0" destOrd="0" presId="urn:microsoft.com/office/officeart/2005/8/layout/hProcess6"/>
    <dgm:cxn modelId="{7ECF8DD1-E9E4-4BB2-8ACC-C69CE88E887E}" type="presParOf" srcId="{D897B364-0AA3-4DF7-ADCC-AD121BCBEB69}" destId="{5DCB9985-A925-49D3-A9FE-BB01F376C4EC}" srcOrd="1" destOrd="0" presId="urn:microsoft.com/office/officeart/2005/8/layout/hProcess6"/>
    <dgm:cxn modelId="{79A8717E-BD7A-4B09-B55F-6DDA60392E5C}" type="presParOf" srcId="{D897B364-0AA3-4DF7-ADCC-AD121BCBEB69}" destId="{FB572ECB-F0B4-4569-89DE-72846BDF418F}" srcOrd="2" destOrd="0" presId="urn:microsoft.com/office/officeart/2005/8/layout/hProcess6"/>
    <dgm:cxn modelId="{069BDE3B-E9FE-4E63-9BFA-0AE4C5F33D49}" type="presParOf" srcId="{D897B364-0AA3-4DF7-ADCC-AD121BCBEB69}" destId="{8C19C92E-7CCE-4F00-8A9A-D8D8BF1F4372}" srcOrd="3" destOrd="0" presId="urn:microsoft.com/office/officeart/2005/8/layout/hProcess6"/>
    <dgm:cxn modelId="{BFF2D155-1D51-4C36-AF58-BC10AC131291}" type="presParOf" srcId="{F6248705-4DC2-4728-B88C-4E7725F63E00}" destId="{FD29A76B-C9BC-4EDD-B003-360AF5FB85AB}" srcOrd="1" destOrd="0" presId="urn:microsoft.com/office/officeart/2005/8/layout/hProcess6"/>
    <dgm:cxn modelId="{3AC546AA-A193-4C55-91AD-D9BCBBBC8E26}" type="presParOf" srcId="{F6248705-4DC2-4728-B88C-4E7725F63E00}" destId="{2EC11222-02B0-414C-823C-154A31E1472D}" srcOrd="2" destOrd="0" presId="urn:microsoft.com/office/officeart/2005/8/layout/hProcess6"/>
    <dgm:cxn modelId="{1C4CE7DF-600B-4959-9CFC-1DED3F20B026}" type="presParOf" srcId="{2EC11222-02B0-414C-823C-154A31E1472D}" destId="{6A0DF3B2-6C6E-49D2-84DE-9DE139EE6343}" srcOrd="0" destOrd="0" presId="urn:microsoft.com/office/officeart/2005/8/layout/hProcess6"/>
    <dgm:cxn modelId="{C4786153-084A-4987-8B66-39D249091B7E}" type="presParOf" srcId="{2EC11222-02B0-414C-823C-154A31E1472D}" destId="{FDE57083-0A06-4C6D-8E2C-53C94E885F84}" srcOrd="1" destOrd="0" presId="urn:microsoft.com/office/officeart/2005/8/layout/hProcess6"/>
    <dgm:cxn modelId="{7837330B-8FD1-47DE-B023-605FEA3443E0}" type="presParOf" srcId="{2EC11222-02B0-414C-823C-154A31E1472D}" destId="{6131239C-0A89-4186-8BE1-F17D503200F7}" srcOrd="2" destOrd="0" presId="urn:microsoft.com/office/officeart/2005/8/layout/hProcess6"/>
    <dgm:cxn modelId="{C3C39665-219A-4D09-A145-4B69368018DA}" type="presParOf" srcId="{2EC11222-02B0-414C-823C-154A31E1472D}" destId="{0002FC21-4BA8-4A72-98F0-EDEA9AFCB805}" srcOrd="3" destOrd="0" presId="urn:microsoft.com/office/officeart/2005/8/layout/hProcess6"/>
    <dgm:cxn modelId="{122C41CE-0BB4-42BA-908E-3705A67EE55A}" type="presParOf" srcId="{F6248705-4DC2-4728-B88C-4E7725F63E00}" destId="{D9DD9E0A-81B2-4247-AFEC-982B470A8FFB}" srcOrd="3" destOrd="0" presId="urn:microsoft.com/office/officeart/2005/8/layout/hProcess6"/>
    <dgm:cxn modelId="{4AD20931-F34C-42B3-A66D-E4FD1461E4A1}" type="presParOf" srcId="{F6248705-4DC2-4728-B88C-4E7725F63E00}" destId="{E1368DF8-5328-4888-BAD1-37D81D66013E}" srcOrd="4" destOrd="0" presId="urn:microsoft.com/office/officeart/2005/8/layout/hProcess6"/>
    <dgm:cxn modelId="{4E66B6DF-558E-4260-B570-D0576852A90A}" type="presParOf" srcId="{E1368DF8-5328-4888-BAD1-37D81D66013E}" destId="{4AE44F86-6159-45FC-A7B2-23F7754E7D47}" srcOrd="0" destOrd="0" presId="urn:microsoft.com/office/officeart/2005/8/layout/hProcess6"/>
    <dgm:cxn modelId="{36C51D41-B7D7-4FC0-AE19-D682944AF78E}" type="presParOf" srcId="{E1368DF8-5328-4888-BAD1-37D81D66013E}" destId="{F34343A1-85A7-4CB9-B678-1F80E4DB1D3D}" srcOrd="1" destOrd="0" presId="urn:microsoft.com/office/officeart/2005/8/layout/hProcess6"/>
    <dgm:cxn modelId="{4BC1FEC5-2391-47DB-BE9D-0C4B2243217B}" type="presParOf" srcId="{E1368DF8-5328-4888-BAD1-37D81D66013E}" destId="{892C12B1-1389-4FD9-86BE-71ACC27F08EA}" srcOrd="2" destOrd="0" presId="urn:microsoft.com/office/officeart/2005/8/layout/hProcess6"/>
    <dgm:cxn modelId="{E7857C1D-941D-44D5-9CF6-AAF39029B544}" type="presParOf" srcId="{E1368DF8-5328-4888-BAD1-37D81D66013E}" destId="{EC6941EB-D727-4BA2-9040-3E5EA9FF62BC}" srcOrd="3" destOrd="0" presId="urn:microsoft.com/office/officeart/2005/8/layout/hProcess6"/>
    <dgm:cxn modelId="{EF691D6C-268A-4EE9-9A3B-38006B1D6796}" type="presParOf" srcId="{F6248705-4DC2-4728-B88C-4E7725F63E00}" destId="{B47372C8-B19D-4B94-975A-C5532D729EB4}" srcOrd="5" destOrd="0" presId="urn:microsoft.com/office/officeart/2005/8/layout/hProcess6"/>
    <dgm:cxn modelId="{18EECC8D-FF23-432E-8928-320F60BA58C4}" type="presParOf" srcId="{F6248705-4DC2-4728-B88C-4E7725F63E00}" destId="{6AD6656E-0556-4815-A67D-733D8B69BE52}" srcOrd="6" destOrd="0" presId="urn:microsoft.com/office/officeart/2005/8/layout/hProcess6"/>
    <dgm:cxn modelId="{AC4205E7-5ABF-41ED-944E-D7F685569D4D}" type="presParOf" srcId="{6AD6656E-0556-4815-A67D-733D8B69BE52}" destId="{1A9DD20E-3250-446D-9DF4-6115036E273C}" srcOrd="0" destOrd="0" presId="urn:microsoft.com/office/officeart/2005/8/layout/hProcess6"/>
    <dgm:cxn modelId="{88A18927-16A1-4C42-AE56-B55AFA3830E0}" type="presParOf" srcId="{6AD6656E-0556-4815-A67D-733D8B69BE52}" destId="{D5FF799E-BC8C-4B6E-92BF-01CB00C6FED2}" srcOrd="1" destOrd="0" presId="urn:microsoft.com/office/officeart/2005/8/layout/hProcess6"/>
    <dgm:cxn modelId="{0C750C7C-87D0-46DE-8746-17451F1BD617}" type="presParOf" srcId="{6AD6656E-0556-4815-A67D-733D8B69BE52}" destId="{C7BBB6CE-FCC5-4B29-9EEC-D728F2CF36CF}" srcOrd="2" destOrd="0" presId="urn:microsoft.com/office/officeart/2005/8/layout/hProcess6"/>
    <dgm:cxn modelId="{593315C7-61D8-406C-B7B5-52D2CAEA58C9}" type="presParOf" srcId="{6AD6656E-0556-4815-A67D-733D8B69BE52}" destId="{C917A352-03E3-4F7B-9D8E-D845F7C239BE}" srcOrd="3" destOrd="0" presId="urn:microsoft.com/office/officeart/2005/8/layout/hProcess6"/>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01A0AC-EDA1-43AD-86EE-1F66F15D8B1E}">
      <dsp:nvSpPr>
        <dsp:cNvPr id="0" name=""/>
        <dsp:cNvSpPr/>
      </dsp:nvSpPr>
      <dsp:spPr>
        <a:xfrm>
          <a:off x="756921" y="0"/>
          <a:ext cx="2088759" cy="1181099"/>
        </a:xfrm>
        <a:prstGeom prst="rightArrow">
          <a:avLst>
            <a:gd name="adj1" fmla="val 70000"/>
            <a:gd name="adj2" fmla="val 50000"/>
          </a:avLst>
        </a:prstGeom>
        <a:solidFill>
          <a:schemeClr val="accent5">
            <a:tint val="40000"/>
            <a:alpha val="90000"/>
            <a:hueOff val="0"/>
            <a:satOff val="0"/>
            <a:lumOff val="0"/>
            <a:alphaOff val="0"/>
          </a:schemeClr>
        </a:solidFill>
        <a:ln w="9525" cap="rnd"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7620" rIns="1524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a:t>Sparse</a:t>
          </a:r>
        </a:p>
        <a:p>
          <a:pPr marL="114300" lvl="1" indent="-114300" algn="l" defTabSz="533400">
            <a:lnSpc>
              <a:spcPct val="90000"/>
            </a:lnSpc>
            <a:spcBef>
              <a:spcPct val="0"/>
            </a:spcBef>
            <a:spcAft>
              <a:spcPct val="15000"/>
            </a:spcAft>
            <a:buChar char="•"/>
          </a:pPr>
          <a:r>
            <a:rPr lang="en-US" sz="1200" kern="1200" dirty="0"/>
            <a:t>Moderate</a:t>
          </a:r>
        </a:p>
        <a:p>
          <a:pPr marL="114300" lvl="1" indent="-114300" algn="l" defTabSz="533400">
            <a:lnSpc>
              <a:spcPct val="90000"/>
            </a:lnSpc>
            <a:spcBef>
              <a:spcPct val="0"/>
            </a:spcBef>
            <a:spcAft>
              <a:spcPct val="15000"/>
            </a:spcAft>
            <a:buChar char="•"/>
          </a:pPr>
          <a:r>
            <a:rPr lang="en-US" sz="1200" kern="1200"/>
            <a:t>Dense</a:t>
          </a:r>
        </a:p>
        <a:p>
          <a:pPr marL="114300" lvl="1" indent="-114300" algn="l" defTabSz="533400">
            <a:lnSpc>
              <a:spcPct val="90000"/>
            </a:lnSpc>
            <a:spcBef>
              <a:spcPct val="0"/>
            </a:spcBef>
            <a:spcAft>
              <a:spcPct val="15000"/>
            </a:spcAft>
            <a:buChar char="•"/>
          </a:pPr>
          <a:r>
            <a:rPr lang="en-US" sz="1200" kern="1200" dirty="0"/>
            <a:t>Severe</a:t>
          </a:r>
        </a:p>
      </dsp:txBody>
      <dsp:txXfrm>
        <a:off x="1279111" y="177165"/>
        <a:ext cx="1153184" cy="826769"/>
      </dsp:txXfrm>
    </dsp:sp>
    <dsp:sp modelId="{0B5D9C60-7024-4FB0-A8F9-3F1E66C3A9E4}">
      <dsp:nvSpPr>
        <dsp:cNvPr id="0" name=""/>
        <dsp:cNvSpPr/>
      </dsp:nvSpPr>
      <dsp:spPr>
        <a:xfrm>
          <a:off x="373163" y="123825"/>
          <a:ext cx="858626" cy="952499"/>
        </a:xfrm>
        <a:prstGeom prst="ellipse">
          <a:avLst/>
        </a:prstGeom>
        <a:gradFill rotWithShape="0">
          <a:gsLst>
            <a:gs pos="0">
              <a:schemeClr val="accent5">
                <a:hueOff val="0"/>
                <a:satOff val="0"/>
                <a:lumOff val="0"/>
                <a:alphaOff val="0"/>
                <a:tint val="98000"/>
                <a:hueMod val="94000"/>
                <a:satMod val="130000"/>
                <a:lumMod val="138000"/>
              </a:schemeClr>
            </a:gs>
            <a:gs pos="100000">
              <a:schemeClr val="accent5">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a:t>Lakeshore</a:t>
          </a:r>
        </a:p>
        <a:p>
          <a:pPr marL="0" lvl="0" indent="0" algn="ctr" defTabSz="355600">
            <a:lnSpc>
              <a:spcPct val="90000"/>
            </a:lnSpc>
            <a:spcBef>
              <a:spcPct val="0"/>
            </a:spcBef>
            <a:spcAft>
              <a:spcPct val="35000"/>
            </a:spcAft>
            <a:buNone/>
          </a:pPr>
          <a:r>
            <a:rPr lang="en-US" sz="800" b="1" kern="1200"/>
            <a:t>Vegetation</a:t>
          </a:r>
        </a:p>
      </dsp:txBody>
      <dsp:txXfrm>
        <a:off x="498906" y="263315"/>
        <a:ext cx="607140" cy="6735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E7E872-2057-4D77-B21A-0323ACA7DA0F}">
      <dsp:nvSpPr>
        <dsp:cNvPr id="0" name=""/>
        <dsp:cNvSpPr/>
      </dsp:nvSpPr>
      <dsp:spPr>
        <a:xfrm>
          <a:off x="0" y="0"/>
          <a:ext cx="8486775" cy="1232571"/>
        </a:xfrm>
        <a:prstGeom prst="roundRect">
          <a:avLst>
            <a:gd name="adj" fmla="val 10000"/>
          </a:avLst>
        </a:prstGeom>
        <a:solidFill>
          <a:schemeClr val="accent4">
            <a:hueOff val="0"/>
            <a:satOff val="0"/>
            <a:lumOff val="0"/>
            <a:alphaOff val="0"/>
          </a:schemeClr>
        </a:solidFill>
        <a:ln w="127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marL="0" lvl="0" indent="0" algn="l" defTabSz="2355850">
            <a:lnSpc>
              <a:spcPct val="90000"/>
            </a:lnSpc>
            <a:spcBef>
              <a:spcPct val="0"/>
            </a:spcBef>
            <a:spcAft>
              <a:spcPct val="35000"/>
            </a:spcAft>
            <a:buNone/>
          </a:pPr>
          <a:r>
            <a:rPr lang="en-US" sz="5300" b="1" kern="1200"/>
            <a:t>Sparse</a:t>
          </a:r>
        </a:p>
      </dsp:txBody>
      <dsp:txXfrm>
        <a:off x="1812492" y="0"/>
        <a:ext cx="6674282" cy="1232571"/>
      </dsp:txXfrm>
    </dsp:sp>
    <dsp:sp modelId="{2EA8A80A-3BBD-4A10-A02E-F2EEDFD6E127}">
      <dsp:nvSpPr>
        <dsp:cNvPr id="0" name=""/>
        <dsp:cNvSpPr/>
      </dsp:nvSpPr>
      <dsp:spPr>
        <a:xfrm>
          <a:off x="115137" y="155735"/>
          <a:ext cx="1697355" cy="921100"/>
        </a:xfrm>
        <a:prstGeom prst="roundRect">
          <a:avLst>
            <a:gd name="adj" fmla="val 10000"/>
          </a:avLst>
        </a:prstGeom>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a:ln w="127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A0EB758-8122-4A51-B2E4-0F8265031207}">
      <dsp:nvSpPr>
        <dsp:cNvPr id="0" name=""/>
        <dsp:cNvSpPr/>
      </dsp:nvSpPr>
      <dsp:spPr>
        <a:xfrm>
          <a:off x="0" y="1276093"/>
          <a:ext cx="8486775" cy="1249082"/>
        </a:xfrm>
        <a:prstGeom prst="roundRect">
          <a:avLst>
            <a:gd name="adj" fmla="val 10000"/>
          </a:avLst>
        </a:prstGeom>
        <a:solidFill>
          <a:schemeClr val="accent4">
            <a:hueOff val="-1216724"/>
            <a:satOff val="4058"/>
            <a:lumOff val="6405"/>
            <a:alphaOff val="0"/>
          </a:schemeClr>
        </a:solidFill>
        <a:ln w="127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marL="0" lvl="0" indent="0" algn="l" defTabSz="2355850">
            <a:lnSpc>
              <a:spcPct val="90000"/>
            </a:lnSpc>
            <a:spcBef>
              <a:spcPct val="0"/>
            </a:spcBef>
            <a:spcAft>
              <a:spcPct val="35000"/>
            </a:spcAft>
            <a:buNone/>
          </a:pPr>
          <a:r>
            <a:rPr lang="en-US" sz="5300" b="1" kern="1200"/>
            <a:t>Moderate</a:t>
          </a:r>
        </a:p>
      </dsp:txBody>
      <dsp:txXfrm>
        <a:off x="1812492" y="1276093"/>
        <a:ext cx="6674282" cy="1249082"/>
      </dsp:txXfrm>
    </dsp:sp>
    <dsp:sp modelId="{7ED338DE-2546-476C-AA16-ADA7A9D54429}">
      <dsp:nvSpPr>
        <dsp:cNvPr id="0" name=""/>
        <dsp:cNvSpPr/>
      </dsp:nvSpPr>
      <dsp:spPr>
        <a:xfrm>
          <a:off x="115137" y="1511699"/>
          <a:ext cx="1697355" cy="921100"/>
        </a:xfrm>
        <a:prstGeom prst="roundRect">
          <a:avLst>
            <a:gd name="adj" fmla="val 10000"/>
          </a:avLst>
        </a:prstGeom>
        <a:blipFill rotWithShape="0">
          <a:blip xmlns:r="http://schemas.openxmlformats.org/officeDocument/2006/relationships" r:embed="rId2" cstate="screen">
            <a:extLst>
              <a:ext uri="{28A0092B-C50C-407E-A947-70E740481C1C}">
                <a14:useLocalDpi xmlns:a14="http://schemas.microsoft.com/office/drawing/2010/main"/>
              </a:ext>
            </a:extLst>
          </a:blip>
          <a:stretch>
            <a:fillRect/>
          </a:stretch>
        </a:blipFill>
        <a:ln w="127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A7FC9A-CD16-4692-A090-EF0D1A885DE4}">
      <dsp:nvSpPr>
        <dsp:cNvPr id="0" name=""/>
        <dsp:cNvSpPr/>
      </dsp:nvSpPr>
      <dsp:spPr>
        <a:xfrm>
          <a:off x="0" y="2716833"/>
          <a:ext cx="8486775" cy="1232283"/>
        </a:xfrm>
        <a:prstGeom prst="roundRect">
          <a:avLst>
            <a:gd name="adj" fmla="val 10000"/>
          </a:avLst>
        </a:prstGeom>
        <a:solidFill>
          <a:schemeClr val="accent4">
            <a:hueOff val="-2433449"/>
            <a:satOff val="8116"/>
            <a:lumOff val="12811"/>
            <a:alphaOff val="0"/>
          </a:schemeClr>
        </a:solidFill>
        <a:ln w="127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marL="0" lvl="0" indent="0" algn="l" defTabSz="2355850">
            <a:lnSpc>
              <a:spcPct val="90000"/>
            </a:lnSpc>
            <a:spcBef>
              <a:spcPct val="0"/>
            </a:spcBef>
            <a:spcAft>
              <a:spcPct val="35000"/>
            </a:spcAft>
            <a:buNone/>
          </a:pPr>
          <a:r>
            <a:rPr lang="en-US" sz="5300" b="1" kern="1200"/>
            <a:t>Dense</a:t>
          </a:r>
        </a:p>
      </dsp:txBody>
      <dsp:txXfrm>
        <a:off x="1812492" y="2716833"/>
        <a:ext cx="6674282" cy="1232283"/>
      </dsp:txXfrm>
    </dsp:sp>
    <dsp:sp modelId="{4EBCF432-9017-4CD3-BAAD-C6A721281C85}">
      <dsp:nvSpPr>
        <dsp:cNvPr id="0" name=""/>
        <dsp:cNvSpPr/>
      </dsp:nvSpPr>
      <dsp:spPr>
        <a:xfrm>
          <a:off x="115137" y="2867519"/>
          <a:ext cx="1697355" cy="921100"/>
        </a:xfrm>
        <a:prstGeom prst="roundRect">
          <a:avLst>
            <a:gd name="adj" fmla="val 10000"/>
          </a:avLst>
        </a:prstGeom>
        <a:blipFill rotWithShape="0">
          <a:blip xmlns:r="http://schemas.openxmlformats.org/officeDocument/2006/relationships" r:embed="rId3" cstate="screen">
            <a:extLst>
              <a:ext uri="{28A0092B-C50C-407E-A947-70E740481C1C}">
                <a14:useLocalDpi xmlns:a14="http://schemas.microsoft.com/office/drawing/2010/main"/>
              </a:ext>
            </a:extLst>
          </a:blip>
          <a:stretch>
            <a:fillRect/>
          </a:stretch>
        </a:blipFill>
        <a:ln w="127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DBE604F-0B54-49C1-AB83-B147E641AC50}">
      <dsp:nvSpPr>
        <dsp:cNvPr id="0" name=""/>
        <dsp:cNvSpPr/>
      </dsp:nvSpPr>
      <dsp:spPr>
        <a:xfrm>
          <a:off x="0" y="4059349"/>
          <a:ext cx="8486775" cy="1293007"/>
        </a:xfrm>
        <a:prstGeom prst="roundRect">
          <a:avLst>
            <a:gd name="adj" fmla="val 10000"/>
          </a:avLst>
        </a:prstGeom>
        <a:solidFill>
          <a:schemeClr val="accent4">
            <a:hueOff val="-3650173"/>
            <a:satOff val="12174"/>
            <a:lumOff val="19216"/>
            <a:alphaOff val="0"/>
          </a:schemeClr>
        </a:solidFill>
        <a:ln w="127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marL="0" lvl="0" indent="0" algn="l" defTabSz="2355850">
            <a:lnSpc>
              <a:spcPct val="90000"/>
            </a:lnSpc>
            <a:spcBef>
              <a:spcPct val="0"/>
            </a:spcBef>
            <a:spcAft>
              <a:spcPct val="35000"/>
            </a:spcAft>
            <a:buNone/>
          </a:pPr>
          <a:r>
            <a:rPr lang="en-US" sz="5300" b="1" kern="1200"/>
            <a:t>Severe</a:t>
          </a:r>
        </a:p>
      </dsp:txBody>
      <dsp:txXfrm>
        <a:off x="1812492" y="4059349"/>
        <a:ext cx="6674282" cy="1293007"/>
      </dsp:txXfrm>
    </dsp:sp>
    <dsp:sp modelId="{DE82E836-851C-4519-A115-FF9A11E7F978}">
      <dsp:nvSpPr>
        <dsp:cNvPr id="0" name=""/>
        <dsp:cNvSpPr/>
      </dsp:nvSpPr>
      <dsp:spPr>
        <a:xfrm>
          <a:off x="115137" y="4245302"/>
          <a:ext cx="1697355" cy="921100"/>
        </a:xfrm>
        <a:prstGeom prst="roundRect">
          <a:avLst>
            <a:gd name="adj" fmla="val 10000"/>
          </a:avLst>
        </a:prstGeom>
        <a:blipFill rotWithShape="0">
          <a:blip xmlns:r="http://schemas.openxmlformats.org/officeDocument/2006/relationships" r:embed="rId4" cstate="screen">
            <a:extLst>
              <a:ext uri="{28A0092B-C50C-407E-A947-70E740481C1C}">
                <a14:useLocalDpi xmlns:a14="http://schemas.microsoft.com/office/drawing/2010/main"/>
              </a:ext>
            </a:extLst>
          </a:blip>
          <a:stretch>
            <a:fillRect/>
          </a:stretch>
        </a:blipFill>
        <a:ln w="127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92EF81-5EC8-40B5-8940-C9615C31F89D}">
      <dsp:nvSpPr>
        <dsp:cNvPr id="0" name=""/>
        <dsp:cNvSpPr/>
      </dsp:nvSpPr>
      <dsp:spPr>
        <a:xfrm>
          <a:off x="0" y="152197"/>
          <a:ext cx="6705598" cy="551655"/>
        </a:xfrm>
        <a:prstGeom prst="roundRect">
          <a:avLst/>
        </a:prstGeom>
        <a:solidFill>
          <a:schemeClr val="accent3">
            <a:alpha val="90000"/>
            <a:hueOff val="0"/>
            <a:satOff val="0"/>
            <a:lumOff val="0"/>
            <a:alphaOff val="0"/>
          </a:schemeClr>
        </a:solidFill>
        <a:ln w="127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None / Sparse</a:t>
          </a:r>
        </a:p>
      </dsp:txBody>
      <dsp:txXfrm>
        <a:off x="26930" y="179127"/>
        <a:ext cx="6651738" cy="497795"/>
      </dsp:txXfrm>
    </dsp:sp>
    <dsp:sp modelId="{3F93E5BB-F172-47E2-B3CC-5AC65953E6B9}">
      <dsp:nvSpPr>
        <dsp:cNvPr id="0" name=""/>
        <dsp:cNvSpPr/>
      </dsp:nvSpPr>
      <dsp:spPr>
        <a:xfrm>
          <a:off x="0" y="703852"/>
          <a:ext cx="6705598" cy="833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2903"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Thin concentration; may be a gathering in a small area of the overall frontage.  Does not impact lakeshore utility.</a:t>
          </a:r>
        </a:p>
      </dsp:txBody>
      <dsp:txXfrm>
        <a:off x="0" y="703852"/>
        <a:ext cx="6705598" cy="833175"/>
      </dsp:txXfrm>
    </dsp:sp>
    <dsp:sp modelId="{639B5503-05AE-4110-B817-730BAF3A10CA}">
      <dsp:nvSpPr>
        <dsp:cNvPr id="0" name=""/>
        <dsp:cNvSpPr/>
      </dsp:nvSpPr>
      <dsp:spPr>
        <a:xfrm>
          <a:off x="0" y="1537027"/>
          <a:ext cx="6705598" cy="551655"/>
        </a:xfrm>
        <a:prstGeom prst="roundRect">
          <a:avLst/>
        </a:prstGeom>
        <a:solidFill>
          <a:schemeClr val="accent3">
            <a:alpha val="90000"/>
            <a:hueOff val="0"/>
            <a:satOff val="0"/>
            <a:lumOff val="0"/>
            <a:alphaOff val="-13333"/>
          </a:schemeClr>
        </a:solidFill>
        <a:ln w="127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 Moderate</a:t>
          </a:r>
        </a:p>
      </dsp:txBody>
      <dsp:txXfrm>
        <a:off x="26930" y="1563957"/>
        <a:ext cx="6651738" cy="497795"/>
      </dsp:txXfrm>
    </dsp:sp>
    <dsp:sp modelId="{860D1DA5-990D-4A65-AEC4-4AAF16F74661}">
      <dsp:nvSpPr>
        <dsp:cNvPr id="0" name=""/>
        <dsp:cNvSpPr/>
      </dsp:nvSpPr>
      <dsp:spPr>
        <a:xfrm>
          <a:off x="0" y="2088682"/>
          <a:ext cx="6705598" cy="833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2903"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Thicker in density, or may consume more area of the shoreline and water area extending out.  May also have wide areas that are clear of weeds. </a:t>
          </a:r>
        </a:p>
      </dsp:txBody>
      <dsp:txXfrm>
        <a:off x="0" y="2088682"/>
        <a:ext cx="6705598" cy="833175"/>
      </dsp:txXfrm>
    </dsp:sp>
    <dsp:sp modelId="{ACAD34CD-A3D8-428C-8962-76A4C4A1175B}">
      <dsp:nvSpPr>
        <dsp:cNvPr id="0" name=""/>
        <dsp:cNvSpPr/>
      </dsp:nvSpPr>
      <dsp:spPr>
        <a:xfrm>
          <a:off x="0" y="2921857"/>
          <a:ext cx="6705598" cy="551655"/>
        </a:xfrm>
        <a:prstGeom prst="roundRect">
          <a:avLst/>
        </a:prstGeom>
        <a:solidFill>
          <a:schemeClr val="accent3">
            <a:alpha val="90000"/>
            <a:hueOff val="0"/>
            <a:satOff val="0"/>
            <a:lumOff val="0"/>
            <a:alphaOff val="-26667"/>
          </a:schemeClr>
        </a:solidFill>
        <a:ln w="127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Dense</a:t>
          </a:r>
        </a:p>
      </dsp:txBody>
      <dsp:txXfrm>
        <a:off x="26930" y="2948787"/>
        <a:ext cx="6651738" cy="497795"/>
      </dsp:txXfrm>
    </dsp:sp>
    <dsp:sp modelId="{AD24BA5B-FF17-434F-8274-29B69569E353}">
      <dsp:nvSpPr>
        <dsp:cNvPr id="0" name=""/>
        <dsp:cNvSpPr/>
      </dsp:nvSpPr>
      <dsp:spPr>
        <a:xfrm>
          <a:off x="0" y="3473512"/>
          <a:ext cx="6705598" cy="880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2903"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Heavy concentration.  High ratio of emergent vegetation to open water. </a:t>
          </a:r>
        </a:p>
        <a:p>
          <a:pPr marL="171450" lvl="1" indent="-171450" algn="l" defTabSz="800100">
            <a:lnSpc>
              <a:spcPct val="90000"/>
            </a:lnSpc>
            <a:spcBef>
              <a:spcPct val="0"/>
            </a:spcBef>
            <a:spcAft>
              <a:spcPct val="20000"/>
            </a:spcAft>
            <a:buChar char="•"/>
          </a:pPr>
          <a:r>
            <a:rPr lang="en-US" sz="1800" kern="1200" dirty="0"/>
            <a:t>May still be able to navigate a watercraft through.</a:t>
          </a:r>
        </a:p>
      </dsp:txBody>
      <dsp:txXfrm>
        <a:off x="0" y="3473512"/>
        <a:ext cx="6705598" cy="880785"/>
      </dsp:txXfrm>
    </dsp:sp>
    <dsp:sp modelId="{234AE3BB-7447-4B0E-A93F-5EDA7D75F977}">
      <dsp:nvSpPr>
        <dsp:cNvPr id="0" name=""/>
        <dsp:cNvSpPr/>
      </dsp:nvSpPr>
      <dsp:spPr>
        <a:xfrm>
          <a:off x="0" y="4354297"/>
          <a:ext cx="6705598" cy="551655"/>
        </a:xfrm>
        <a:prstGeom prst="roundRect">
          <a:avLst/>
        </a:prstGeom>
        <a:solidFill>
          <a:schemeClr val="accent3">
            <a:alpha val="90000"/>
            <a:hueOff val="0"/>
            <a:satOff val="0"/>
            <a:lumOff val="0"/>
            <a:alphaOff val="-40000"/>
          </a:schemeClr>
        </a:solidFill>
        <a:ln w="127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Severe</a:t>
          </a:r>
        </a:p>
      </dsp:txBody>
      <dsp:txXfrm>
        <a:off x="26930" y="4381227"/>
        <a:ext cx="6651738" cy="497795"/>
      </dsp:txXfrm>
    </dsp:sp>
    <dsp:sp modelId="{882C9379-7476-4A8D-B3F0-77F9DDA04998}">
      <dsp:nvSpPr>
        <dsp:cNvPr id="0" name=""/>
        <dsp:cNvSpPr/>
      </dsp:nvSpPr>
      <dsp:spPr>
        <a:xfrm>
          <a:off x="0" y="4905952"/>
          <a:ext cx="6705598" cy="1190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2903"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Heavy, thick concentration.</a:t>
          </a:r>
        </a:p>
        <a:p>
          <a:pPr marL="171450" lvl="1" indent="-171450" algn="l" defTabSz="800100">
            <a:lnSpc>
              <a:spcPct val="90000"/>
            </a:lnSpc>
            <a:spcBef>
              <a:spcPct val="0"/>
            </a:spcBef>
            <a:spcAft>
              <a:spcPct val="20000"/>
            </a:spcAft>
            <a:buChar char="•"/>
          </a:pPr>
          <a:r>
            <a:rPr lang="en-US" sz="1800" kern="1200" dirty="0"/>
            <a:t>May require long docks/boardwalks to access a more usable area of the lake</a:t>
          </a:r>
        </a:p>
        <a:p>
          <a:pPr marL="171450" lvl="1" indent="-171450" algn="l" defTabSz="800100">
            <a:lnSpc>
              <a:spcPct val="90000"/>
            </a:lnSpc>
            <a:spcBef>
              <a:spcPct val="0"/>
            </a:spcBef>
            <a:spcAft>
              <a:spcPct val="20000"/>
            </a:spcAft>
            <a:buChar char="•"/>
          </a:pPr>
          <a:r>
            <a:rPr lang="en-US" sz="1800" kern="1200" dirty="0"/>
            <a:t>Not navigable by boat. </a:t>
          </a:r>
        </a:p>
      </dsp:txBody>
      <dsp:txXfrm>
        <a:off x="0" y="4905952"/>
        <a:ext cx="6705598" cy="11902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DBDB65-0541-4816-9C62-90733A594744}">
      <dsp:nvSpPr>
        <dsp:cNvPr id="0" name=""/>
        <dsp:cNvSpPr/>
      </dsp:nvSpPr>
      <dsp:spPr>
        <a:xfrm>
          <a:off x="0" y="152197"/>
          <a:ext cx="6705598" cy="551655"/>
        </a:xfrm>
        <a:prstGeom prst="roundRect">
          <a:avLst/>
        </a:prstGeom>
        <a:solidFill>
          <a:schemeClr val="accent3">
            <a:alpha val="90000"/>
            <a:hueOff val="0"/>
            <a:satOff val="0"/>
            <a:lumOff val="0"/>
            <a:alphaOff val="0"/>
          </a:schemeClr>
        </a:solidFill>
        <a:ln w="127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None / Sparse</a:t>
          </a:r>
        </a:p>
      </dsp:txBody>
      <dsp:txXfrm>
        <a:off x="26930" y="179127"/>
        <a:ext cx="6651738" cy="497795"/>
      </dsp:txXfrm>
    </dsp:sp>
    <dsp:sp modelId="{4A9ADDE3-153F-4E4F-B4A2-F9D71F2AED1B}">
      <dsp:nvSpPr>
        <dsp:cNvPr id="0" name=""/>
        <dsp:cNvSpPr/>
      </dsp:nvSpPr>
      <dsp:spPr>
        <a:xfrm>
          <a:off x="0" y="703852"/>
          <a:ext cx="6705598" cy="833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2903"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Mostly clean lake bottom.  Thinly concentrated or may have a patch of  floating vegetation in a small area of the lake shore. Low vegetation to  open water ratio.</a:t>
          </a:r>
        </a:p>
      </dsp:txBody>
      <dsp:txXfrm>
        <a:off x="0" y="703852"/>
        <a:ext cx="6705598" cy="833175"/>
      </dsp:txXfrm>
    </dsp:sp>
    <dsp:sp modelId="{55C76087-012C-446C-B545-39F686CC44AD}">
      <dsp:nvSpPr>
        <dsp:cNvPr id="0" name=""/>
        <dsp:cNvSpPr/>
      </dsp:nvSpPr>
      <dsp:spPr>
        <a:xfrm>
          <a:off x="0" y="1537027"/>
          <a:ext cx="6705598" cy="551655"/>
        </a:xfrm>
        <a:prstGeom prst="roundRect">
          <a:avLst/>
        </a:prstGeom>
        <a:solidFill>
          <a:schemeClr val="accent3">
            <a:alpha val="90000"/>
            <a:hueOff val="0"/>
            <a:satOff val="0"/>
            <a:lumOff val="0"/>
            <a:alphaOff val="-13333"/>
          </a:schemeClr>
        </a:solidFill>
        <a:ln w="127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 Moderate</a:t>
          </a:r>
        </a:p>
      </dsp:txBody>
      <dsp:txXfrm>
        <a:off x="26930" y="1563957"/>
        <a:ext cx="6651738" cy="497795"/>
      </dsp:txXfrm>
    </dsp:sp>
    <dsp:sp modelId="{988C811C-07F5-4397-904A-B7BDEBB090C3}">
      <dsp:nvSpPr>
        <dsp:cNvPr id="0" name=""/>
        <dsp:cNvSpPr/>
      </dsp:nvSpPr>
      <dsp:spPr>
        <a:xfrm>
          <a:off x="0" y="2088682"/>
          <a:ext cx="6705598" cy="833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2903"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Thicker in density, or may consume more area of the shoreline and water area extending out.  May also have wide, clear areas. </a:t>
          </a:r>
        </a:p>
      </dsp:txBody>
      <dsp:txXfrm>
        <a:off x="0" y="2088682"/>
        <a:ext cx="6705598" cy="833175"/>
      </dsp:txXfrm>
    </dsp:sp>
    <dsp:sp modelId="{5843E04C-421B-4B5A-95EE-E857CE307B64}">
      <dsp:nvSpPr>
        <dsp:cNvPr id="0" name=""/>
        <dsp:cNvSpPr/>
      </dsp:nvSpPr>
      <dsp:spPr>
        <a:xfrm>
          <a:off x="0" y="2921857"/>
          <a:ext cx="6705598" cy="551655"/>
        </a:xfrm>
        <a:prstGeom prst="roundRect">
          <a:avLst/>
        </a:prstGeom>
        <a:solidFill>
          <a:schemeClr val="accent3">
            <a:alpha val="90000"/>
            <a:hueOff val="0"/>
            <a:satOff val="0"/>
            <a:lumOff val="0"/>
            <a:alphaOff val="-26667"/>
          </a:schemeClr>
        </a:solidFill>
        <a:ln w="127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Dense</a:t>
          </a:r>
        </a:p>
      </dsp:txBody>
      <dsp:txXfrm>
        <a:off x="26930" y="2948787"/>
        <a:ext cx="6651738" cy="497795"/>
      </dsp:txXfrm>
    </dsp:sp>
    <dsp:sp modelId="{92E5E523-822D-4108-8F5B-0D40DABBE1AB}">
      <dsp:nvSpPr>
        <dsp:cNvPr id="0" name=""/>
        <dsp:cNvSpPr/>
      </dsp:nvSpPr>
      <dsp:spPr>
        <a:xfrm>
          <a:off x="0" y="3473512"/>
          <a:ext cx="6705598" cy="880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2903"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Heavy concentration.  High ratio of emergent vegetation to open water. </a:t>
          </a:r>
        </a:p>
        <a:p>
          <a:pPr marL="171450" lvl="1" indent="-171450" algn="l" defTabSz="800100">
            <a:lnSpc>
              <a:spcPct val="90000"/>
            </a:lnSpc>
            <a:spcBef>
              <a:spcPct val="0"/>
            </a:spcBef>
            <a:spcAft>
              <a:spcPct val="20000"/>
            </a:spcAft>
            <a:buChar char="•"/>
          </a:pPr>
          <a:r>
            <a:rPr lang="en-US" sz="1800" kern="1200" dirty="0"/>
            <a:t>May still be able to navigate a watercraft through.</a:t>
          </a:r>
        </a:p>
      </dsp:txBody>
      <dsp:txXfrm>
        <a:off x="0" y="3473512"/>
        <a:ext cx="6705598" cy="880785"/>
      </dsp:txXfrm>
    </dsp:sp>
    <dsp:sp modelId="{C6E18139-548A-4583-9A12-3CB87A776119}">
      <dsp:nvSpPr>
        <dsp:cNvPr id="0" name=""/>
        <dsp:cNvSpPr/>
      </dsp:nvSpPr>
      <dsp:spPr>
        <a:xfrm>
          <a:off x="0" y="4354297"/>
          <a:ext cx="6705598" cy="551655"/>
        </a:xfrm>
        <a:prstGeom prst="roundRect">
          <a:avLst/>
        </a:prstGeom>
        <a:solidFill>
          <a:schemeClr val="accent3">
            <a:alpha val="90000"/>
            <a:hueOff val="0"/>
            <a:satOff val="0"/>
            <a:lumOff val="0"/>
            <a:alphaOff val="-40000"/>
          </a:schemeClr>
        </a:solidFill>
        <a:ln w="127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Severe</a:t>
          </a:r>
        </a:p>
      </dsp:txBody>
      <dsp:txXfrm>
        <a:off x="26930" y="4381227"/>
        <a:ext cx="6651738" cy="497795"/>
      </dsp:txXfrm>
    </dsp:sp>
    <dsp:sp modelId="{DDF8BA3B-783B-49BC-9DEC-A53768E7CB10}">
      <dsp:nvSpPr>
        <dsp:cNvPr id="0" name=""/>
        <dsp:cNvSpPr/>
      </dsp:nvSpPr>
      <dsp:spPr>
        <a:xfrm>
          <a:off x="0" y="4905952"/>
          <a:ext cx="6705598" cy="1190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2903"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Heavy, thick concentration.</a:t>
          </a:r>
        </a:p>
        <a:p>
          <a:pPr marL="171450" lvl="1" indent="-171450" algn="l" defTabSz="800100">
            <a:lnSpc>
              <a:spcPct val="90000"/>
            </a:lnSpc>
            <a:spcBef>
              <a:spcPct val="0"/>
            </a:spcBef>
            <a:spcAft>
              <a:spcPct val="20000"/>
            </a:spcAft>
            <a:buChar char="•"/>
          </a:pPr>
          <a:r>
            <a:rPr lang="en-US" sz="1800" kern="1200" dirty="0"/>
            <a:t>May require long docks/boardwalks to access a more usable area of the lake</a:t>
          </a:r>
        </a:p>
        <a:p>
          <a:pPr marL="171450" lvl="1" indent="-171450" algn="l" defTabSz="800100">
            <a:lnSpc>
              <a:spcPct val="90000"/>
            </a:lnSpc>
            <a:spcBef>
              <a:spcPct val="0"/>
            </a:spcBef>
            <a:spcAft>
              <a:spcPct val="20000"/>
            </a:spcAft>
            <a:buChar char="•"/>
          </a:pPr>
          <a:r>
            <a:rPr lang="en-US" sz="1800" kern="1200" dirty="0"/>
            <a:t>May not be navigable by boat. </a:t>
          </a:r>
        </a:p>
      </dsp:txBody>
      <dsp:txXfrm>
        <a:off x="0" y="4905952"/>
        <a:ext cx="6705598" cy="11902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DBDB65-0541-4816-9C62-90733A594744}">
      <dsp:nvSpPr>
        <dsp:cNvPr id="0" name=""/>
        <dsp:cNvSpPr/>
      </dsp:nvSpPr>
      <dsp:spPr>
        <a:xfrm>
          <a:off x="0" y="172490"/>
          <a:ext cx="6705598" cy="511069"/>
        </a:xfrm>
        <a:prstGeom prst="roundRect">
          <a:avLst/>
        </a:prstGeom>
        <a:solidFill>
          <a:schemeClr val="accent3">
            <a:alpha val="90000"/>
            <a:hueOff val="0"/>
            <a:satOff val="0"/>
            <a:lumOff val="0"/>
            <a:alphaOff val="0"/>
          </a:schemeClr>
        </a:solidFill>
        <a:ln w="127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None / Sparse</a:t>
          </a:r>
        </a:p>
      </dsp:txBody>
      <dsp:txXfrm>
        <a:off x="24948" y="197438"/>
        <a:ext cx="6655702" cy="461173"/>
      </dsp:txXfrm>
    </dsp:sp>
    <dsp:sp modelId="{4A9ADDE3-153F-4E4F-B4A2-F9D71F2AED1B}">
      <dsp:nvSpPr>
        <dsp:cNvPr id="0" name=""/>
        <dsp:cNvSpPr/>
      </dsp:nvSpPr>
      <dsp:spPr>
        <a:xfrm>
          <a:off x="0" y="683559"/>
          <a:ext cx="6705598" cy="571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2903"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Mostly clean bottom with no vegetation or few weeds interspersed amongst a mostly clear bottom.</a:t>
          </a:r>
        </a:p>
      </dsp:txBody>
      <dsp:txXfrm>
        <a:off x="0" y="683559"/>
        <a:ext cx="6705598" cy="571320"/>
      </dsp:txXfrm>
    </dsp:sp>
    <dsp:sp modelId="{55C76087-012C-446C-B545-39F686CC44AD}">
      <dsp:nvSpPr>
        <dsp:cNvPr id="0" name=""/>
        <dsp:cNvSpPr/>
      </dsp:nvSpPr>
      <dsp:spPr>
        <a:xfrm>
          <a:off x="0" y="1254879"/>
          <a:ext cx="6705598" cy="551655"/>
        </a:xfrm>
        <a:prstGeom prst="roundRect">
          <a:avLst/>
        </a:prstGeom>
        <a:solidFill>
          <a:schemeClr val="accent3">
            <a:alpha val="90000"/>
            <a:hueOff val="0"/>
            <a:satOff val="0"/>
            <a:lumOff val="0"/>
            <a:alphaOff val="-13333"/>
          </a:schemeClr>
        </a:solidFill>
        <a:ln w="127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 Moderate</a:t>
          </a:r>
        </a:p>
      </dsp:txBody>
      <dsp:txXfrm>
        <a:off x="26930" y="1281809"/>
        <a:ext cx="6651738" cy="497795"/>
      </dsp:txXfrm>
    </dsp:sp>
    <dsp:sp modelId="{988C811C-07F5-4397-904A-B7BDEBB090C3}">
      <dsp:nvSpPr>
        <dsp:cNvPr id="0" name=""/>
        <dsp:cNvSpPr/>
      </dsp:nvSpPr>
      <dsp:spPr>
        <a:xfrm>
          <a:off x="0" y="1806534"/>
          <a:ext cx="6705598" cy="1142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2903"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Somewhat thicker in density.</a:t>
          </a:r>
        </a:p>
        <a:p>
          <a:pPr marL="171450" lvl="1" indent="-171450" algn="l" defTabSz="711200">
            <a:lnSpc>
              <a:spcPct val="90000"/>
            </a:lnSpc>
            <a:spcBef>
              <a:spcPct val="0"/>
            </a:spcBef>
            <a:spcAft>
              <a:spcPct val="20000"/>
            </a:spcAft>
            <a:buChar char="•"/>
          </a:pPr>
          <a:r>
            <a:rPr lang="en-US" sz="1600" kern="1200" dirty="0"/>
            <a:t>May have areas of submerged vegetation and areas of clear lake bottom.  Approximately 30-50% of lake bottom covered by vegetation.</a:t>
          </a:r>
        </a:p>
      </dsp:txBody>
      <dsp:txXfrm>
        <a:off x="0" y="1806534"/>
        <a:ext cx="6705598" cy="1142640"/>
      </dsp:txXfrm>
    </dsp:sp>
    <dsp:sp modelId="{5843E04C-421B-4B5A-95EE-E857CE307B64}">
      <dsp:nvSpPr>
        <dsp:cNvPr id="0" name=""/>
        <dsp:cNvSpPr/>
      </dsp:nvSpPr>
      <dsp:spPr>
        <a:xfrm>
          <a:off x="0" y="2949174"/>
          <a:ext cx="6705598" cy="551655"/>
        </a:xfrm>
        <a:prstGeom prst="roundRect">
          <a:avLst/>
        </a:prstGeom>
        <a:solidFill>
          <a:schemeClr val="accent3">
            <a:alpha val="90000"/>
            <a:hueOff val="0"/>
            <a:satOff val="0"/>
            <a:lumOff val="0"/>
            <a:alphaOff val="-26667"/>
          </a:schemeClr>
        </a:solidFill>
        <a:ln w="127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Dense</a:t>
          </a:r>
        </a:p>
      </dsp:txBody>
      <dsp:txXfrm>
        <a:off x="26930" y="2976104"/>
        <a:ext cx="6651738" cy="497795"/>
      </dsp:txXfrm>
    </dsp:sp>
    <dsp:sp modelId="{92E5E523-822D-4108-8F5B-0D40DABBE1AB}">
      <dsp:nvSpPr>
        <dsp:cNvPr id="0" name=""/>
        <dsp:cNvSpPr/>
      </dsp:nvSpPr>
      <dsp:spPr>
        <a:xfrm>
          <a:off x="0" y="3500829"/>
          <a:ext cx="6705598" cy="1142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2903"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Heavy concentration.  High ratio of emergent vegetation to open water. </a:t>
          </a:r>
        </a:p>
        <a:p>
          <a:pPr marL="171450" lvl="1" indent="-171450" algn="l" defTabSz="711200">
            <a:lnSpc>
              <a:spcPct val="90000"/>
            </a:lnSpc>
            <a:spcBef>
              <a:spcPct val="0"/>
            </a:spcBef>
            <a:spcAft>
              <a:spcPct val="20000"/>
            </a:spcAft>
            <a:buChar char="•"/>
          </a:pPr>
          <a:r>
            <a:rPr lang="en-US" sz="1600" kern="1200" dirty="0"/>
            <a:t>Approximately 50-75% of lake bottom covered by vegetation.</a:t>
          </a:r>
        </a:p>
      </dsp:txBody>
      <dsp:txXfrm>
        <a:off x="0" y="3500829"/>
        <a:ext cx="6705598" cy="1142640"/>
      </dsp:txXfrm>
    </dsp:sp>
    <dsp:sp modelId="{C6E18139-548A-4583-9A12-3CB87A776119}">
      <dsp:nvSpPr>
        <dsp:cNvPr id="0" name=""/>
        <dsp:cNvSpPr/>
      </dsp:nvSpPr>
      <dsp:spPr>
        <a:xfrm>
          <a:off x="0" y="4643469"/>
          <a:ext cx="6705598" cy="551655"/>
        </a:xfrm>
        <a:prstGeom prst="roundRect">
          <a:avLst/>
        </a:prstGeom>
        <a:solidFill>
          <a:schemeClr val="accent3">
            <a:alpha val="90000"/>
            <a:hueOff val="0"/>
            <a:satOff val="0"/>
            <a:lumOff val="0"/>
            <a:alphaOff val="-40000"/>
          </a:schemeClr>
        </a:solidFill>
        <a:ln w="127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Severe</a:t>
          </a:r>
        </a:p>
      </dsp:txBody>
      <dsp:txXfrm>
        <a:off x="26930" y="4670399"/>
        <a:ext cx="6651738" cy="497795"/>
      </dsp:txXfrm>
    </dsp:sp>
    <dsp:sp modelId="{DDF8BA3B-783B-49BC-9DEC-A53768E7CB10}">
      <dsp:nvSpPr>
        <dsp:cNvPr id="0" name=""/>
        <dsp:cNvSpPr/>
      </dsp:nvSpPr>
      <dsp:spPr>
        <a:xfrm>
          <a:off x="0" y="5195124"/>
          <a:ext cx="6705598" cy="880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2903"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Heavy, thick concentration.</a:t>
          </a:r>
        </a:p>
        <a:p>
          <a:pPr marL="171450" lvl="1" indent="-171450" algn="l" defTabSz="711200">
            <a:lnSpc>
              <a:spcPct val="90000"/>
            </a:lnSpc>
            <a:spcBef>
              <a:spcPct val="0"/>
            </a:spcBef>
            <a:spcAft>
              <a:spcPct val="20000"/>
            </a:spcAft>
            <a:buChar char="•"/>
          </a:pPr>
          <a:r>
            <a:rPr lang="en-US" sz="1600" kern="1200" dirty="0"/>
            <a:t>Lake bottom appears heavily choked by weeds from shoreline extending out past typical dock lengths.</a:t>
          </a:r>
        </a:p>
      </dsp:txBody>
      <dsp:txXfrm>
        <a:off x="0" y="5195124"/>
        <a:ext cx="6705598" cy="88078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CB9985-A925-49D3-A9FE-BB01F376C4EC}">
      <dsp:nvSpPr>
        <dsp:cNvPr id="0" name=""/>
        <dsp:cNvSpPr/>
      </dsp:nvSpPr>
      <dsp:spPr>
        <a:xfrm>
          <a:off x="484194" y="286138"/>
          <a:ext cx="1788876" cy="1498910"/>
        </a:xfrm>
        <a:prstGeom prst="rightArrow">
          <a:avLst>
            <a:gd name="adj1" fmla="val 70000"/>
            <a:gd name="adj2" fmla="val 50000"/>
          </a:avLst>
        </a:prstGeom>
        <a:solidFill>
          <a:schemeClr val="accent2">
            <a:tint val="40000"/>
            <a:alpha val="90000"/>
            <a:hueOff val="0"/>
            <a:satOff val="0"/>
            <a:lumOff val="0"/>
            <a:alphaOff val="0"/>
          </a:schemeClr>
        </a:solidFill>
        <a:ln w="9525" cap="rnd" cmpd="sng" algn="ctr">
          <a:solidFill>
            <a:schemeClr val="accent2">
              <a:tint val="40000"/>
              <a:alpha val="90000"/>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1">
          <a:scrgbClr r="0" g="0" b="0"/>
        </a:fillRef>
        <a:effectRef idx="2">
          <a:scrgbClr r="0" g="0" b="0"/>
        </a:effectRef>
        <a:fontRef idx="minor"/>
      </dsp:style>
      <dsp:txBody>
        <a:bodyPr spcFirstLastPara="0" vert="horz" wrap="square" lIns="27940" tIns="6985" rIns="13970" bIns="6985" numCol="1" spcCol="1270" anchor="ctr" anchorCtr="0">
          <a:noAutofit/>
        </a:bodyPr>
        <a:lstStyle/>
        <a:p>
          <a:pPr marL="0" lvl="0" indent="0" algn="ctr" defTabSz="488950">
            <a:lnSpc>
              <a:spcPct val="90000"/>
            </a:lnSpc>
            <a:spcBef>
              <a:spcPct val="0"/>
            </a:spcBef>
            <a:spcAft>
              <a:spcPct val="35000"/>
            </a:spcAft>
            <a:buNone/>
          </a:pPr>
          <a:r>
            <a:rPr lang="en-US" sz="1100" b="1" kern="1200" dirty="0"/>
            <a:t>No adjustment to front footage rate</a:t>
          </a:r>
        </a:p>
      </dsp:txBody>
      <dsp:txXfrm>
        <a:off x="931413" y="510975"/>
        <a:ext cx="872077" cy="1049237"/>
      </dsp:txXfrm>
    </dsp:sp>
    <dsp:sp modelId="{8C19C92E-7CCE-4F00-8A9A-D8D8BF1F4372}">
      <dsp:nvSpPr>
        <dsp:cNvPr id="0" name=""/>
        <dsp:cNvSpPr/>
      </dsp:nvSpPr>
      <dsp:spPr>
        <a:xfrm>
          <a:off x="526" y="481869"/>
          <a:ext cx="950539" cy="1147599"/>
        </a:xfrm>
        <a:prstGeom prst="ellipse">
          <a:avLst/>
        </a:prstGeom>
        <a:gradFill rotWithShape="0">
          <a:gsLst>
            <a:gs pos="0">
              <a:schemeClr val="accent2">
                <a:hueOff val="0"/>
                <a:satOff val="0"/>
                <a:lumOff val="0"/>
                <a:alphaOff val="0"/>
                <a:tint val="98000"/>
                <a:hueMod val="94000"/>
                <a:satMod val="130000"/>
                <a:lumMod val="138000"/>
              </a:schemeClr>
            </a:gs>
            <a:gs pos="100000">
              <a:schemeClr val="accent2">
                <a:hueOff val="0"/>
                <a:satOff val="0"/>
                <a:lumOff val="0"/>
                <a:alphaOff val="0"/>
                <a:shade val="94000"/>
                <a:lumMod val="88000"/>
              </a:schemeClr>
            </a:gs>
          </a:gsLst>
          <a:lin ang="5400000" scaled="0"/>
        </a:gradFill>
        <a:ln>
          <a:noFill/>
        </a:ln>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t>Prime</a:t>
          </a:r>
        </a:p>
      </dsp:txBody>
      <dsp:txXfrm>
        <a:off x="139729" y="649931"/>
        <a:ext cx="672133" cy="811475"/>
      </dsp:txXfrm>
    </dsp:sp>
    <dsp:sp modelId="{FDE57083-0A06-4C6D-8E2C-53C94E885F84}">
      <dsp:nvSpPr>
        <dsp:cNvPr id="0" name=""/>
        <dsp:cNvSpPr/>
      </dsp:nvSpPr>
      <dsp:spPr>
        <a:xfrm>
          <a:off x="2462590" y="310917"/>
          <a:ext cx="1625778" cy="1545743"/>
        </a:xfrm>
        <a:prstGeom prst="rightArrow">
          <a:avLst>
            <a:gd name="adj1" fmla="val 70000"/>
            <a:gd name="adj2" fmla="val 50000"/>
          </a:avLst>
        </a:prstGeom>
        <a:solidFill>
          <a:schemeClr val="accent3">
            <a:tint val="40000"/>
            <a:alpha val="90000"/>
            <a:hueOff val="0"/>
            <a:satOff val="0"/>
            <a:lumOff val="0"/>
            <a:alphaOff val="0"/>
          </a:schemeClr>
        </a:solidFill>
        <a:ln w="9525" cap="rnd" cmpd="sng" algn="ctr">
          <a:solidFill>
            <a:schemeClr val="accent3">
              <a:tint val="40000"/>
              <a:alpha val="90000"/>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1">
          <a:scrgbClr r="0" g="0" b="0"/>
        </a:fillRef>
        <a:effectRef idx="2">
          <a:scrgbClr r="0" g="0" b="0"/>
        </a:effectRef>
        <a:fontRef idx="minor"/>
      </dsp:style>
      <dsp:txBody>
        <a:bodyPr spcFirstLastPara="0" vert="horz" wrap="square" lIns="25400" tIns="6350" rIns="12700" bIns="6350" numCol="1" spcCol="1270" anchor="ctr" anchorCtr="0">
          <a:noAutofit/>
        </a:bodyPr>
        <a:lstStyle/>
        <a:p>
          <a:pPr marL="57150" lvl="1" indent="-57150" algn="l" defTabSz="444500">
            <a:lnSpc>
              <a:spcPct val="90000"/>
            </a:lnSpc>
            <a:spcBef>
              <a:spcPct val="0"/>
            </a:spcBef>
            <a:spcAft>
              <a:spcPct val="15000"/>
            </a:spcAft>
            <a:buChar char="•"/>
          </a:pPr>
          <a:r>
            <a:rPr lang="en-US" sz="1000" b="1" kern="1200" dirty="0"/>
            <a:t>Two Categories</a:t>
          </a:r>
        </a:p>
        <a:p>
          <a:pPr marL="57150" lvl="1" indent="-57150" algn="l" defTabSz="444500">
            <a:lnSpc>
              <a:spcPct val="90000"/>
            </a:lnSpc>
            <a:spcBef>
              <a:spcPct val="0"/>
            </a:spcBef>
            <a:spcAft>
              <a:spcPct val="15000"/>
            </a:spcAft>
            <a:buChar char="•"/>
          </a:pPr>
          <a:r>
            <a:rPr lang="en-US" sz="1000" b="1" kern="1200" dirty="0"/>
            <a:t>6 Grades</a:t>
          </a:r>
        </a:p>
        <a:p>
          <a:pPr marL="57150" lvl="1" indent="-57150" algn="l" defTabSz="444500">
            <a:lnSpc>
              <a:spcPct val="90000"/>
            </a:lnSpc>
            <a:spcBef>
              <a:spcPct val="0"/>
            </a:spcBef>
            <a:spcAft>
              <a:spcPct val="15000"/>
            </a:spcAft>
            <a:buChar char="•"/>
          </a:pPr>
          <a:r>
            <a:rPr lang="en-US" sz="1000" b="1" kern="1200" dirty="0"/>
            <a:t>5% - 15% adjustment</a:t>
          </a:r>
        </a:p>
      </dsp:txBody>
      <dsp:txXfrm>
        <a:off x="2869035" y="542778"/>
        <a:ext cx="792566" cy="1082021"/>
      </dsp:txXfrm>
    </dsp:sp>
    <dsp:sp modelId="{0002FC21-4BA8-4A72-98F0-EDEA9AFCB805}">
      <dsp:nvSpPr>
        <dsp:cNvPr id="0" name=""/>
        <dsp:cNvSpPr/>
      </dsp:nvSpPr>
      <dsp:spPr>
        <a:xfrm>
          <a:off x="1969864" y="462033"/>
          <a:ext cx="919735" cy="1100762"/>
        </a:xfrm>
        <a:prstGeom prst="ellipse">
          <a:avLst/>
        </a:prstGeom>
        <a:solidFill>
          <a:srgbClr val="FF0000"/>
        </a:solidFill>
        <a:ln>
          <a:noFill/>
        </a:ln>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Elevation</a:t>
          </a:r>
        </a:p>
      </dsp:txBody>
      <dsp:txXfrm>
        <a:off x="2104556" y="623236"/>
        <a:ext cx="650351" cy="778356"/>
      </dsp:txXfrm>
    </dsp:sp>
    <dsp:sp modelId="{F34343A1-85A7-4CB9-B678-1F80E4DB1D3D}">
      <dsp:nvSpPr>
        <dsp:cNvPr id="0" name=""/>
        <dsp:cNvSpPr/>
      </dsp:nvSpPr>
      <dsp:spPr>
        <a:xfrm>
          <a:off x="4509423" y="169155"/>
          <a:ext cx="2174361" cy="1662752"/>
        </a:xfrm>
        <a:prstGeom prst="rightArrow">
          <a:avLst>
            <a:gd name="adj1" fmla="val 70000"/>
            <a:gd name="adj2" fmla="val 50000"/>
          </a:avLst>
        </a:prstGeom>
        <a:solidFill>
          <a:schemeClr val="accent4">
            <a:tint val="40000"/>
            <a:alpha val="90000"/>
            <a:hueOff val="0"/>
            <a:satOff val="0"/>
            <a:lumOff val="0"/>
            <a:alphaOff val="0"/>
          </a:schemeClr>
        </a:solidFill>
        <a:ln w="9525" cap="rnd" cmpd="sng" algn="ctr">
          <a:solidFill>
            <a:schemeClr val="accent4">
              <a:tint val="40000"/>
              <a:alpha val="90000"/>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1">
          <a:scrgbClr r="0" g="0" b="0"/>
        </a:fillRef>
        <a:effectRef idx="2">
          <a:scrgbClr r="0" g="0" b="0"/>
        </a:effectRef>
        <a:fontRef idx="minor"/>
      </dsp:style>
      <dsp:txBody>
        <a:bodyPr spcFirstLastPara="0" vert="horz" wrap="square" lIns="27940" tIns="6985" rIns="13970" bIns="6985" numCol="1" spcCol="1270" anchor="ctr" anchorCtr="0">
          <a:noAutofit/>
        </a:bodyPr>
        <a:lstStyle/>
        <a:p>
          <a:pPr marL="57150" lvl="1" indent="-57150" algn="l" defTabSz="488950">
            <a:lnSpc>
              <a:spcPct val="90000"/>
            </a:lnSpc>
            <a:spcBef>
              <a:spcPct val="0"/>
            </a:spcBef>
            <a:spcAft>
              <a:spcPct val="15000"/>
            </a:spcAft>
            <a:buChar char="•"/>
          </a:pPr>
          <a:r>
            <a:rPr lang="en-US" sz="1100" b="1" kern="1200" dirty="0"/>
            <a:t>Four base grades</a:t>
          </a:r>
        </a:p>
        <a:p>
          <a:pPr marL="57150" lvl="1" indent="-57150" algn="l" defTabSz="488950">
            <a:lnSpc>
              <a:spcPct val="90000"/>
            </a:lnSpc>
            <a:spcBef>
              <a:spcPct val="0"/>
            </a:spcBef>
            <a:spcAft>
              <a:spcPct val="15000"/>
            </a:spcAft>
            <a:buChar char="•"/>
          </a:pPr>
          <a:r>
            <a:rPr lang="en-US" sz="1100" b="1" kern="1200" dirty="0"/>
            <a:t>5% - 70% adjustment</a:t>
          </a:r>
        </a:p>
      </dsp:txBody>
      <dsp:txXfrm>
        <a:off x="5053013" y="418568"/>
        <a:ext cx="1060001" cy="1163926"/>
      </dsp:txXfrm>
    </dsp:sp>
    <dsp:sp modelId="{EC6941EB-D727-4BA2-9040-3E5EA9FF62BC}">
      <dsp:nvSpPr>
        <dsp:cNvPr id="0" name=""/>
        <dsp:cNvSpPr/>
      </dsp:nvSpPr>
      <dsp:spPr>
        <a:xfrm>
          <a:off x="3874367" y="384142"/>
          <a:ext cx="1095074" cy="1291623"/>
        </a:xfrm>
        <a:prstGeom prst="ellipse">
          <a:avLst/>
        </a:prstGeom>
        <a:solidFill>
          <a:srgbClr val="00B050"/>
        </a:solidFill>
        <a:ln>
          <a:noFill/>
        </a:ln>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endParaRPr lang="en-US" sz="1100" b="0" kern="1200" dirty="0"/>
        </a:p>
        <a:p>
          <a:pPr marL="0" lvl="0" indent="0" algn="ctr" defTabSz="488950">
            <a:lnSpc>
              <a:spcPct val="90000"/>
            </a:lnSpc>
            <a:spcBef>
              <a:spcPct val="0"/>
            </a:spcBef>
            <a:spcAft>
              <a:spcPct val="35000"/>
            </a:spcAft>
            <a:buNone/>
          </a:pPr>
          <a:r>
            <a:rPr lang="en-US" sz="1050" b="0" kern="1200" dirty="0"/>
            <a:t>Vegetation</a:t>
          </a:r>
        </a:p>
        <a:p>
          <a:pPr marL="0" lvl="0" indent="0" algn="ctr" defTabSz="488950">
            <a:lnSpc>
              <a:spcPct val="90000"/>
            </a:lnSpc>
            <a:spcBef>
              <a:spcPct val="0"/>
            </a:spcBef>
            <a:spcAft>
              <a:spcPct val="35000"/>
            </a:spcAft>
            <a:buNone/>
          </a:pPr>
          <a:endParaRPr lang="en-US" sz="1100" b="0" kern="1200" dirty="0"/>
        </a:p>
      </dsp:txBody>
      <dsp:txXfrm>
        <a:off x="4034737" y="573296"/>
        <a:ext cx="774334" cy="913315"/>
      </dsp:txXfrm>
    </dsp:sp>
    <dsp:sp modelId="{D5FF799E-BC8C-4B6E-92BF-01CB00C6FED2}">
      <dsp:nvSpPr>
        <dsp:cNvPr id="0" name=""/>
        <dsp:cNvSpPr/>
      </dsp:nvSpPr>
      <dsp:spPr>
        <a:xfrm>
          <a:off x="7548031" y="302668"/>
          <a:ext cx="1441817" cy="1452063"/>
        </a:xfrm>
        <a:prstGeom prst="rightArrow">
          <a:avLst>
            <a:gd name="adj1" fmla="val 70000"/>
            <a:gd name="adj2" fmla="val 50000"/>
          </a:avLst>
        </a:prstGeom>
        <a:solidFill>
          <a:schemeClr val="accent5">
            <a:tint val="40000"/>
            <a:alpha val="90000"/>
            <a:hueOff val="0"/>
            <a:satOff val="0"/>
            <a:lumOff val="0"/>
            <a:alphaOff val="0"/>
          </a:schemeClr>
        </a:solidFill>
        <a:ln w="9525" cap="rnd" cmpd="sng" algn="ctr">
          <a:solidFill>
            <a:schemeClr val="accent5">
              <a:tint val="40000"/>
              <a:alpha val="90000"/>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1">
          <a:scrgbClr r="0" g="0" b="0"/>
        </a:fillRef>
        <a:effectRef idx="2">
          <a:scrgbClr r="0" g="0" b="0"/>
        </a:effectRef>
        <a:fontRef idx="minor"/>
      </dsp:style>
      <dsp:txBody>
        <a:bodyPr spcFirstLastPara="0" vert="horz" wrap="square" lIns="22860" tIns="5715" rIns="11430" bIns="5715" numCol="1" spcCol="1270" anchor="ctr" anchorCtr="0">
          <a:noAutofit/>
        </a:bodyPr>
        <a:lstStyle/>
        <a:p>
          <a:pPr marL="57150" lvl="1" indent="-57150" algn="l" defTabSz="400050">
            <a:lnSpc>
              <a:spcPct val="90000"/>
            </a:lnSpc>
            <a:spcBef>
              <a:spcPct val="0"/>
            </a:spcBef>
            <a:spcAft>
              <a:spcPct val="15000"/>
            </a:spcAft>
            <a:buChar char="•"/>
          </a:pPr>
          <a:r>
            <a:rPr lang="en-US" sz="900" b="1" kern="1200" dirty="0"/>
            <a:t>Depth</a:t>
          </a:r>
        </a:p>
        <a:p>
          <a:pPr marL="57150" lvl="1" indent="-57150" algn="l" defTabSz="400050">
            <a:lnSpc>
              <a:spcPct val="90000"/>
            </a:lnSpc>
            <a:spcBef>
              <a:spcPct val="0"/>
            </a:spcBef>
            <a:spcAft>
              <a:spcPct val="15000"/>
            </a:spcAft>
            <a:buChar char="•"/>
          </a:pPr>
          <a:r>
            <a:rPr lang="en-US" sz="900" b="1" kern="1200" dirty="0"/>
            <a:t>Irregular Shape</a:t>
          </a:r>
        </a:p>
        <a:p>
          <a:pPr marL="57150" lvl="1" indent="-57150" algn="l" defTabSz="400050">
            <a:lnSpc>
              <a:spcPct val="90000"/>
            </a:lnSpc>
            <a:spcBef>
              <a:spcPct val="0"/>
            </a:spcBef>
            <a:spcAft>
              <a:spcPct val="15000"/>
            </a:spcAft>
            <a:buChar char="•"/>
          </a:pPr>
          <a:r>
            <a:rPr lang="en-US" sz="900" b="1" kern="1200" dirty="0"/>
            <a:t>Build ability</a:t>
          </a:r>
        </a:p>
        <a:p>
          <a:pPr marL="57150" lvl="1" indent="-57150" algn="l" defTabSz="400050">
            <a:lnSpc>
              <a:spcPct val="90000"/>
            </a:lnSpc>
            <a:spcBef>
              <a:spcPct val="0"/>
            </a:spcBef>
            <a:spcAft>
              <a:spcPct val="15000"/>
            </a:spcAft>
            <a:buChar char="•"/>
          </a:pPr>
          <a:r>
            <a:rPr lang="en-US" sz="900" b="1" kern="1200" dirty="0"/>
            <a:t>Usability</a:t>
          </a:r>
        </a:p>
        <a:p>
          <a:pPr marL="57150" lvl="1" indent="-57150" algn="l" defTabSz="400050">
            <a:lnSpc>
              <a:spcPct val="90000"/>
            </a:lnSpc>
            <a:spcBef>
              <a:spcPct val="0"/>
            </a:spcBef>
            <a:spcAft>
              <a:spcPct val="15000"/>
            </a:spcAft>
            <a:buChar char="•"/>
          </a:pPr>
          <a:r>
            <a:rPr lang="en-US" sz="900" b="1" kern="1200" dirty="0"/>
            <a:t>Privacy</a:t>
          </a:r>
        </a:p>
      </dsp:txBody>
      <dsp:txXfrm>
        <a:off x="7908485" y="520477"/>
        <a:ext cx="702885" cy="1016445"/>
      </dsp:txXfrm>
    </dsp:sp>
    <dsp:sp modelId="{C917A352-03E3-4F7B-9D8E-D845F7C239BE}">
      <dsp:nvSpPr>
        <dsp:cNvPr id="0" name=""/>
        <dsp:cNvSpPr/>
      </dsp:nvSpPr>
      <dsp:spPr>
        <a:xfrm>
          <a:off x="6004284" y="19665"/>
          <a:ext cx="1672060" cy="1923384"/>
        </a:xfrm>
        <a:prstGeom prst="ellipse">
          <a:avLst/>
        </a:prstGeom>
        <a:solidFill>
          <a:schemeClr val="bg2">
            <a:lumMod val="50000"/>
          </a:schemeClr>
        </a:solidFill>
        <a:ln>
          <a:noFill/>
        </a:ln>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Utility</a:t>
          </a:r>
        </a:p>
      </dsp:txBody>
      <dsp:txXfrm>
        <a:off x="6249152" y="301338"/>
        <a:ext cx="1182324" cy="136003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112FA3-AC3B-4860-885D-C69F4CC5B77E}" type="datetimeFigureOut">
              <a:rPr lang="en-US" smtClean="0"/>
              <a:t>7/5/18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36A1CE-8F4D-4D6E-9D09-BCAAF5FAAB78}" type="slidenum">
              <a:rPr lang="en-US" smtClean="0"/>
              <a:t>‹#›</a:t>
            </a:fld>
            <a:endParaRPr lang="en-US"/>
          </a:p>
        </p:txBody>
      </p:sp>
    </p:spTree>
    <p:extLst>
      <p:ext uri="{BB962C8B-B14F-4D97-AF65-F5344CB8AC3E}">
        <p14:creationId xmlns:p14="http://schemas.microsoft.com/office/powerpoint/2010/main" val="4072124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5779911" y="1169931"/>
            <a:ext cx="6419780"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711201" y="533401"/>
            <a:ext cx="8206284" cy="3124201"/>
          </a:xfrm>
        </p:spPr>
        <p:txBody>
          <a:bodyPr anchor="b">
            <a:normAutofit/>
          </a:bodyPr>
          <a:lstStyle>
            <a:lvl1pPr algn="l">
              <a:defRPr sz="4400">
                <a:effectLst/>
              </a:defRPr>
            </a:lvl1pPr>
          </a:lstStyle>
          <a:p>
            <a:r>
              <a:rPr lang="en-US"/>
              <a:t>Click to edit Master title style</a:t>
            </a:r>
            <a:endParaRPr lang="en-US" dirty="0"/>
          </a:p>
        </p:txBody>
      </p:sp>
      <p:sp>
        <p:nvSpPr>
          <p:cNvPr id="3" name="Subtitle 2"/>
          <p:cNvSpPr>
            <a:spLocks noGrp="1"/>
          </p:cNvSpPr>
          <p:nvPr>
            <p:ph type="subTitle" idx="1"/>
          </p:nvPr>
        </p:nvSpPr>
        <p:spPr>
          <a:xfrm>
            <a:off x="711200" y="3843868"/>
            <a:ext cx="6605667"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FF0AB3D-9C44-41EC-9C8B-D2621B35FF1E}" type="datetimeFigureOut">
              <a:rPr lang="en-US" smtClean="0"/>
              <a:pPr/>
              <a:t>7/5/18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813286-65C1-4165-8381-CB6BF5BFA48C}" type="slidenum">
              <a:rPr lang="en-US" smtClean="0"/>
              <a:pPr/>
              <a:t>‹#›</a:t>
            </a:fld>
            <a:endParaRPr lang="en-US"/>
          </a:p>
        </p:txBody>
      </p:sp>
    </p:spTree>
    <p:extLst>
      <p:ext uri="{BB962C8B-B14F-4D97-AF65-F5344CB8AC3E}">
        <p14:creationId xmlns:p14="http://schemas.microsoft.com/office/powerpoint/2010/main" val="3453200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lstStyle/>
          <a:p>
            <a:r>
              <a:rPr lang="en-US"/>
              <a:t>Click to edit Master title style</a:t>
            </a:r>
            <a:endParaRPr lang="en-US" dirty="0"/>
          </a:p>
        </p:txBody>
      </p:sp>
      <p:sp>
        <p:nvSpPr>
          <p:cNvPr id="6" name="Picture Placeholder 2"/>
          <p:cNvSpPr>
            <a:spLocks noGrp="1" noChangeAspect="1"/>
          </p:cNvSpPr>
          <p:nvPr>
            <p:ph type="pic" idx="13"/>
          </p:nvPr>
        </p:nvSpPr>
        <p:spPr>
          <a:xfrm>
            <a:off x="711200" y="533400"/>
            <a:ext cx="107696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9" name="Text Placeholder 9"/>
          <p:cNvSpPr>
            <a:spLocks noGrp="1"/>
          </p:cNvSpPr>
          <p:nvPr>
            <p:ph type="body" sz="quarter" idx="14"/>
          </p:nvPr>
        </p:nvSpPr>
        <p:spPr>
          <a:xfrm>
            <a:off x="1016003" y="3843867"/>
            <a:ext cx="9708443"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8FF0AB3D-9C44-41EC-9C8B-D2621B35FF1E}" type="datetimeFigureOut">
              <a:rPr lang="en-US" smtClean="0"/>
              <a:pPr/>
              <a:t>7/5/18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813286-65C1-4165-8381-CB6BF5BFA48C}" type="slidenum">
              <a:rPr lang="en-US" smtClean="0"/>
              <a:pPr/>
              <a:t>‹#›</a:t>
            </a:fld>
            <a:endParaRPr lang="en-US"/>
          </a:p>
        </p:txBody>
      </p:sp>
    </p:spTree>
    <p:extLst>
      <p:ext uri="{BB962C8B-B14F-4D97-AF65-F5344CB8AC3E}">
        <p14:creationId xmlns:p14="http://schemas.microsoft.com/office/powerpoint/2010/main" val="531872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0" y="533400"/>
            <a:ext cx="10769600" cy="2895600"/>
          </a:xfrm>
        </p:spPr>
        <p:txBody>
          <a:bodyPr anchor="ctr">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711200" y="4114800"/>
            <a:ext cx="8511403"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F0AB3D-9C44-41EC-9C8B-D2621B35FF1E}" type="datetimeFigureOut">
              <a:rPr lang="en-US" smtClean="0"/>
              <a:pPr/>
              <a:t>7/5/18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813286-65C1-4165-8381-CB6BF5BFA48C}" type="slidenum">
              <a:rPr lang="en-US" smtClean="0"/>
              <a:pPr/>
              <a:t>‹#›</a:t>
            </a:fld>
            <a:endParaRPr lang="en-US"/>
          </a:p>
        </p:txBody>
      </p:sp>
    </p:spTree>
    <p:extLst>
      <p:ext uri="{BB962C8B-B14F-4D97-AF65-F5344CB8AC3E}">
        <p14:creationId xmlns:p14="http://schemas.microsoft.com/office/powerpoint/2010/main" val="18455647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711" y="533400"/>
            <a:ext cx="9146383"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22401" y="3429000"/>
            <a:ext cx="8536623"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711201" y="4301070"/>
            <a:ext cx="8509815"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F0AB3D-9C44-41EC-9C8B-D2621B35FF1E}" type="datetimeFigureOut">
              <a:rPr lang="en-US" smtClean="0"/>
              <a:pPr/>
              <a:t>7/5/18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813286-65C1-4165-8381-CB6BF5BFA48C}" type="slidenum">
              <a:rPr lang="en-US" smtClean="0"/>
              <a:pPr/>
              <a:t>‹#›</a:t>
            </a:fld>
            <a:endParaRPr lang="en-US"/>
          </a:p>
        </p:txBody>
      </p:sp>
      <p:sp>
        <p:nvSpPr>
          <p:cNvPr id="14" name="TextBox 13"/>
          <p:cNvSpPr txBox="1"/>
          <p:nvPr/>
        </p:nvSpPr>
        <p:spPr>
          <a:xfrm>
            <a:off x="304801" y="710624"/>
            <a:ext cx="60975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61601" y="2768601"/>
            <a:ext cx="60975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0170305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711201" y="3429000"/>
            <a:ext cx="8509815" cy="1697400"/>
          </a:xfrm>
        </p:spPr>
        <p:txBody>
          <a:bodyPr anchor="b">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711200" y="5132981"/>
            <a:ext cx="8511403"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F0AB3D-9C44-41EC-9C8B-D2621B35FF1E}" type="datetimeFigureOut">
              <a:rPr lang="en-US" smtClean="0"/>
              <a:pPr/>
              <a:t>7/5/18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813286-65C1-4165-8381-CB6BF5BFA48C}" type="slidenum">
              <a:rPr lang="en-US" smtClean="0"/>
              <a:pPr/>
              <a:t>‹#›</a:t>
            </a:fld>
            <a:endParaRPr lang="en-US"/>
          </a:p>
        </p:txBody>
      </p:sp>
    </p:spTree>
    <p:extLst>
      <p:ext uri="{BB962C8B-B14F-4D97-AF65-F5344CB8AC3E}">
        <p14:creationId xmlns:p14="http://schemas.microsoft.com/office/powerpoint/2010/main" val="33115610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712" y="533400"/>
            <a:ext cx="9146381"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711201" y="3886200"/>
            <a:ext cx="8509815"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711200" y="4953000"/>
            <a:ext cx="8509813"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F0AB3D-9C44-41EC-9C8B-D2621B35FF1E}" type="datetimeFigureOut">
              <a:rPr lang="en-US" smtClean="0"/>
              <a:pPr/>
              <a:t>7/5/18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813286-65C1-4165-8381-CB6BF5BFA48C}" type="slidenum">
              <a:rPr lang="en-US" smtClean="0"/>
              <a:pPr/>
              <a:t>‹#›</a:t>
            </a:fld>
            <a:endParaRPr lang="en-US"/>
          </a:p>
        </p:txBody>
      </p:sp>
      <p:sp>
        <p:nvSpPr>
          <p:cNvPr id="14" name="TextBox 13"/>
          <p:cNvSpPr txBox="1"/>
          <p:nvPr/>
        </p:nvSpPr>
        <p:spPr>
          <a:xfrm>
            <a:off x="304801" y="710624"/>
            <a:ext cx="60975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61601" y="2768601"/>
            <a:ext cx="60975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3459914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711200" y="533400"/>
            <a:ext cx="10034211" cy="2895600"/>
          </a:xfrm>
        </p:spPr>
        <p:txBody>
          <a:bodyPr vert="horz" lIns="91440" tIns="45720" rIns="91440" bIns="45720" rtlCol="0" anchor="ctr">
            <a:normAutofit/>
          </a:bodyPr>
          <a:lstStyle>
            <a:lvl1pPr>
              <a:defRPr lang="en-US" sz="2800"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711201" y="3928534"/>
            <a:ext cx="8509815"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711200" y="4766736"/>
            <a:ext cx="8509813"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F0AB3D-9C44-41EC-9C8B-D2621B35FF1E}" type="datetimeFigureOut">
              <a:rPr lang="en-US" smtClean="0"/>
              <a:pPr/>
              <a:t>7/5/18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813286-65C1-4165-8381-CB6BF5BFA48C}" type="slidenum">
              <a:rPr lang="en-US" smtClean="0"/>
              <a:pPr/>
              <a:t>‹#›</a:t>
            </a:fld>
            <a:endParaRPr lang="en-US"/>
          </a:p>
        </p:txBody>
      </p:sp>
    </p:spTree>
    <p:extLst>
      <p:ext uri="{BB962C8B-B14F-4D97-AF65-F5344CB8AC3E}">
        <p14:creationId xmlns:p14="http://schemas.microsoft.com/office/powerpoint/2010/main" val="28526526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lgn="l">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11201" y="533401"/>
            <a:ext cx="8739823" cy="376767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F0AB3D-9C44-41EC-9C8B-D2621B35FF1E}" type="datetimeFigureOut">
              <a:rPr lang="en-US" smtClean="0"/>
              <a:pPr/>
              <a:t>7/5/18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813286-65C1-4165-8381-CB6BF5BFA48C}" type="slidenum">
              <a:rPr lang="en-US" smtClean="0"/>
              <a:pPr/>
              <a:t>‹#›</a:t>
            </a:fld>
            <a:endParaRPr lang="en-US"/>
          </a:p>
        </p:txBody>
      </p:sp>
    </p:spTree>
    <p:extLst>
      <p:ext uri="{BB962C8B-B14F-4D97-AF65-F5344CB8AC3E}">
        <p14:creationId xmlns:p14="http://schemas.microsoft.com/office/powerpoint/2010/main" val="691690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55208" y="533400"/>
            <a:ext cx="2725592" cy="4419600"/>
          </a:xfrm>
        </p:spPr>
        <p:txBody>
          <a:bodyPr vert="eaVert">
            <a:normAutofit/>
          </a:bodyPr>
          <a:lstStyle>
            <a:lvl1pPr>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11200" y="533400"/>
            <a:ext cx="7800016" cy="5486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F0AB3D-9C44-41EC-9C8B-D2621B35FF1E}" type="datetimeFigureOut">
              <a:rPr lang="en-US" smtClean="0"/>
              <a:pPr/>
              <a:t>7/5/18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813286-65C1-4165-8381-CB6BF5BFA48C}" type="slidenum">
              <a:rPr lang="en-US" smtClean="0"/>
              <a:pPr/>
              <a:t>‹#›</a:t>
            </a:fld>
            <a:endParaRPr lang="en-US"/>
          </a:p>
        </p:txBody>
      </p:sp>
    </p:spTree>
    <p:extLst>
      <p:ext uri="{BB962C8B-B14F-4D97-AF65-F5344CB8AC3E}">
        <p14:creationId xmlns:p14="http://schemas.microsoft.com/office/powerpoint/2010/main" val="3652591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lstStyle/>
          <a:p>
            <a:r>
              <a:rPr lang="en-US"/>
              <a:t>Click to edit Master title style</a:t>
            </a:r>
            <a:endParaRPr lang="en-US" dirty="0"/>
          </a:p>
        </p:txBody>
      </p:sp>
      <p:sp>
        <p:nvSpPr>
          <p:cNvPr id="3" name="Content Placeholder 2"/>
          <p:cNvSpPr>
            <a:spLocks noGrp="1"/>
          </p:cNvSpPr>
          <p:nvPr>
            <p:ph idx="1"/>
          </p:nvPr>
        </p:nvSpPr>
        <p:spPr>
          <a:xfrm>
            <a:off x="711201" y="533400"/>
            <a:ext cx="8739823" cy="376767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F0AB3D-9C44-41EC-9C8B-D2621B35FF1E}" type="datetimeFigureOut">
              <a:rPr lang="en-US" smtClean="0"/>
              <a:pPr/>
              <a:t>7/5/18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813286-65C1-4165-8381-CB6BF5BFA48C}" type="slidenum">
              <a:rPr lang="en-US" smtClean="0"/>
              <a:pPr/>
              <a:t>‹#›</a:t>
            </a:fld>
            <a:endParaRPr lang="en-US"/>
          </a:p>
        </p:txBody>
      </p:sp>
    </p:spTree>
    <p:extLst>
      <p:ext uri="{BB962C8B-B14F-4D97-AF65-F5344CB8AC3E}">
        <p14:creationId xmlns:p14="http://schemas.microsoft.com/office/powerpoint/2010/main" val="608687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11200" y="1981200"/>
            <a:ext cx="8536624" cy="2319867"/>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711201" y="4487334"/>
            <a:ext cx="8536623"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F0AB3D-9C44-41EC-9C8B-D2621B35FF1E}" type="datetimeFigureOut">
              <a:rPr lang="en-US" smtClean="0"/>
              <a:pPr/>
              <a:t>7/5/18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813286-65C1-4165-8381-CB6BF5BFA48C}" type="slidenum">
              <a:rPr lang="en-US" smtClean="0"/>
              <a:pPr/>
              <a:t>‹#›</a:t>
            </a:fld>
            <a:endParaRPr lang="en-US"/>
          </a:p>
        </p:txBody>
      </p:sp>
    </p:spTree>
    <p:extLst>
      <p:ext uri="{BB962C8B-B14F-4D97-AF65-F5344CB8AC3E}">
        <p14:creationId xmlns:p14="http://schemas.microsoft.com/office/powerpoint/2010/main" val="731553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en-US"/>
              <a:t>Click to edit Master title style</a:t>
            </a:r>
            <a:endParaRPr lang="en-US" dirty="0"/>
          </a:p>
        </p:txBody>
      </p:sp>
      <p:sp>
        <p:nvSpPr>
          <p:cNvPr id="11" name="Content Placeholder 3"/>
          <p:cNvSpPr>
            <a:spLocks noGrp="1"/>
          </p:cNvSpPr>
          <p:nvPr>
            <p:ph sz="half" idx="13"/>
          </p:nvPr>
        </p:nvSpPr>
        <p:spPr>
          <a:xfrm>
            <a:off x="711201" y="533401"/>
            <a:ext cx="5266623" cy="3767667"/>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p:cNvSpPr>
            <a:spLocks noGrp="1"/>
          </p:cNvSpPr>
          <p:nvPr>
            <p:ph sz="quarter" idx="4"/>
          </p:nvPr>
        </p:nvSpPr>
        <p:spPr>
          <a:xfrm>
            <a:off x="6216483" y="533400"/>
            <a:ext cx="5264317" cy="37592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FF0AB3D-9C44-41EC-9C8B-D2621B35FF1E}" type="datetimeFigureOut">
              <a:rPr lang="en-US" smtClean="0"/>
              <a:pPr/>
              <a:t>7/5/18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813286-65C1-4165-8381-CB6BF5BFA48C}" type="slidenum">
              <a:rPr lang="en-US" smtClean="0"/>
              <a:pPr/>
              <a:t>‹#›</a:t>
            </a:fld>
            <a:endParaRPr lang="en-US"/>
          </a:p>
        </p:txBody>
      </p:sp>
    </p:spTree>
    <p:extLst>
      <p:ext uri="{BB962C8B-B14F-4D97-AF65-F5344CB8AC3E}">
        <p14:creationId xmlns:p14="http://schemas.microsoft.com/office/powerpoint/2010/main" val="2142075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1016002" y="533400"/>
            <a:ext cx="4955821"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11199" y="1143001"/>
            <a:ext cx="5260623" cy="3158067"/>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73355" y="566738"/>
            <a:ext cx="5018735"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6483" y="1143000"/>
            <a:ext cx="5275607" cy="314960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FF0AB3D-9C44-41EC-9C8B-D2621B35FF1E}" type="datetimeFigureOut">
              <a:rPr lang="en-US" smtClean="0"/>
              <a:pPr/>
              <a:t>7/5/18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813286-65C1-4165-8381-CB6BF5BFA48C}" type="slidenum">
              <a:rPr lang="en-US" smtClean="0"/>
              <a:pPr/>
              <a:t>‹#›</a:t>
            </a:fld>
            <a:endParaRPr lang="en-US"/>
          </a:p>
        </p:txBody>
      </p:sp>
    </p:spTree>
    <p:extLst>
      <p:ext uri="{BB962C8B-B14F-4D97-AF65-F5344CB8AC3E}">
        <p14:creationId xmlns:p14="http://schemas.microsoft.com/office/powerpoint/2010/main" val="2407705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FF0AB3D-9C44-41EC-9C8B-D2621B35FF1E}" type="datetimeFigureOut">
              <a:rPr lang="en-US" smtClean="0"/>
              <a:pPr/>
              <a:t>7/5/18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813286-65C1-4165-8381-CB6BF5BFA48C}" type="slidenum">
              <a:rPr lang="en-US" smtClean="0"/>
              <a:pPr/>
              <a:t>‹#›</a:t>
            </a:fld>
            <a:endParaRPr lang="en-US"/>
          </a:p>
        </p:txBody>
      </p:sp>
    </p:spTree>
    <p:extLst>
      <p:ext uri="{BB962C8B-B14F-4D97-AF65-F5344CB8AC3E}">
        <p14:creationId xmlns:p14="http://schemas.microsoft.com/office/powerpoint/2010/main" val="2252848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F0AB3D-9C44-41EC-9C8B-D2621B35FF1E}" type="datetimeFigureOut">
              <a:rPr lang="en-US" smtClean="0"/>
              <a:pPr/>
              <a:t>7/5/18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813286-65C1-4165-8381-CB6BF5BFA48C}" type="slidenum">
              <a:rPr lang="en-US" smtClean="0"/>
              <a:pPr/>
              <a:t>‹#›</a:t>
            </a:fld>
            <a:endParaRPr lang="en-US"/>
          </a:p>
        </p:txBody>
      </p:sp>
    </p:spTree>
    <p:extLst>
      <p:ext uri="{BB962C8B-B14F-4D97-AF65-F5344CB8AC3E}">
        <p14:creationId xmlns:p14="http://schemas.microsoft.com/office/powerpoint/2010/main" val="1277011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24889" y="533400"/>
            <a:ext cx="4267200" cy="1524000"/>
          </a:xfrm>
        </p:spPr>
        <p:txBody>
          <a:bodyPr anchor="b">
            <a:normAutofit/>
          </a:bodyPr>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711199" y="533400"/>
            <a:ext cx="5918340" cy="54864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24889" y="2209803"/>
            <a:ext cx="42672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F0AB3D-9C44-41EC-9C8B-D2621B35FF1E}" type="datetimeFigureOut">
              <a:rPr lang="en-US" smtClean="0"/>
              <a:pPr/>
              <a:t>7/5/18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813286-65C1-4165-8381-CB6BF5BFA48C}" type="slidenum">
              <a:rPr lang="en-US" smtClean="0"/>
              <a:pPr/>
              <a:t>‹#›</a:t>
            </a:fld>
            <a:endParaRPr lang="en-US"/>
          </a:p>
        </p:txBody>
      </p:sp>
    </p:spTree>
    <p:extLst>
      <p:ext uri="{BB962C8B-B14F-4D97-AF65-F5344CB8AC3E}">
        <p14:creationId xmlns:p14="http://schemas.microsoft.com/office/powerpoint/2010/main" val="1836328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94400" y="1447800"/>
            <a:ext cx="4751011" cy="1143000"/>
          </a:xfrm>
        </p:spPr>
        <p:txBody>
          <a:bodyPr anchor="b">
            <a:normAutofit/>
          </a:bodyPr>
          <a:lstStyle>
            <a:lvl1pPr algn="l">
              <a:defRPr sz="2400" b="0"/>
            </a:lvl1pPr>
          </a:lstStyle>
          <a:p>
            <a:r>
              <a:rPr lang="en-US"/>
              <a:t>Click to edit Master title style</a:t>
            </a:r>
            <a:endParaRPr lang="en-US" dirty="0"/>
          </a:p>
        </p:txBody>
      </p:sp>
      <p:sp>
        <p:nvSpPr>
          <p:cNvPr id="17" name="Picture Placeholder 2"/>
          <p:cNvSpPr>
            <a:spLocks noGrp="1" noChangeAspect="1"/>
          </p:cNvSpPr>
          <p:nvPr>
            <p:ph type="pic" idx="13"/>
          </p:nvPr>
        </p:nvSpPr>
        <p:spPr>
          <a:xfrm>
            <a:off x="1016000" y="914400"/>
            <a:ext cx="4374632"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994704" y="2743200"/>
            <a:ext cx="4752297"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F0AB3D-9C44-41EC-9C8B-D2621B35FF1E}" type="datetimeFigureOut">
              <a:rPr lang="en-US" smtClean="0"/>
              <a:pPr/>
              <a:t>7/5/18</a:t>
            </a:fld>
            <a:endParaRPr lang="en-US"/>
          </a:p>
        </p:txBody>
      </p:sp>
      <p:sp>
        <p:nvSpPr>
          <p:cNvPr id="6" name="Footer Placeholder 5"/>
          <p:cNvSpPr>
            <a:spLocks noGrp="1"/>
          </p:cNvSpPr>
          <p:nvPr>
            <p:ph type="ftr" sz="quarter" idx="11"/>
          </p:nvPr>
        </p:nvSpPr>
        <p:spPr>
          <a:xfrm>
            <a:off x="711200" y="6172201"/>
            <a:ext cx="7748965" cy="365125"/>
          </a:xfrm>
        </p:spPr>
        <p:txBody>
          <a:bodyPr/>
          <a:lstStyle/>
          <a:p>
            <a:endParaRPr lang="en-US"/>
          </a:p>
        </p:txBody>
      </p:sp>
      <p:sp>
        <p:nvSpPr>
          <p:cNvPr id="7" name="Slide Number Placeholder 6"/>
          <p:cNvSpPr>
            <a:spLocks noGrp="1"/>
          </p:cNvSpPr>
          <p:nvPr>
            <p:ph type="sldNum" sz="quarter" idx="12"/>
          </p:nvPr>
        </p:nvSpPr>
        <p:spPr/>
        <p:txBody>
          <a:bodyPr/>
          <a:lstStyle/>
          <a:p>
            <a:fld id="{34813286-65C1-4165-8381-CB6BF5BFA48C}" type="slidenum">
              <a:rPr lang="en-US" smtClean="0"/>
              <a:pPr/>
              <a:t>‹#›</a:t>
            </a:fld>
            <a:endParaRPr lang="en-US"/>
          </a:p>
        </p:txBody>
      </p:sp>
    </p:spTree>
    <p:extLst>
      <p:ext uri="{BB962C8B-B14F-4D97-AF65-F5344CB8AC3E}">
        <p14:creationId xmlns:p14="http://schemas.microsoft.com/office/powerpoint/2010/main" val="4120674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8894234" y="3894668"/>
            <a:ext cx="3293941"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711201" y="4495800"/>
            <a:ext cx="8739823" cy="15240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11201" y="533401"/>
            <a:ext cx="8739823" cy="376767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6994" y="6172204"/>
            <a:ext cx="1600617"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8FF0AB3D-9C44-41EC-9C8B-D2621B35FF1E}" type="datetimeFigureOut">
              <a:rPr lang="en-US" smtClean="0"/>
              <a:pPr/>
              <a:t>7/5/18</a:t>
            </a:fld>
            <a:endParaRPr lang="en-US"/>
          </a:p>
        </p:txBody>
      </p:sp>
      <p:sp>
        <p:nvSpPr>
          <p:cNvPr id="5" name="Footer Placeholder 4"/>
          <p:cNvSpPr>
            <a:spLocks noGrp="1"/>
          </p:cNvSpPr>
          <p:nvPr>
            <p:ph type="ftr" sz="quarter" idx="3"/>
          </p:nvPr>
        </p:nvSpPr>
        <p:spPr>
          <a:xfrm>
            <a:off x="711200" y="6172201"/>
            <a:ext cx="7748965"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5902" y="5578479"/>
            <a:ext cx="1142543"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fld id="{34813286-65C1-4165-8381-CB6BF5BFA48C}" type="slidenum">
              <a:rPr lang="en-US" smtClean="0"/>
              <a:pPr/>
              <a:t>‹#›</a:t>
            </a:fld>
            <a:endParaRPr lang="en-US"/>
          </a:p>
        </p:txBody>
      </p:sp>
    </p:spTree>
    <p:extLst>
      <p:ext uri="{BB962C8B-B14F-4D97-AF65-F5344CB8AC3E}">
        <p14:creationId xmlns:p14="http://schemas.microsoft.com/office/powerpoint/2010/main" val="351354218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8.emf"/></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nvGraphicFramePr>
        <p:xfrm>
          <a:off x="1752600" y="152400"/>
          <a:ext cx="2952750" cy="1181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p:cNvGraphicFramePr/>
          <p:nvPr/>
        </p:nvGraphicFramePr>
        <p:xfrm>
          <a:off x="1828801" y="1504950"/>
          <a:ext cx="8486775" cy="535305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 name="TextBox 1"/>
          <p:cNvSpPr txBox="1"/>
          <p:nvPr/>
        </p:nvSpPr>
        <p:spPr>
          <a:xfrm>
            <a:off x="4953000" y="381001"/>
            <a:ext cx="5029200" cy="646331"/>
          </a:xfrm>
          <a:prstGeom prst="rect">
            <a:avLst/>
          </a:prstGeom>
          <a:noFill/>
        </p:spPr>
        <p:txBody>
          <a:bodyPr wrap="square" rtlCol="0">
            <a:spAutoFit/>
          </a:bodyPr>
          <a:lstStyle/>
          <a:p>
            <a:r>
              <a:rPr lang="en-US" sz="3600" b="1" dirty="0">
                <a:solidFill>
                  <a:srgbClr val="14967C"/>
                </a:solidFill>
                <a:latin typeface="Century Gothic" panose="020B0502020202020204"/>
              </a:rPr>
              <a:t>Grading Vegetation</a:t>
            </a:r>
            <a:endParaRPr lang="en-US" sz="3600" dirty="0">
              <a:solidFill>
                <a:srgbClr val="14967C"/>
              </a:solidFill>
              <a:latin typeface="Century Gothic" panose="020B0502020202020204"/>
            </a:endParaRPr>
          </a:p>
        </p:txBody>
      </p:sp>
    </p:spTree>
    <p:extLst>
      <p:ext uri="{BB962C8B-B14F-4D97-AF65-F5344CB8AC3E}">
        <p14:creationId xmlns:p14="http://schemas.microsoft.com/office/powerpoint/2010/main" val="34864239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52601" y="2057400"/>
            <a:ext cx="4371805" cy="3962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C:\Documents and Settings\benb\Desktop\Daily Pictures\Picture 045.jpg"/>
          <p:cNvPicPr/>
          <p:nvPr/>
        </p:nvPicPr>
        <p:blipFill>
          <a:blip r:embed="rId3" cstate="print"/>
          <a:srcRect/>
          <a:stretch>
            <a:fillRect/>
          </a:stretch>
        </p:blipFill>
        <p:spPr bwMode="auto">
          <a:xfrm>
            <a:off x="6324600" y="2057400"/>
            <a:ext cx="4038600" cy="3962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p:cNvSpPr txBox="1"/>
          <p:nvPr/>
        </p:nvSpPr>
        <p:spPr>
          <a:xfrm>
            <a:off x="2438400" y="1"/>
            <a:ext cx="7239000" cy="646331"/>
          </a:xfrm>
          <a:prstGeom prst="rect">
            <a:avLst/>
          </a:prstGeom>
          <a:noFill/>
        </p:spPr>
        <p:txBody>
          <a:bodyPr wrap="square" rtlCol="0">
            <a:spAutoFit/>
          </a:bodyPr>
          <a:lstStyle/>
          <a:p>
            <a:pPr algn="ctr"/>
            <a:r>
              <a:rPr lang="en-US" sz="3600" dirty="0">
                <a:solidFill>
                  <a:prstClr val="white"/>
                </a:solidFill>
                <a:latin typeface="Century Gothic" panose="020B0502020202020204"/>
              </a:rPr>
              <a:t>Floating Vegetation</a:t>
            </a:r>
          </a:p>
        </p:txBody>
      </p:sp>
      <p:sp>
        <p:nvSpPr>
          <p:cNvPr id="12" name="TextBox 11"/>
          <p:cNvSpPr txBox="1"/>
          <p:nvPr/>
        </p:nvSpPr>
        <p:spPr>
          <a:xfrm>
            <a:off x="2438400" y="609600"/>
            <a:ext cx="7239000" cy="1292662"/>
          </a:xfrm>
          <a:prstGeom prst="rect">
            <a:avLst/>
          </a:prstGeom>
          <a:noFill/>
        </p:spPr>
        <p:txBody>
          <a:bodyPr wrap="square" rtlCol="0">
            <a:spAutoFit/>
          </a:bodyPr>
          <a:lstStyle/>
          <a:p>
            <a:r>
              <a:rPr lang="en-US" sz="2400" dirty="0">
                <a:solidFill>
                  <a:prstClr val="white"/>
                </a:solidFill>
                <a:latin typeface="Century Gothic" panose="020B0502020202020204"/>
              </a:rPr>
              <a:t>Dense</a:t>
            </a:r>
          </a:p>
          <a:p>
            <a:pPr lvl="1"/>
            <a:r>
              <a:rPr lang="en-US" dirty="0">
                <a:solidFill>
                  <a:prstClr val="white"/>
                </a:solidFill>
                <a:latin typeface="Century Gothic" panose="020B0502020202020204"/>
              </a:rPr>
              <a:t>Heavy concentration.  High ratio of emergent vegetation to open water.  May still be able to navigate a watercraft through.</a:t>
            </a:r>
          </a:p>
        </p:txBody>
      </p:sp>
    </p:spTree>
    <p:extLst>
      <p:ext uri="{BB962C8B-B14F-4D97-AF65-F5344CB8AC3E}">
        <p14:creationId xmlns:p14="http://schemas.microsoft.com/office/powerpoint/2010/main" val="1689223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438400" y="1"/>
            <a:ext cx="7239000" cy="646331"/>
          </a:xfrm>
          <a:prstGeom prst="rect">
            <a:avLst/>
          </a:prstGeom>
          <a:noFill/>
        </p:spPr>
        <p:txBody>
          <a:bodyPr wrap="square" rtlCol="0">
            <a:spAutoFit/>
          </a:bodyPr>
          <a:lstStyle/>
          <a:p>
            <a:pPr algn="ctr"/>
            <a:r>
              <a:rPr lang="en-US" sz="3600" dirty="0">
                <a:solidFill>
                  <a:prstClr val="white"/>
                </a:solidFill>
                <a:latin typeface="Century Gothic" panose="020B0502020202020204"/>
              </a:rPr>
              <a:t>Floating Vegetation</a:t>
            </a:r>
          </a:p>
        </p:txBody>
      </p:sp>
      <p:sp>
        <p:nvSpPr>
          <p:cNvPr id="12" name="TextBox 11"/>
          <p:cNvSpPr txBox="1"/>
          <p:nvPr/>
        </p:nvSpPr>
        <p:spPr>
          <a:xfrm>
            <a:off x="1752600" y="609600"/>
            <a:ext cx="8305800" cy="1292662"/>
          </a:xfrm>
          <a:prstGeom prst="rect">
            <a:avLst/>
          </a:prstGeom>
          <a:noFill/>
        </p:spPr>
        <p:txBody>
          <a:bodyPr wrap="square" rtlCol="0">
            <a:spAutoFit/>
          </a:bodyPr>
          <a:lstStyle/>
          <a:p>
            <a:r>
              <a:rPr lang="en-US" sz="2400" dirty="0">
                <a:solidFill>
                  <a:prstClr val="white"/>
                </a:solidFill>
                <a:latin typeface="Century Gothic" panose="020B0502020202020204"/>
              </a:rPr>
              <a:t>Severe</a:t>
            </a:r>
          </a:p>
          <a:p>
            <a:r>
              <a:rPr lang="en-US" dirty="0">
                <a:solidFill>
                  <a:prstClr val="white"/>
                </a:solidFill>
                <a:latin typeface="Century Gothic" panose="020B0502020202020204"/>
              </a:rPr>
              <a:t>	Heavy, thick concentration.  May require long docks/boardwalks to access a more usable area of the lake.  May not be navigable by boat. </a:t>
            </a:r>
          </a:p>
        </p:txBody>
      </p:sp>
      <p:pic>
        <p:nvPicPr>
          <p:cNvPr id="7" name="Picture 6" descr="\\QS101AA9D\cama\14\141280000050009_03.jpg"/>
          <p:cNvPicPr/>
          <p:nvPr/>
        </p:nvPicPr>
        <p:blipFill>
          <a:blip r:embed="rId2" cstate="screen">
            <a:extLst>
              <a:ext uri="{28A0092B-C50C-407E-A947-70E740481C1C}">
                <a14:useLocalDpi xmlns:a14="http://schemas.microsoft.com/office/drawing/2010/main"/>
              </a:ext>
            </a:extLst>
          </a:blip>
          <a:srcRect/>
          <a:stretch>
            <a:fillRect/>
          </a:stretch>
        </p:blipFill>
        <p:spPr bwMode="auto">
          <a:xfrm>
            <a:off x="2743201" y="1981200"/>
            <a:ext cx="6629399" cy="4495800"/>
          </a:xfrm>
          <a:prstGeom prst="rect">
            <a:avLst/>
          </a:prstGeom>
          <a:solidFill>
            <a:srgbClr val="FFFFFF">
              <a:shade val="85000"/>
            </a:srgbClr>
          </a:solidFill>
          <a:ln w="88900" cap="sq">
            <a:solidFill>
              <a:srgbClr val="FFFFFF"/>
            </a:solidFill>
            <a:miter lim="800000"/>
          </a:ln>
          <a:effectLst>
            <a:glow rad="2286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39568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nvPr>
        </p:nvGraphicFramePr>
        <p:xfrm>
          <a:off x="2743201" y="609600"/>
          <a:ext cx="6705599" cy="624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2438400" y="1"/>
            <a:ext cx="7239000" cy="646331"/>
          </a:xfrm>
          <a:prstGeom prst="rect">
            <a:avLst/>
          </a:prstGeom>
        </p:spPr>
        <p:txBody>
          <a:bodyPr wrap="square">
            <a:spAutoFit/>
          </a:bodyPr>
          <a:lstStyle/>
          <a:p>
            <a:pPr algn="ctr"/>
            <a:r>
              <a:rPr lang="en-US" sz="3600" b="1" dirty="0">
                <a:solidFill>
                  <a:prstClr val="white"/>
                </a:solidFill>
                <a:latin typeface="Century Gothic" panose="020B0502020202020204"/>
              </a:rPr>
              <a:t>Submerged</a:t>
            </a:r>
            <a:r>
              <a:rPr lang="en-US" sz="2800" b="1" dirty="0">
                <a:solidFill>
                  <a:prstClr val="white"/>
                </a:solidFill>
                <a:latin typeface="Century Gothic" panose="020B0502020202020204"/>
              </a:rPr>
              <a:t> </a:t>
            </a:r>
            <a:r>
              <a:rPr lang="en-US" sz="3600" b="1" dirty="0">
                <a:solidFill>
                  <a:prstClr val="white"/>
                </a:solidFill>
                <a:latin typeface="Century Gothic" panose="020B0502020202020204"/>
              </a:rPr>
              <a:t>Vegetation</a:t>
            </a:r>
          </a:p>
        </p:txBody>
      </p:sp>
    </p:spTree>
    <p:extLst>
      <p:ext uri="{BB962C8B-B14F-4D97-AF65-F5344CB8AC3E}">
        <p14:creationId xmlns:p14="http://schemas.microsoft.com/office/powerpoint/2010/main" val="18365997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placeholder.jpg"/>
          <p:cNvPicPr/>
          <p:nvPr/>
        </p:nvPicPr>
        <p:blipFill>
          <a:blip r:embed="rId2" cstate="screen">
            <a:extLst>
              <a:ext uri="{28A0092B-C50C-407E-A947-70E740481C1C}">
                <a14:useLocalDpi xmlns:a14="http://schemas.microsoft.com/office/drawing/2010/main"/>
              </a:ext>
            </a:extLst>
          </a:blip>
          <a:stretch>
            <a:fillRect/>
          </a:stretch>
        </p:blipFill>
        <p:spPr>
          <a:xfrm>
            <a:off x="1524000" y="3657600"/>
            <a:ext cx="4724400" cy="281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4" name="Picture 2" descr="C:\Documents and Settings\benb\Desktop\Daily Pictures\Picture 015.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94400" y="1066800"/>
            <a:ext cx="4673600" cy="350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2438400" y="1"/>
            <a:ext cx="7315200" cy="646331"/>
          </a:xfrm>
          <a:prstGeom prst="rect">
            <a:avLst/>
          </a:prstGeom>
          <a:noFill/>
        </p:spPr>
        <p:txBody>
          <a:bodyPr wrap="square" rtlCol="0">
            <a:spAutoFit/>
          </a:bodyPr>
          <a:lstStyle/>
          <a:p>
            <a:pPr algn="ctr"/>
            <a:r>
              <a:rPr lang="en-US" sz="3600" dirty="0">
                <a:solidFill>
                  <a:prstClr val="white"/>
                </a:solidFill>
                <a:latin typeface="Century Gothic" panose="020B0502020202020204"/>
              </a:rPr>
              <a:t>Submerged Vegetation</a:t>
            </a:r>
          </a:p>
        </p:txBody>
      </p:sp>
      <p:sp>
        <p:nvSpPr>
          <p:cNvPr id="5" name="TextBox 4"/>
          <p:cNvSpPr txBox="1"/>
          <p:nvPr/>
        </p:nvSpPr>
        <p:spPr>
          <a:xfrm>
            <a:off x="1981200" y="914400"/>
            <a:ext cx="3352800" cy="523220"/>
          </a:xfrm>
          <a:prstGeom prst="rect">
            <a:avLst/>
          </a:prstGeom>
          <a:noFill/>
        </p:spPr>
        <p:txBody>
          <a:bodyPr wrap="square" rtlCol="0">
            <a:spAutoFit/>
          </a:bodyPr>
          <a:lstStyle/>
          <a:p>
            <a:r>
              <a:rPr lang="en-US" sz="2800" dirty="0">
                <a:solidFill>
                  <a:prstClr val="white"/>
                </a:solidFill>
                <a:latin typeface="Century Gothic" panose="020B0502020202020204"/>
              </a:rPr>
              <a:t>None / Sparse</a:t>
            </a:r>
          </a:p>
        </p:txBody>
      </p:sp>
    </p:spTree>
    <p:extLst>
      <p:ext uri="{BB962C8B-B14F-4D97-AF65-F5344CB8AC3E}">
        <p14:creationId xmlns:p14="http://schemas.microsoft.com/office/powerpoint/2010/main" val="1011261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38400" y="1"/>
            <a:ext cx="7315200" cy="646331"/>
          </a:xfrm>
          <a:prstGeom prst="rect">
            <a:avLst/>
          </a:prstGeom>
          <a:noFill/>
        </p:spPr>
        <p:txBody>
          <a:bodyPr wrap="square" rtlCol="0">
            <a:spAutoFit/>
          </a:bodyPr>
          <a:lstStyle/>
          <a:p>
            <a:pPr algn="ctr"/>
            <a:r>
              <a:rPr lang="en-US" sz="3600" dirty="0">
                <a:solidFill>
                  <a:prstClr val="white"/>
                </a:solidFill>
                <a:latin typeface="Century Gothic" panose="020B0502020202020204"/>
              </a:rPr>
              <a:t>Submerged Vegetation</a:t>
            </a:r>
          </a:p>
        </p:txBody>
      </p:sp>
      <p:sp>
        <p:nvSpPr>
          <p:cNvPr id="4" name="TextBox 3"/>
          <p:cNvSpPr txBox="1"/>
          <p:nvPr/>
        </p:nvSpPr>
        <p:spPr>
          <a:xfrm>
            <a:off x="1828800" y="1295400"/>
            <a:ext cx="3581400" cy="523220"/>
          </a:xfrm>
          <a:prstGeom prst="rect">
            <a:avLst/>
          </a:prstGeom>
          <a:noFill/>
        </p:spPr>
        <p:txBody>
          <a:bodyPr wrap="square" rtlCol="0">
            <a:spAutoFit/>
          </a:bodyPr>
          <a:lstStyle/>
          <a:p>
            <a:r>
              <a:rPr lang="en-US" sz="2800" dirty="0">
                <a:solidFill>
                  <a:prstClr val="white"/>
                </a:solidFill>
                <a:latin typeface="Century Gothic" panose="020B0502020202020204"/>
              </a:rPr>
              <a:t>Moderate</a:t>
            </a:r>
          </a:p>
        </p:txBody>
      </p:sp>
      <p:pic>
        <p:nvPicPr>
          <p:cNvPr id="307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52600" y="2971800"/>
            <a:ext cx="5181600" cy="3886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3" descr="C:\Documents and Settings\benb\Desktop\Daily Pictures\Picture 037.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24400" y="762000"/>
            <a:ext cx="5384800" cy="4038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71707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benb\Desktop\Daily Pictures\Picture 023.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638800" y="3352800"/>
            <a:ext cx="4800600" cy="331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2438400" y="1"/>
            <a:ext cx="7315200" cy="646331"/>
          </a:xfrm>
          <a:prstGeom prst="rect">
            <a:avLst/>
          </a:prstGeom>
          <a:noFill/>
        </p:spPr>
        <p:txBody>
          <a:bodyPr wrap="square" rtlCol="0">
            <a:spAutoFit/>
          </a:bodyPr>
          <a:lstStyle/>
          <a:p>
            <a:pPr algn="ctr"/>
            <a:r>
              <a:rPr lang="en-US" sz="3600" dirty="0">
                <a:solidFill>
                  <a:prstClr val="white"/>
                </a:solidFill>
                <a:latin typeface="Century Gothic" panose="020B0502020202020204"/>
              </a:rPr>
              <a:t>Submerged Vegetation</a:t>
            </a:r>
          </a:p>
        </p:txBody>
      </p:sp>
      <p:sp>
        <p:nvSpPr>
          <p:cNvPr id="4" name="TextBox 3"/>
          <p:cNvSpPr txBox="1"/>
          <p:nvPr/>
        </p:nvSpPr>
        <p:spPr>
          <a:xfrm>
            <a:off x="7467600" y="1737955"/>
            <a:ext cx="1600200" cy="523220"/>
          </a:xfrm>
          <a:prstGeom prst="rect">
            <a:avLst/>
          </a:prstGeom>
          <a:noFill/>
        </p:spPr>
        <p:txBody>
          <a:bodyPr wrap="square" rtlCol="0">
            <a:spAutoFit/>
          </a:bodyPr>
          <a:lstStyle/>
          <a:p>
            <a:pPr algn="r"/>
            <a:r>
              <a:rPr lang="en-US" sz="2800" dirty="0">
                <a:solidFill>
                  <a:prstClr val="white"/>
                </a:solidFill>
                <a:latin typeface="Century Gothic" panose="020B0502020202020204"/>
              </a:rPr>
              <a:t>Dense</a:t>
            </a:r>
          </a:p>
        </p:txBody>
      </p:sp>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914400"/>
            <a:ext cx="5105400" cy="36004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65033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38400" y="1"/>
            <a:ext cx="7315200" cy="646331"/>
          </a:xfrm>
          <a:prstGeom prst="rect">
            <a:avLst/>
          </a:prstGeom>
          <a:noFill/>
        </p:spPr>
        <p:txBody>
          <a:bodyPr wrap="square" rtlCol="0">
            <a:spAutoFit/>
          </a:bodyPr>
          <a:lstStyle/>
          <a:p>
            <a:pPr algn="ctr"/>
            <a:r>
              <a:rPr lang="en-US" sz="3600" dirty="0">
                <a:solidFill>
                  <a:prstClr val="white"/>
                </a:solidFill>
                <a:latin typeface="Century Gothic" panose="020B0502020202020204"/>
              </a:rPr>
              <a:t>Submerged Vegetation</a:t>
            </a:r>
          </a:p>
        </p:txBody>
      </p:sp>
      <p:sp>
        <p:nvSpPr>
          <p:cNvPr id="6" name="TextBox 5"/>
          <p:cNvSpPr txBox="1"/>
          <p:nvPr/>
        </p:nvSpPr>
        <p:spPr>
          <a:xfrm>
            <a:off x="3733801" y="1066800"/>
            <a:ext cx="184731" cy="369332"/>
          </a:xfrm>
          <a:prstGeom prst="rect">
            <a:avLst/>
          </a:prstGeom>
          <a:noFill/>
        </p:spPr>
        <p:txBody>
          <a:bodyPr wrap="none" rtlCol="0">
            <a:spAutoFit/>
          </a:bodyPr>
          <a:lstStyle/>
          <a:p>
            <a:endParaRPr lang="en-US" dirty="0">
              <a:solidFill>
                <a:prstClr val="white"/>
              </a:solidFill>
              <a:latin typeface="Century Gothic" panose="020B0502020202020204"/>
            </a:endParaRPr>
          </a:p>
        </p:txBody>
      </p:sp>
      <p:sp>
        <p:nvSpPr>
          <p:cNvPr id="8" name="TextBox 7"/>
          <p:cNvSpPr txBox="1"/>
          <p:nvPr/>
        </p:nvSpPr>
        <p:spPr>
          <a:xfrm>
            <a:off x="1981200" y="1219200"/>
            <a:ext cx="2514600" cy="523220"/>
          </a:xfrm>
          <a:prstGeom prst="rect">
            <a:avLst/>
          </a:prstGeom>
          <a:noFill/>
        </p:spPr>
        <p:txBody>
          <a:bodyPr wrap="square" rtlCol="0">
            <a:spAutoFit/>
          </a:bodyPr>
          <a:lstStyle/>
          <a:p>
            <a:r>
              <a:rPr lang="en-US" sz="2800" dirty="0">
                <a:solidFill>
                  <a:prstClr val="white"/>
                </a:solidFill>
                <a:latin typeface="Century Gothic" panose="020B0502020202020204"/>
              </a:rPr>
              <a:t>Severe</a:t>
            </a:r>
          </a:p>
        </p:txBody>
      </p:sp>
      <p:pic>
        <p:nvPicPr>
          <p:cNvPr id="1027"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28800" y="2590800"/>
            <a:ext cx="5334000" cy="4000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http://gis2.co.crow-wing.mn.us/camaimages/68/681500010020009_03.jpg"/>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81600" y="762001"/>
            <a:ext cx="5257800" cy="34147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544474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676400" y="152400"/>
            <a:ext cx="8839200" cy="6553200"/>
          </a:xfrm>
          <a:prstGeom prst="rect">
            <a:avLst/>
          </a:prstGeom>
          <a:ln w="57150"/>
        </p:spPr>
        <p:style>
          <a:lnRef idx="2">
            <a:schemeClr val="accent3"/>
          </a:lnRef>
          <a:fillRef idx="1">
            <a:schemeClr val="lt1"/>
          </a:fillRef>
          <a:effectRef idx="0">
            <a:schemeClr val="accent3"/>
          </a:effectRef>
          <a:fontRef idx="minor">
            <a:schemeClr val="dk1"/>
          </a:fontRef>
        </p:style>
        <p:txBody>
          <a:bodyPr rtlCol="0" anchor="ctr"/>
          <a:lstStyle/>
          <a:p>
            <a:pPr algn="ctr"/>
            <a:endParaRPr lang="en-US">
              <a:solidFill>
                <a:prstClr val="black"/>
              </a:solidFill>
              <a:latin typeface="Century Gothic" panose="020B0502020202020204"/>
            </a:endParaRPr>
          </a:p>
        </p:txBody>
      </p:sp>
      <p:graphicFrame>
        <p:nvGraphicFramePr>
          <p:cNvPr id="52227" name="Object 3"/>
          <p:cNvGraphicFramePr>
            <a:graphicFrameLocks noChangeAspect="1"/>
          </p:cNvGraphicFramePr>
          <p:nvPr/>
        </p:nvGraphicFramePr>
        <p:xfrm>
          <a:off x="1752600" y="228600"/>
          <a:ext cx="8649698" cy="6400800"/>
        </p:xfrm>
        <a:graphic>
          <a:graphicData uri="http://schemas.openxmlformats.org/presentationml/2006/ole">
            <mc:AlternateContent xmlns:mc="http://schemas.openxmlformats.org/markup-compatibility/2006">
              <mc:Choice xmlns:v="urn:schemas-microsoft-com:vml" Requires="v">
                <p:oleObj spid="_x0000_s1029" name="Worksheet" r:id="rId3" imgW="10534754" imgH="6734123" progId="Excel.Sheet.12">
                  <p:embed/>
                </p:oleObj>
              </mc:Choice>
              <mc:Fallback>
                <p:oleObj name="Worksheet" r:id="rId3" imgW="10534754" imgH="6734123" progId="Excel.Sheet.12">
                  <p:embed/>
                  <p:pic>
                    <p:nvPicPr>
                      <p:cNvPr id="52227"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228600"/>
                        <a:ext cx="8649698"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555575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0"/>
            <a:ext cx="8305800" cy="838200"/>
          </a:xfrm>
        </p:spPr>
        <p:txBody>
          <a:bodyPr>
            <a:normAutofit/>
          </a:bodyPr>
          <a:lstStyle/>
          <a:p>
            <a:r>
              <a:rPr lang="en-US" sz="4800" dirty="0"/>
              <a:t>The Calculator</a:t>
            </a:r>
          </a:p>
        </p:txBody>
      </p:sp>
      <p:pic>
        <p:nvPicPr>
          <p:cNvPr id="5" name="Picture 4" descr="vegcalc.png"/>
          <p:cNvPicPr>
            <a:picLocks noChangeAspect="1"/>
          </p:cNvPicPr>
          <p:nvPr/>
        </p:nvPicPr>
        <p:blipFill>
          <a:blip r:embed="rId2" cstate="print"/>
          <a:stretch>
            <a:fillRect/>
          </a:stretch>
        </p:blipFill>
        <p:spPr>
          <a:xfrm>
            <a:off x="2743201" y="781810"/>
            <a:ext cx="6771429" cy="6076191"/>
          </a:xfrm>
          <a:prstGeom prst="rect">
            <a:avLst/>
          </a:prstGeom>
        </p:spPr>
      </p:pic>
    </p:spTree>
    <p:extLst>
      <p:ext uri="{BB962C8B-B14F-4D97-AF65-F5344CB8AC3E}">
        <p14:creationId xmlns:p14="http://schemas.microsoft.com/office/powerpoint/2010/main" val="4043037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1524000" y="3124200"/>
          <a:ext cx="8991600" cy="205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28253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nvPr>
        </p:nvGraphicFramePr>
        <p:xfrm>
          <a:off x="2743201" y="457200"/>
          <a:ext cx="6705599" cy="624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3886531" y="0"/>
            <a:ext cx="3873176" cy="523220"/>
          </a:xfrm>
          <a:prstGeom prst="rect">
            <a:avLst/>
          </a:prstGeom>
        </p:spPr>
        <p:txBody>
          <a:bodyPr wrap="none">
            <a:spAutoFit/>
          </a:bodyPr>
          <a:lstStyle/>
          <a:p>
            <a:pPr algn="ctr"/>
            <a:r>
              <a:rPr lang="en-US" sz="2800" b="1" dirty="0">
                <a:solidFill>
                  <a:prstClr val="white"/>
                </a:solidFill>
                <a:latin typeface="Century Gothic" panose="020B0502020202020204"/>
              </a:rPr>
              <a:t>Emergent Vegetation</a:t>
            </a:r>
          </a:p>
        </p:txBody>
      </p:sp>
    </p:spTree>
    <p:extLst>
      <p:ext uri="{BB962C8B-B14F-4D97-AF65-F5344CB8AC3E}">
        <p14:creationId xmlns:p14="http://schemas.microsoft.com/office/powerpoint/2010/main" val="18700016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1" y="228600"/>
            <a:ext cx="6554867" cy="1295400"/>
          </a:xfrm>
        </p:spPr>
        <p:txBody>
          <a:bodyPr>
            <a:normAutofit/>
          </a:bodyPr>
          <a:lstStyle/>
          <a:p>
            <a:r>
              <a:rPr lang="en-US" sz="3600" b="1" dirty="0">
                <a:solidFill>
                  <a:schemeClr val="accent3">
                    <a:lumMod val="75000"/>
                  </a:schemeClr>
                </a:solidFill>
              </a:rPr>
              <a:t>Utility</a:t>
            </a:r>
          </a:p>
        </p:txBody>
      </p:sp>
      <p:sp>
        <p:nvSpPr>
          <p:cNvPr id="3" name="TextBox 2"/>
          <p:cNvSpPr txBox="1"/>
          <p:nvPr/>
        </p:nvSpPr>
        <p:spPr>
          <a:xfrm>
            <a:off x="2743200" y="1219201"/>
            <a:ext cx="7162800" cy="5786199"/>
          </a:xfrm>
          <a:prstGeom prst="rect">
            <a:avLst/>
          </a:prstGeom>
          <a:noFill/>
        </p:spPr>
        <p:txBody>
          <a:bodyPr wrap="square" rtlCol="0">
            <a:spAutoFit/>
          </a:bodyPr>
          <a:lstStyle/>
          <a:p>
            <a:r>
              <a:rPr lang="en-US" sz="3200" dirty="0">
                <a:solidFill>
                  <a:prstClr val="white"/>
                </a:solidFill>
                <a:latin typeface="Century Gothic" panose="020B0502020202020204"/>
              </a:rPr>
              <a:t>There are a number of factors that impede or enhance the utility of lake lots.  For this model they are categorized as:</a:t>
            </a:r>
          </a:p>
          <a:p>
            <a:pPr lvl="2">
              <a:buFont typeface="Arial" pitchFamily="34" charset="0"/>
              <a:buChar char="•"/>
            </a:pPr>
            <a:r>
              <a:rPr lang="en-US" sz="3200" dirty="0">
                <a:solidFill>
                  <a:prstClr val="white"/>
                </a:solidFill>
                <a:latin typeface="Century Gothic" panose="020B0502020202020204"/>
              </a:rPr>
              <a:t>Road</a:t>
            </a:r>
          </a:p>
          <a:p>
            <a:pPr lvl="2">
              <a:buFont typeface="Arial" pitchFamily="34" charset="0"/>
              <a:buChar char="•"/>
            </a:pPr>
            <a:r>
              <a:rPr lang="en-US" sz="3200" dirty="0">
                <a:solidFill>
                  <a:prstClr val="white"/>
                </a:solidFill>
                <a:latin typeface="Century Gothic" panose="020B0502020202020204"/>
              </a:rPr>
              <a:t>Depth</a:t>
            </a:r>
          </a:p>
          <a:p>
            <a:pPr lvl="2">
              <a:buFont typeface="Arial" pitchFamily="34" charset="0"/>
              <a:buChar char="•"/>
            </a:pPr>
            <a:r>
              <a:rPr lang="en-US" sz="3200" dirty="0">
                <a:solidFill>
                  <a:prstClr val="white"/>
                </a:solidFill>
                <a:latin typeface="Century Gothic" panose="020B0502020202020204"/>
              </a:rPr>
              <a:t>Utility  (Shape, Build ability)</a:t>
            </a:r>
          </a:p>
          <a:p>
            <a:pPr lvl="2">
              <a:buFont typeface="Arial" pitchFamily="34" charset="0"/>
              <a:buChar char="•"/>
            </a:pPr>
            <a:r>
              <a:rPr lang="en-US" sz="3200" dirty="0">
                <a:solidFill>
                  <a:prstClr val="white"/>
                </a:solidFill>
                <a:latin typeface="Century Gothic" panose="020B0502020202020204"/>
              </a:rPr>
              <a:t>Low Land</a:t>
            </a:r>
          </a:p>
          <a:p>
            <a:pPr lvl="2">
              <a:buFont typeface="Arial" pitchFamily="34" charset="0"/>
              <a:buChar char="•"/>
            </a:pPr>
            <a:r>
              <a:rPr lang="en-US" sz="3200" dirty="0">
                <a:solidFill>
                  <a:prstClr val="white"/>
                </a:solidFill>
                <a:latin typeface="Century Gothic" panose="020B0502020202020204"/>
              </a:rPr>
              <a:t>Harbors/Channels</a:t>
            </a:r>
          </a:p>
          <a:p>
            <a:pPr lvl="2">
              <a:buFont typeface="Arial" pitchFamily="34" charset="0"/>
              <a:buChar char="•"/>
            </a:pPr>
            <a:r>
              <a:rPr lang="en-US" sz="3200" dirty="0">
                <a:solidFill>
                  <a:prstClr val="white"/>
                </a:solidFill>
                <a:latin typeface="Century Gothic" panose="020B0502020202020204"/>
              </a:rPr>
              <a:t>Peninsula lots</a:t>
            </a:r>
          </a:p>
          <a:p>
            <a:pPr lvl="2">
              <a:buFont typeface="Arial" pitchFamily="34" charset="0"/>
              <a:buChar char="•"/>
            </a:pPr>
            <a:r>
              <a:rPr lang="en-US" sz="3200" dirty="0">
                <a:solidFill>
                  <a:prstClr val="white"/>
                </a:solidFill>
                <a:latin typeface="Century Gothic" panose="020B0502020202020204"/>
              </a:rPr>
              <a:t>Islands</a:t>
            </a:r>
          </a:p>
          <a:p>
            <a:pPr lvl="2"/>
            <a:endParaRPr lang="en-US" dirty="0">
              <a:solidFill>
                <a:prstClr val="white"/>
              </a:solidFill>
              <a:latin typeface="Century Gothic" panose="020B0502020202020204"/>
            </a:endParaRPr>
          </a:p>
        </p:txBody>
      </p:sp>
    </p:spTree>
    <p:extLst>
      <p:ext uri="{BB962C8B-B14F-4D97-AF65-F5344CB8AC3E}">
        <p14:creationId xmlns:p14="http://schemas.microsoft.com/office/powerpoint/2010/main" val="40823855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8305800" cy="1161157"/>
          </a:xfrm>
        </p:spPr>
        <p:txBody>
          <a:bodyPr/>
          <a:lstStyle/>
          <a:p>
            <a:r>
              <a:rPr lang="en-US" sz="6000" dirty="0"/>
              <a:t>Roads</a:t>
            </a:r>
          </a:p>
        </p:txBody>
      </p:sp>
      <p:sp>
        <p:nvSpPr>
          <p:cNvPr id="3" name="TextBox 2"/>
          <p:cNvSpPr txBox="1"/>
          <p:nvPr/>
        </p:nvSpPr>
        <p:spPr>
          <a:xfrm>
            <a:off x="2438400" y="856358"/>
            <a:ext cx="7315200" cy="6001643"/>
          </a:xfrm>
          <a:prstGeom prst="rect">
            <a:avLst/>
          </a:prstGeom>
          <a:noFill/>
        </p:spPr>
        <p:txBody>
          <a:bodyPr wrap="square" rtlCol="0">
            <a:spAutoFit/>
          </a:bodyPr>
          <a:lstStyle/>
          <a:p>
            <a:r>
              <a:rPr lang="en-US" sz="2000" dirty="0">
                <a:solidFill>
                  <a:prstClr val="white"/>
                </a:solidFill>
                <a:latin typeface="Century Gothic" panose="020B0502020202020204"/>
              </a:rPr>
              <a:t>Some lots have roads between the lakeshore and the home.  Typically these lots sell at a discount to other lake lots and require an adjustment.  The amount of the discount is related to the size of the road, the amount of traffic on the road and the overall impact of the road on the lot.</a:t>
            </a:r>
          </a:p>
          <a:p>
            <a:r>
              <a:rPr lang="en-US" sz="2000" dirty="0">
                <a:solidFill>
                  <a:prstClr val="white"/>
                </a:solidFill>
                <a:latin typeface="Century Gothic" panose="020B0502020202020204"/>
              </a:rPr>
              <a:t>	</a:t>
            </a:r>
            <a:r>
              <a:rPr lang="en-US" sz="2200" dirty="0">
                <a:solidFill>
                  <a:prstClr val="white"/>
                </a:solidFill>
                <a:latin typeface="Century Gothic" panose="020B0502020202020204"/>
              </a:rPr>
              <a:t>There are three levels of road adjustments</a:t>
            </a:r>
          </a:p>
          <a:p>
            <a:pPr lvl="2">
              <a:buFont typeface="Arial" pitchFamily="34" charset="0"/>
              <a:buChar char="•"/>
            </a:pPr>
            <a:r>
              <a:rPr lang="en-US" sz="2200" dirty="0">
                <a:solidFill>
                  <a:srgbClr val="FFFF00"/>
                </a:solidFill>
                <a:latin typeface="Century Gothic" panose="020B0502020202020204"/>
              </a:rPr>
              <a:t>UR1</a:t>
            </a:r>
            <a:r>
              <a:rPr lang="en-US" sz="2200" dirty="0">
                <a:solidFill>
                  <a:prstClr val="white"/>
                </a:solidFill>
                <a:latin typeface="Century Gothic" panose="020B0502020202020204"/>
              </a:rPr>
              <a:t> – low usage road: sometimes private roads or easements, typically only used by local residents.</a:t>
            </a:r>
          </a:p>
          <a:p>
            <a:pPr lvl="2">
              <a:buFont typeface="Arial" pitchFamily="34" charset="0"/>
              <a:buChar char="•"/>
            </a:pPr>
            <a:r>
              <a:rPr lang="en-US" sz="2200" dirty="0">
                <a:solidFill>
                  <a:srgbClr val="FFFF00"/>
                </a:solidFill>
                <a:latin typeface="Century Gothic" panose="020B0502020202020204"/>
              </a:rPr>
              <a:t>UR2</a:t>
            </a:r>
            <a:r>
              <a:rPr lang="en-US" sz="2200" dirty="0">
                <a:solidFill>
                  <a:prstClr val="white"/>
                </a:solidFill>
                <a:latin typeface="Century Gothic" panose="020B0502020202020204"/>
              </a:rPr>
              <a:t> – Medium usage road: typically public and paved, can be county roads with moderate levels of traffic.</a:t>
            </a:r>
          </a:p>
          <a:p>
            <a:pPr lvl="2">
              <a:buFont typeface="Arial" pitchFamily="34" charset="0"/>
              <a:buChar char="•"/>
            </a:pPr>
            <a:r>
              <a:rPr lang="en-US" sz="2200" dirty="0">
                <a:solidFill>
                  <a:srgbClr val="FFFF00"/>
                </a:solidFill>
                <a:latin typeface="Century Gothic" panose="020B0502020202020204"/>
              </a:rPr>
              <a:t>UR3</a:t>
            </a:r>
            <a:r>
              <a:rPr lang="en-US" sz="2200" dirty="0">
                <a:solidFill>
                  <a:prstClr val="white"/>
                </a:solidFill>
                <a:latin typeface="Century Gothic" panose="020B0502020202020204"/>
              </a:rPr>
              <a:t> – High usage road: Paved, typically county roads or state highways with high levels of traffic.</a:t>
            </a:r>
          </a:p>
          <a:p>
            <a:pPr lvl="2">
              <a:buFont typeface="Arial" pitchFamily="34" charset="0"/>
              <a:buChar char="•"/>
            </a:pPr>
            <a:r>
              <a:rPr lang="en-US" sz="2200" dirty="0">
                <a:solidFill>
                  <a:srgbClr val="FFFF00"/>
                </a:solidFill>
                <a:latin typeface="Century Gothic" panose="020B0502020202020204"/>
              </a:rPr>
              <a:t>UR4-</a:t>
            </a:r>
            <a:r>
              <a:rPr lang="en-US" sz="2200" dirty="0">
                <a:solidFill>
                  <a:prstClr val="white"/>
                </a:solidFill>
                <a:latin typeface="Century Gothic" panose="020B0502020202020204"/>
              </a:rPr>
              <a:t> High usage road: Paved, State Highways, high level of traffic, 4 lanes</a:t>
            </a:r>
          </a:p>
        </p:txBody>
      </p:sp>
    </p:spTree>
    <p:extLst>
      <p:ext uri="{BB962C8B-B14F-4D97-AF65-F5344CB8AC3E}">
        <p14:creationId xmlns:p14="http://schemas.microsoft.com/office/powerpoint/2010/main" val="18037509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305800" cy="1143000"/>
          </a:xfrm>
        </p:spPr>
        <p:txBody>
          <a:bodyPr>
            <a:normAutofit/>
          </a:bodyPr>
          <a:lstStyle/>
          <a:p>
            <a:r>
              <a:rPr lang="en-US" dirty="0">
                <a:solidFill>
                  <a:srgbClr val="FFFF00"/>
                </a:solidFill>
              </a:rPr>
              <a:t>UR1</a:t>
            </a:r>
            <a:r>
              <a:rPr lang="en-US" dirty="0"/>
              <a:t>: Leisure Lane </a:t>
            </a:r>
            <a:r>
              <a:rPr lang="en-US" sz="2000" dirty="0"/>
              <a:t>(AADT Not Measured)</a:t>
            </a:r>
          </a:p>
        </p:txBody>
      </p:sp>
      <p:pic>
        <p:nvPicPr>
          <p:cNvPr id="126979"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95600" y="1676400"/>
            <a:ext cx="6604000" cy="4953000"/>
          </a:xfrm>
          <a:prstGeom prst="rect">
            <a:avLst/>
          </a:prstGeom>
          <a:solidFill>
            <a:srgbClr val="FFFFFF">
              <a:shade val="85000"/>
            </a:srgbClr>
          </a:solidFill>
          <a:ln w="88900" cap="sq">
            <a:solidFill>
              <a:srgbClr val="FFFFFF"/>
            </a:solidFill>
            <a:miter lim="800000"/>
          </a:ln>
          <a:effectLst>
            <a:glow rad="2286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035278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228600"/>
            <a:ext cx="8305800" cy="1143000"/>
          </a:xfrm>
        </p:spPr>
        <p:txBody>
          <a:bodyPr>
            <a:normAutofit/>
          </a:bodyPr>
          <a:lstStyle/>
          <a:p>
            <a:r>
              <a:rPr lang="en-US" dirty="0">
                <a:solidFill>
                  <a:srgbClr val="FFFF00"/>
                </a:solidFill>
              </a:rPr>
              <a:t>UR2</a:t>
            </a:r>
            <a:r>
              <a:rPr lang="en-US" dirty="0">
                <a:solidFill>
                  <a:srgbClr val="CBDFF1"/>
                </a:solidFill>
              </a:rPr>
              <a:t>:</a:t>
            </a:r>
            <a:r>
              <a:rPr lang="en-US" dirty="0"/>
              <a:t> County Road 10 </a:t>
            </a:r>
            <a:r>
              <a:rPr lang="en-US" sz="2000" dirty="0"/>
              <a:t>(AADT = 720)</a:t>
            </a:r>
          </a:p>
        </p:txBody>
      </p:sp>
      <p:pic>
        <p:nvPicPr>
          <p:cNvPr id="129026" name="Picture 2"/>
          <p:cNvPicPr>
            <a:picLocks noChangeAspect="1" noChangeArrowheads="1"/>
          </p:cNvPicPr>
          <p:nvPr/>
        </p:nvPicPr>
        <p:blipFill>
          <a:blip r:embed="rId2" cstate="print"/>
          <a:srcRect/>
          <a:stretch>
            <a:fillRect/>
          </a:stretch>
        </p:blipFill>
        <p:spPr bwMode="auto">
          <a:xfrm>
            <a:off x="3657601" y="1524001"/>
            <a:ext cx="4562475" cy="4657725"/>
          </a:xfrm>
          <a:prstGeom prst="rect">
            <a:avLst/>
          </a:prstGeom>
          <a:solidFill>
            <a:srgbClr val="FFFFFF">
              <a:shade val="85000"/>
            </a:srgbClr>
          </a:solidFill>
          <a:ln w="88900" cap="sq">
            <a:solidFill>
              <a:srgbClr val="FFFFFF"/>
            </a:solidFill>
            <a:miter lim="800000"/>
          </a:ln>
          <a:effectLst>
            <a:glow rad="2286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612984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4953000" cy="762000"/>
          </a:xfrm>
        </p:spPr>
        <p:txBody>
          <a:bodyPr>
            <a:noAutofit/>
          </a:bodyPr>
          <a:lstStyle/>
          <a:p>
            <a:r>
              <a:rPr lang="en-US" sz="4000" dirty="0">
                <a:solidFill>
                  <a:srgbClr val="FFFF00"/>
                </a:solidFill>
              </a:rPr>
              <a:t>UR3</a:t>
            </a:r>
          </a:p>
        </p:txBody>
      </p:sp>
      <p:pic>
        <p:nvPicPr>
          <p:cNvPr id="124930" name="Picture 2"/>
          <p:cNvPicPr>
            <a:picLocks noChangeAspect="1" noChangeArrowheads="1"/>
          </p:cNvPicPr>
          <p:nvPr/>
        </p:nvPicPr>
        <p:blipFill>
          <a:blip r:embed="rId2" cstate="print"/>
          <a:srcRect/>
          <a:stretch>
            <a:fillRect/>
          </a:stretch>
        </p:blipFill>
        <p:spPr bwMode="auto">
          <a:xfrm>
            <a:off x="3962400" y="1437620"/>
            <a:ext cx="4191000" cy="5181600"/>
          </a:xfrm>
          <a:prstGeom prst="rect">
            <a:avLst/>
          </a:prstGeom>
          <a:solidFill>
            <a:srgbClr val="FFFFFF">
              <a:shade val="85000"/>
            </a:srgbClr>
          </a:solidFill>
          <a:ln w="88900" cap="sq">
            <a:solidFill>
              <a:srgbClr val="FFFFFF"/>
            </a:solidFill>
            <a:miter lim="800000"/>
          </a:ln>
          <a:effectLst>
            <a:glow rad="1397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3200400" y="238780"/>
            <a:ext cx="4267200" cy="523220"/>
          </a:xfrm>
          <a:prstGeom prst="rect">
            <a:avLst/>
          </a:prstGeom>
        </p:spPr>
        <p:txBody>
          <a:bodyPr wrap="square">
            <a:spAutoFit/>
          </a:bodyPr>
          <a:lstStyle/>
          <a:p>
            <a:pPr algn="ctr"/>
            <a:r>
              <a:rPr lang="en-US" sz="2800" dirty="0">
                <a:solidFill>
                  <a:prstClr val="white"/>
                </a:solidFill>
                <a:latin typeface="Century Gothic" panose="020B0502020202020204"/>
              </a:rPr>
              <a:t>Highway 169 </a:t>
            </a:r>
            <a:r>
              <a:rPr lang="en-US" sz="1600" dirty="0">
                <a:solidFill>
                  <a:prstClr val="white"/>
                </a:solidFill>
                <a:latin typeface="Century Gothic" panose="020B0502020202020204"/>
              </a:rPr>
              <a:t>(AADT=4,000)</a:t>
            </a:r>
          </a:p>
        </p:txBody>
      </p:sp>
    </p:spTree>
    <p:extLst>
      <p:ext uri="{BB962C8B-B14F-4D97-AF65-F5344CB8AC3E}">
        <p14:creationId xmlns:p14="http://schemas.microsoft.com/office/powerpoint/2010/main" val="11524997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1" y="152400"/>
            <a:ext cx="6554867" cy="1524000"/>
          </a:xfrm>
        </p:spPr>
        <p:txBody>
          <a:bodyPr/>
          <a:lstStyle/>
          <a:p>
            <a:r>
              <a:rPr lang="en-US" dirty="0">
                <a:solidFill>
                  <a:srgbClr val="FFFF00"/>
                </a:solidFill>
              </a:rPr>
              <a:t>UR4 :</a:t>
            </a:r>
            <a:r>
              <a:rPr lang="en-US" sz="2800" dirty="0"/>
              <a:t>Highway 371 (AADT=17,000</a:t>
            </a:r>
            <a:endParaRPr lang="en-US" sz="2800" dirty="0">
              <a:solidFill>
                <a:srgbClr val="FFFF00"/>
              </a:solidFill>
            </a:endParaRPr>
          </a:p>
        </p:txBody>
      </p:sp>
      <p:pic>
        <p:nvPicPr>
          <p:cNvPr id="4" name="Content Placeholder 3"/>
          <p:cNvPicPr>
            <a:picLocks noGrp="1" noChangeAspect="1" noChangeArrowheads="1"/>
          </p:cNvPicPr>
          <p:nvPr>
            <p:ph idx="1"/>
          </p:nvPr>
        </p:nvPicPr>
        <p:blipFill>
          <a:blip r:embed="rId2" cstate="print"/>
          <a:stretch>
            <a:fillRect/>
          </a:stretch>
        </p:blipFill>
        <p:spPr bwMode="auto">
          <a:xfrm>
            <a:off x="3505200" y="1524000"/>
            <a:ext cx="4876800" cy="4820468"/>
          </a:xfrm>
          <a:prstGeom prst="rect">
            <a:avLst/>
          </a:prstGeom>
          <a:solidFill>
            <a:srgbClr val="FFFFFF">
              <a:shade val="85000"/>
            </a:srgbClr>
          </a:solidFill>
          <a:ln w="88900" cap="sq">
            <a:solidFill>
              <a:srgbClr val="FFFFFF"/>
            </a:solidFill>
            <a:miter lim="800000"/>
          </a:ln>
          <a:effectLst>
            <a:glow rad="1397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325549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305800" cy="1143000"/>
          </a:xfrm>
        </p:spPr>
        <p:txBody>
          <a:bodyPr/>
          <a:lstStyle/>
          <a:p>
            <a:r>
              <a:rPr lang="en-US" dirty="0"/>
              <a:t>Depth</a:t>
            </a:r>
          </a:p>
        </p:txBody>
      </p:sp>
      <p:sp>
        <p:nvSpPr>
          <p:cNvPr id="3" name="TextBox 2"/>
          <p:cNvSpPr txBox="1"/>
          <p:nvPr/>
        </p:nvSpPr>
        <p:spPr>
          <a:xfrm>
            <a:off x="2362200" y="1219201"/>
            <a:ext cx="7315200" cy="6924973"/>
          </a:xfrm>
          <a:prstGeom prst="rect">
            <a:avLst/>
          </a:prstGeom>
          <a:noFill/>
        </p:spPr>
        <p:txBody>
          <a:bodyPr wrap="square" rtlCol="0">
            <a:spAutoFit/>
          </a:bodyPr>
          <a:lstStyle/>
          <a:p>
            <a:r>
              <a:rPr lang="en-US" sz="3600" dirty="0">
                <a:solidFill>
                  <a:prstClr val="white"/>
                </a:solidFill>
                <a:latin typeface="Century Gothic" panose="020B0502020202020204"/>
              </a:rPr>
              <a:t>Our lakeshore model is based on a 200 foot depth. For lots less than 200 feet, adjustments are needed to reflect the decreased utility and build-ability of these lots. Lots with less than 200’ in depth are adjusted in 5’ increments.  The smaller the depth, the larger the adjustment.</a:t>
            </a:r>
          </a:p>
          <a:p>
            <a:endParaRPr lang="en-US" sz="3600" dirty="0">
              <a:solidFill>
                <a:prstClr val="white"/>
              </a:solidFill>
              <a:latin typeface="Century Gothic" panose="020B0502020202020204"/>
            </a:endParaRPr>
          </a:p>
          <a:p>
            <a:endParaRPr lang="en-US" sz="2400" dirty="0">
              <a:solidFill>
                <a:prstClr val="white"/>
              </a:solidFill>
              <a:latin typeface="Century Gothic" panose="020B0502020202020204"/>
            </a:endParaRPr>
          </a:p>
          <a:p>
            <a:endParaRPr lang="en-US" sz="2400" dirty="0">
              <a:solidFill>
                <a:prstClr val="white"/>
              </a:solidFill>
              <a:latin typeface="Century Gothic" panose="020B0502020202020204"/>
            </a:endParaRPr>
          </a:p>
        </p:txBody>
      </p:sp>
    </p:spTree>
    <p:extLst>
      <p:ext uri="{BB962C8B-B14F-4D97-AF65-F5344CB8AC3E}">
        <p14:creationId xmlns:p14="http://schemas.microsoft.com/office/powerpoint/2010/main" val="39399412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3600" y="1219200"/>
            <a:ext cx="8077200" cy="5181600"/>
          </a:xfrm>
          <a:prstGeom prst="rect">
            <a:avLst/>
          </a:prstGeom>
          <a:solidFill>
            <a:schemeClr val="tx1"/>
          </a:solidFill>
          <a:ln>
            <a:solidFill>
              <a:schemeClr val="accent1"/>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latin typeface="Century Gothic" panose="020B0502020202020204"/>
            </a:endParaRPr>
          </a:p>
        </p:txBody>
      </p:sp>
      <p:sp>
        <p:nvSpPr>
          <p:cNvPr id="3" name="Arc 2"/>
          <p:cNvSpPr/>
          <p:nvPr/>
        </p:nvSpPr>
        <p:spPr>
          <a:xfrm>
            <a:off x="609600" y="1295400"/>
            <a:ext cx="3657600" cy="10515600"/>
          </a:xfrm>
          <a:prstGeom prst="arc">
            <a:avLst>
              <a:gd name="adj1" fmla="val 16218827"/>
              <a:gd name="adj2" fmla="val 0"/>
            </a:avLst>
          </a:prstGeom>
          <a:ln w="762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white"/>
              </a:solidFill>
              <a:latin typeface="Century Gothic" panose="020B0502020202020204"/>
            </a:endParaRPr>
          </a:p>
        </p:txBody>
      </p:sp>
      <p:cxnSp>
        <p:nvCxnSpPr>
          <p:cNvPr id="5" name="Straight Connector 4"/>
          <p:cNvCxnSpPr/>
          <p:nvPr/>
        </p:nvCxnSpPr>
        <p:spPr>
          <a:xfrm>
            <a:off x="3048000" y="1600200"/>
            <a:ext cx="21336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581400" y="2514600"/>
            <a:ext cx="16002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886200" y="3429000"/>
            <a:ext cx="12954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191000" y="5105400"/>
            <a:ext cx="990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181600" y="1295400"/>
            <a:ext cx="0" cy="51816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2" idx="0"/>
            <a:endCxn id="2" idx="2"/>
          </p:cNvCxnSpPr>
          <p:nvPr/>
        </p:nvCxnSpPr>
        <p:spPr>
          <a:xfrm>
            <a:off x="6172200" y="1219200"/>
            <a:ext cx="0" cy="51816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048001" y="1905001"/>
            <a:ext cx="461665" cy="558807"/>
          </a:xfrm>
          <a:prstGeom prst="rect">
            <a:avLst/>
          </a:prstGeom>
          <a:noFill/>
        </p:spPr>
        <p:txBody>
          <a:bodyPr vert="vert" wrap="none" rtlCol="0">
            <a:spAutoFit/>
          </a:bodyPr>
          <a:lstStyle/>
          <a:p>
            <a:r>
              <a:rPr lang="en-US" dirty="0">
                <a:solidFill>
                  <a:prstClr val="black"/>
                </a:solidFill>
                <a:latin typeface="Century Gothic" panose="020B0502020202020204"/>
              </a:rPr>
              <a:t>100’</a:t>
            </a:r>
          </a:p>
        </p:txBody>
      </p:sp>
      <p:sp>
        <p:nvSpPr>
          <p:cNvPr id="28" name="TextBox 27"/>
          <p:cNvSpPr txBox="1"/>
          <p:nvPr/>
        </p:nvSpPr>
        <p:spPr>
          <a:xfrm>
            <a:off x="3429001" y="2743201"/>
            <a:ext cx="461665" cy="558807"/>
          </a:xfrm>
          <a:prstGeom prst="rect">
            <a:avLst/>
          </a:prstGeom>
          <a:noFill/>
        </p:spPr>
        <p:txBody>
          <a:bodyPr vert="vert" wrap="none" rtlCol="0">
            <a:spAutoFit/>
          </a:bodyPr>
          <a:lstStyle/>
          <a:p>
            <a:r>
              <a:rPr lang="en-US" dirty="0">
                <a:solidFill>
                  <a:prstClr val="black"/>
                </a:solidFill>
                <a:latin typeface="Century Gothic" panose="020B0502020202020204"/>
              </a:rPr>
              <a:t>100’</a:t>
            </a:r>
          </a:p>
        </p:txBody>
      </p:sp>
      <p:sp>
        <p:nvSpPr>
          <p:cNvPr id="29" name="TextBox 28"/>
          <p:cNvSpPr txBox="1"/>
          <p:nvPr/>
        </p:nvSpPr>
        <p:spPr>
          <a:xfrm>
            <a:off x="3456801" y="4114800"/>
            <a:ext cx="738664" cy="533400"/>
          </a:xfrm>
          <a:prstGeom prst="rect">
            <a:avLst/>
          </a:prstGeom>
          <a:noFill/>
        </p:spPr>
        <p:txBody>
          <a:bodyPr vert="vert" wrap="square" rtlCol="0">
            <a:spAutoFit/>
          </a:bodyPr>
          <a:lstStyle/>
          <a:p>
            <a:r>
              <a:rPr lang="en-US" dirty="0">
                <a:solidFill>
                  <a:prstClr val="black"/>
                </a:solidFill>
                <a:latin typeface="Century Gothic" panose="020B0502020202020204"/>
              </a:rPr>
              <a:t>180’</a:t>
            </a:r>
          </a:p>
        </p:txBody>
      </p:sp>
      <p:sp>
        <p:nvSpPr>
          <p:cNvPr id="31" name="TextBox 30"/>
          <p:cNvSpPr txBox="1"/>
          <p:nvPr/>
        </p:nvSpPr>
        <p:spPr>
          <a:xfrm>
            <a:off x="3609201" y="5486400"/>
            <a:ext cx="738664" cy="533400"/>
          </a:xfrm>
          <a:prstGeom prst="rect">
            <a:avLst/>
          </a:prstGeom>
          <a:noFill/>
        </p:spPr>
        <p:txBody>
          <a:bodyPr vert="vert" wrap="square" rtlCol="0">
            <a:spAutoFit/>
          </a:bodyPr>
          <a:lstStyle/>
          <a:p>
            <a:r>
              <a:rPr lang="en-US" dirty="0">
                <a:solidFill>
                  <a:prstClr val="black"/>
                </a:solidFill>
                <a:latin typeface="Century Gothic" panose="020B0502020202020204"/>
              </a:rPr>
              <a:t>120’</a:t>
            </a:r>
          </a:p>
        </p:txBody>
      </p:sp>
      <p:sp>
        <p:nvSpPr>
          <p:cNvPr id="36" name="TextBox 35"/>
          <p:cNvSpPr txBox="1"/>
          <p:nvPr/>
        </p:nvSpPr>
        <p:spPr>
          <a:xfrm>
            <a:off x="5181601" y="1295400"/>
            <a:ext cx="1040221" cy="5181600"/>
          </a:xfrm>
          <a:prstGeom prst="rect">
            <a:avLst/>
          </a:prstGeom>
          <a:noFill/>
        </p:spPr>
        <p:txBody>
          <a:bodyPr vert="wordArtVert" wrap="square" rtlCol="0">
            <a:spAutoFit/>
          </a:bodyPr>
          <a:lstStyle/>
          <a:p>
            <a:pPr algn="ctr"/>
            <a:r>
              <a:rPr lang="en-US" sz="4800" dirty="0">
                <a:solidFill>
                  <a:prstClr val="black"/>
                </a:solidFill>
                <a:latin typeface="Century Gothic" panose="020B0502020202020204"/>
              </a:rPr>
              <a:t>ROAD</a:t>
            </a:r>
          </a:p>
        </p:txBody>
      </p:sp>
      <p:sp>
        <p:nvSpPr>
          <p:cNvPr id="40" name="TextBox 39"/>
          <p:cNvSpPr txBox="1"/>
          <p:nvPr/>
        </p:nvSpPr>
        <p:spPr>
          <a:xfrm>
            <a:off x="3886201" y="1600200"/>
            <a:ext cx="713657" cy="369332"/>
          </a:xfrm>
          <a:prstGeom prst="rect">
            <a:avLst/>
          </a:prstGeom>
          <a:noFill/>
        </p:spPr>
        <p:txBody>
          <a:bodyPr wrap="none" rtlCol="0">
            <a:spAutoFit/>
          </a:bodyPr>
          <a:lstStyle/>
          <a:p>
            <a:r>
              <a:rPr lang="en-US" dirty="0">
                <a:solidFill>
                  <a:prstClr val="black"/>
                </a:solidFill>
                <a:latin typeface="Century Gothic" panose="020B0502020202020204"/>
              </a:rPr>
              <a:t>Lot 1</a:t>
            </a:r>
          </a:p>
        </p:txBody>
      </p:sp>
      <p:sp>
        <p:nvSpPr>
          <p:cNvPr id="41" name="TextBox 40"/>
          <p:cNvSpPr txBox="1"/>
          <p:nvPr/>
        </p:nvSpPr>
        <p:spPr>
          <a:xfrm>
            <a:off x="4038601" y="2514600"/>
            <a:ext cx="713657" cy="369332"/>
          </a:xfrm>
          <a:prstGeom prst="rect">
            <a:avLst/>
          </a:prstGeom>
          <a:noFill/>
        </p:spPr>
        <p:txBody>
          <a:bodyPr wrap="none" rtlCol="0">
            <a:spAutoFit/>
          </a:bodyPr>
          <a:lstStyle/>
          <a:p>
            <a:r>
              <a:rPr lang="en-US" dirty="0">
                <a:solidFill>
                  <a:prstClr val="black"/>
                </a:solidFill>
                <a:latin typeface="Century Gothic" panose="020B0502020202020204"/>
              </a:rPr>
              <a:t>Lot 2</a:t>
            </a:r>
          </a:p>
        </p:txBody>
      </p:sp>
      <p:sp>
        <p:nvSpPr>
          <p:cNvPr id="42" name="TextBox 41"/>
          <p:cNvSpPr txBox="1"/>
          <p:nvPr/>
        </p:nvSpPr>
        <p:spPr>
          <a:xfrm>
            <a:off x="4209559" y="3373016"/>
            <a:ext cx="713657" cy="369332"/>
          </a:xfrm>
          <a:prstGeom prst="rect">
            <a:avLst/>
          </a:prstGeom>
          <a:noFill/>
        </p:spPr>
        <p:txBody>
          <a:bodyPr wrap="none" rtlCol="0">
            <a:spAutoFit/>
          </a:bodyPr>
          <a:lstStyle/>
          <a:p>
            <a:r>
              <a:rPr lang="en-US" dirty="0">
                <a:solidFill>
                  <a:prstClr val="black"/>
                </a:solidFill>
                <a:latin typeface="Century Gothic" panose="020B0502020202020204"/>
              </a:rPr>
              <a:t>Lot 3</a:t>
            </a:r>
          </a:p>
        </p:txBody>
      </p:sp>
      <p:sp>
        <p:nvSpPr>
          <p:cNvPr id="43" name="TextBox 42"/>
          <p:cNvSpPr txBox="1"/>
          <p:nvPr/>
        </p:nvSpPr>
        <p:spPr>
          <a:xfrm>
            <a:off x="4343401" y="5105400"/>
            <a:ext cx="713657" cy="369332"/>
          </a:xfrm>
          <a:prstGeom prst="rect">
            <a:avLst/>
          </a:prstGeom>
          <a:noFill/>
        </p:spPr>
        <p:txBody>
          <a:bodyPr wrap="none" rtlCol="0">
            <a:spAutoFit/>
          </a:bodyPr>
          <a:lstStyle/>
          <a:p>
            <a:r>
              <a:rPr lang="en-US" dirty="0">
                <a:solidFill>
                  <a:prstClr val="black"/>
                </a:solidFill>
                <a:latin typeface="Century Gothic" panose="020B0502020202020204"/>
              </a:rPr>
              <a:t>Lot 4</a:t>
            </a:r>
          </a:p>
        </p:txBody>
      </p:sp>
      <p:sp>
        <p:nvSpPr>
          <p:cNvPr id="44" name="TextBox 43"/>
          <p:cNvSpPr txBox="1"/>
          <p:nvPr/>
        </p:nvSpPr>
        <p:spPr>
          <a:xfrm>
            <a:off x="3810000" y="1295400"/>
            <a:ext cx="651140" cy="369332"/>
          </a:xfrm>
          <a:prstGeom prst="rect">
            <a:avLst/>
          </a:prstGeom>
          <a:noFill/>
        </p:spPr>
        <p:txBody>
          <a:bodyPr wrap="none" rtlCol="0">
            <a:spAutoFit/>
          </a:bodyPr>
          <a:lstStyle/>
          <a:p>
            <a:r>
              <a:rPr lang="en-US" dirty="0">
                <a:solidFill>
                  <a:prstClr val="black"/>
                </a:solidFill>
                <a:latin typeface="Century Gothic" panose="020B0502020202020204"/>
              </a:rPr>
              <a:t>230’</a:t>
            </a:r>
          </a:p>
        </p:txBody>
      </p:sp>
      <p:sp>
        <p:nvSpPr>
          <p:cNvPr id="45" name="TextBox 44"/>
          <p:cNvSpPr txBox="1"/>
          <p:nvPr/>
        </p:nvSpPr>
        <p:spPr>
          <a:xfrm>
            <a:off x="4038600" y="2209800"/>
            <a:ext cx="651140" cy="369332"/>
          </a:xfrm>
          <a:prstGeom prst="rect">
            <a:avLst/>
          </a:prstGeom>
          <a:noFill/>
        </p:spPr>
        <p:txBody>
          <a:bodyPr wrap="none" rtlCol="0">
            <a:spAutoFit/>
          </a:bodyPr>
          <a:lstStyle/>
          <a:p>
            <a:r>
              <a:rPr lang="en-US" dirty="0">
                <a:solidFill>
                  <a:prstClr val="black"/>
                </a:solidFill>
                <a:latin typeface="Century Gothic" panose="020B0502020202020204"/>
              </a:rPr>
              <a:t>175’</a:t>
            </a:r>
          </a:p>
        </p:txBody>
      </p:sp>
      <p:cxnSp>
        <p:nvCxnSpPr>
          <p:cNvPr id="47" name="Straight Arrow Connector 46"/>
          <p:cNvCxnSpPr/>
          <p:nvPr/>
        </p:nvCxnSpPr>
        <p:spPr>
          <a:xfrm>
            <a:off x="3352800" y="2057400"/>
            <a:ext cx="1752600" cy="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3733800" y="2971800"/>
            <a:ext cx="1447800" cy="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endCxn id="36" idx="1"/>
          </p:cNvCxnSpPr>
          <p:nvPr/>
        </p:nvCxnSpPr>
        <p:spPr>
          <a:xfrm>
            <a:off x="4038600" y="3886200"/>
            <a:ext cx="1143000" cy="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4114800" y="4724400"/>
            <a:ext cx="1066800" cy="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191000" y="5105400"/>
            <a:ext cx="9906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4267200" y="6172200"/>
            <a:ext cx="9144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4267200" y="5489510"/>
            <a:ext cx="914400" cy="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4267200" y="6019800"/>
            <a:ext cx="914400" cy="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4267200" y="3124200"/>
            <a:ext cx="533400" cy="369332"/>
          </a:xfrm>
          <a:prstGeom prst="rect">
            <a:avLst/>
          </a:prstGeom>
          <a:noFill/>
        </p:spPr>
        <p:txBody>
          <a:bodyPr wrap="square" rtlCol="0">
            <a:spAutoFit/>
          </a:bodyPr>
          <a:lstStyle/>
          <a:p>
            <a:r>
              <a:rPr lang="en-US" dirty="0">
                <a:solidFill>
                  <a:prstClr val="black"/>
                </a:solidFill>
                <a:latin typeface="Century Gothic" panose="020B0502020202020204"/>
              </a:rPr>
              <a:t>15’</a:t>
            </a:r>
          </a:p>
        </p:txBody>
      </p:sp>
      <p:sp>
        <p:nvSpPr>
          <p:cNvPr id="68" name="TextBox 67"/>
          <p:cNvSpPr txBox="1"/>
          <p:nvPr/>
        </p:nvSpPr>
        <p:spPr>
          <a:xfrm>
            <a:off x="4419600" y="4800600"/>
            <a:ext cx="651140" cy="369332"/>
          </a:xfrm>
          <a:prstGeom prst="rect">
            <a:avLst/>
          </a:prstGeom>
          <a:noFill/>
        </p:spPr>
        <p:txBody>
          <a:bodyPr wrap="none" rtlCol="0">
            <a:spAutoFit/>
          </a:bodyPr>
          <a:lstStyle/>
          <a:p>
            <a:r>
              <a:rPr lang="en-US" dirty="0">
                <a:solidFill>
                  <a:prstClr val="black"/>
                </a:solidFill>
                <a:latin typeface="Century Gothic" panose="020B0502020202020204"/>
              </a:rPr>
              <a:t>105’</a:t>
            </a:r>
          </a:p>
        </p:txBody>
      </p:sp>
      <p:sp>
        <p:nvSpPr>
          <p:cNvPr id="71" name="TextBox 70"/>
          <p:cNvSpPr txBox="1"/>
          <p:nvPr/>
        </p:nvSpPr>
        <p:spPr>
          <a:xfrm>
            <a:off x="4495800" y="6096000"/>
            <a:ext cx="522900" cy="369332"/>
          </a:xfrm>
          <a:prstGeom prst="rect">
            <a:avLst/>
          </a:prstGeom>
          <a:noFill/>
        </p:spPr>
        <p:txBody>
          <a:bodyPr wrap="none" rtlCol="0">
            <a:spAutoFit/>
          </a:bodyPr>
          <a:lstStyle/>
          <a:p>
            <a:r>
              <a:rPr lang="en-US" dirty="0">
                <a:solidFill>
                  <a:prstClr val="black"/>
                </a:solidFill>
                <a:latin typeface="Century Gothic" panose="020B0502020202020204"/>
              </a:rPr>
              <a:t>85’</a:t>
            </a:r>
          </a:p>
        </p:txBody>
      </p:sp>
      <p:cxnSp>
        <p:nvCxnSpPr>
          <p:cNvPr id="77" name="Straight Connector 76"/>
          <p:cNvCxnSpPr/>
          <p:nvPr/>
        </p:nvCxnSpPr>
        <p:spPr>
          <a:xfrm>
            <a:off x="4114800" y="4343400"/>
            <a:ext cx="1066800" cy="0"/>
          </a:xfrm>
          <a:prstGeom prst="line">
            <a:avLst/>
          </a:prstGeom>
          <a:ln w="38100">
            <a:solidFill>
              <a:schemeClr val="accent5">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4267200" y="5867400"/>
            <a:ext cx="914400" cy="0"/>
          </a:xfrm>
          <a:prstGeom prst="line">
            <a:avLst/>
          </a:prstGeom>
          <a:ln w="38100">
            <a:solidFill>
              <a:schemeClr val="accent5">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6362700" y="1187326"/>
            <a:ext cx="3657600" cy="5262979"/>
          </a:xfrm>
          <a:prstGeom prst="rect">
            <a:avLst/>
          </a:prstGeom>
          <a:noFill/>
        </p:spPr>
        <p:txBody>
          <a:bodyPr wrap="square" rtlCol="0">
            <a:spAutoFit/>
          </a:bodyPr>
          <a:lstStyle/>
          <a:p>
            <a:r>
              <a:rPr lang="en-US" sz="2400" dirty="0">
                <a:solidFill>
                  <a:prstClr val="black"/>
                </a:solidFill>
                <a:latin typeface="Century Gothic" panose="020B0502020202020204"/>
              </a:rPr>
              <a:t>To determine the amount of the depth adjustment, measurements will be taken from the midpoint of the lake frontage.  </a:t>
            </a:r>
          </a:p>
          <a:p>
            <a:endParaRPr lang="en-US" sz="2400" dirty="0">
              <a:solidFill>
                <a:prstClr val="black"/>
              </a:solidFill>
              <a:latin typeface="Century Gothic" panose="020B0502020202020204"/>
            </a:endParaRPr>
          </a:p>
          <a:p>
            <a:r>
              <a:rPr lang="en-US" sz="2400" dirty="0">
                <a:solidFill>
                  <a:prstClr val="black"/>
                </a:solidFill>
                <a:latin typeface="Century Gothic" panose="020B0502020202020204"/>
              </a:rPr>
              <a:t>Lots that have more than 100’ in frontage will have be measured additionally from each mid-point of each tiered area thereafter.</a:t>
            </a:r>
          </a:p>
        </p:txBody>
      </p:sp>
      <p:sp>
        <p:nvSpPr>
          <p:cNvPr id="39" name="TextBox 38"/>
          <p:cNvSpPr txBox="1"/>
          <p:nvPr/>
        </p:nvSpPr>
        <p:spPr>
          <a:xfrm>
            <a:off x="2133600" y="3810000"/>
            <a:ext cx="1981200" cy="923330"/>
          </a:xfrm>
          <a:prstGeom prst="rect">
            <a:avLst/>
          </a:prstGeom>
          <a:noFill/>
        </p:spPr>
        <p:txBody>
          <a:bodyPr wrap="square" rtlCol="0">
            <a:spAutoFit/>
          </a:bodyPr>
          <a:lstStyle/>
          <a:p>
            <a:r>
              <a:rPr lang="en-US" sz="5400" dirty="0">
                <a:solidFill>
                  <a:prstClr val="black"/>
                </a:solidFill>
                <a:latin typeface="Century Gothic" panose="020B0502020202020204"/>
              </a:rPr>
              <a:t>Lake</a:t>
            </a:r>
          </a:p>
        </p:txBody>
      </p:sp>
    </p:spTree>
    <p:extLst>
      <p:ext uri="{BB962C8B-B14F-4D97-AF65-F5344CB8AC3E}">
        <p14:creationId xmlns:p14="http://schemas.microsoft.com/office/powerpoint/2010/main" val="20563664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a:blip r:embed="rId2" cstate="print"/>
          <a:srcRect/>
          <a:stretch>
            <a:fillRect/>
          </a:stretch>
        </p:blipFill>
        <p:spPr bwMode="auto">
          <a:xfrm>
            <a:off x="2667001" y="1828800"/>
            <a:ext cx="6925557" cy="4057650"/>
          </a:xfrm>
          <a:prstGeom prst="rect">
            <a:avLst/>
          </a:prstGeom>
          <a:solidFill>
            <a:srgbClr val="FFFFFF">
              <a:shade val="85000"/>
            </a:srgbClr>
          </a:solidFill>
          <a:ln w="88900" cap="sq">
            <a:solidFill>
              <a:srgbClr val="FFFFFF"/>
            </a:solidFill>
            <a:miter lim="800000"/>
          </a:ln>
          <a:effectLst>
            <a:glow rad="1397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2590800" y="685801"/>
            <a:ext cx="7086600" cy="584775"/>
          </a:xfrm>
          <a:prstGeom prst="rect">
            <a:avLst/>
          </a:prstGeom>
          <a:noFill/>
        </p:spPr>
        <p:txBody>
          <a:bodyPr wrap="square" rtlCol="0">
            <a:spAutoFit/>
          </a:bodyPr>
          <a:lstStyle/>
          <a:p>
            <a:pPr algn="ctr"/>
            <a:r>
              <a:rPr lang="en-US" sz="3200" dirty="0">
                <a:solidFill>
                  <a:srgbClr val="FAF8A6"/>
                </a:solidFill>
                <a:latin typeface="Century Gothic" panose="020B0502020202020204"/>
              </a:rPr>
              <a:t>160’ depth</a:t>
            </a:r>
          </a:p>
        </p:txBody>
      </p:sp>
      <p:cxnSp>
        <p:nvCxnSpPr>
          <p:cNvPr id="7" name="Straight Connector 6"/>
          <p:cNvCxnSpPr/>
          <p:nvPr/>
        </p:nvCxnSpPr>
        <p:spPr>
          <a:xfrm>
            <a:off x="4343400" y="3124200"/>
            <a:ext cx="609600" cy="1600200"/>
          </a:xfrm>
          <a:prstGeom prst="line">
            <a:avLst/>
          </a:prstGeom>
        </p:spPr>
        <p:style>
          <a:lnRef idx="3">
            <a:schemeClr val="accent3"/>
          </a:lnRef>
          <a:fillRef idx="0">
            <a:schemeClr val="accent3"/>
          </a:fillRef>
          <a:effectRef idx="2">
            <a:schemeClr val="accent3"/>
          </a:effectRef>
          <a:fontRef idx="minor">
            <a:schemeClr val="tx1"/>
          </a:fontRef>
        </p:style>
      </p:cxnSp>
      <p:cxnSp>
        <p:nvCxnSpPr>
          <p:cNvPr id="10" name="Straight Connector 9"/>
          <p:cNvCxnSpPr/>
          <p:nvPr/>
        </p:nvCxnSpPr>
        <p:spPr>
          <a:xfrm>
            <a:off x="4343400" y="3124200"/>
            <a:ext cx="2209800" cy="152400"/>
          </a:xfrm>
          <a:prstGeom prst="line">
            <a:avLst/>
          </a:prstGeom>
        </p:spPr>
        <p:style>
          <a:lnRef idx="3">
            <a:schemeClr val="accent3"/>
          </a:lnRef>
          <a:fillRef idx="0">
            <a:schemeClr val="accent3"/>
          </a:fillRef>
          <a:effectRef idx="2">
            <a:schemeClr val="accent3"/>
          </a:effectRef>
          <a:fontRef idx="minor">
            <a:schemeClr val="tx1"/>
          </a:fontRef>
        </p:style>
      </p:cxnSp>
      <p:cxnSp>
        <p:nvCxnSpPr>
          <p:cNvPr id="14" name="Straight Connector 13"/>
          <p:cNvCxnSpPr/>
          <p:nvPr/>
        </p:nvCxnSpPr>
        <p:spPr>
          <a:xfrm>
            <a:off x="6553200" y="3276600"/>
            <a:ext cx="1905000" cy="1752600"/>
          </a:xfrm>
          <a:prstGeom prst="line">
            <a:avLst/>
          </a:prstGeom>
        </p:spPr>
        <p:style>
          <a:lnRef idx="3">
            <a:schemeClr val="accent3"/>
          </a:lnRef>
          <a:fillRef idx="0">
            <a:schemeClr val="accent3"/>
          </a:fillRef>
          <a:effectRef idx="2">
            <a:schemeClr val="accent3"/>
          </a:effectRef>
          <a:fontRef idx="minor">
            <a:schemeClr val="tx1"/>
          </a:fontRef>
        </p:style>
      </p:cxnSp>
      <p:cxnSp>
        <p:nvCxnSpPr>
          <p:cNvPr id="17" name="Straight Connector 16"/>
          <p:cNvCxnSpPr/>
          <p:nvPr/>
        </p:nvCxnSpPr>
        <p:spPr>
          <a:xfrm>
            <a:off x="4953000" y="4724400"/>
            <a:ext cx="3429000" cy="304800"/>
          </a:xfrm>
          <a:prstGeom prst="line">
            <a:avLst/>
          </a:prstGeom>
        </p:spPr>
        <p:style>
          <a:lnRef idx="3">
            <a:schemeClr val="accent3"/>
          </a:lnRef>
          <a:fillRef idx="0">
            <a:schemeClr val="accent3"/>
          </a:fillRef>
          <a:effectRef idx="2">
            <a:schemeClr val="accent3"/>
          </a:effectRef>
          <a:fontRef idx="minor">
            <a:schemeClr val="tx1"/>
          </a:fontRef>
        </p:style>
      </p:cxnSp>
      <p:cxnSp>
        <p:nvCxnSpPr>
          <p:cNvPr id="12" name="Straight Arrow Connector 11"/>
          <p:cNvCxnSpPr/>
          <p:nvPr/>
        </p:nvCxnSpPr>
        <p:spPr>
          <a:xfrm>
            <a:off x="4648200" y="3962400"/>
            <a:ext cx="2667000" cy="76200"/>
          </a:xfrm>
          <a:prstGeom prst="straightConnector1">
            <a:avLst/>
          </a:prstGeom>
          <a:ln w="571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97933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2" cstate="print"/>
          <a:srcRect/>
          <a:stretch>
            <a:fillRect/>
          </a:stretch>
        </p:blipFill>
        <p:spPr bwMode="auto">
          <a:xfrm>
            <a:off x="2590800" y="1518047"/>
            <a:ext cx="6912860" cy="4736306"/>
          </a:xfrm>
          <a:prstGeom prst="rect">
            <a:avLst/>
          </a:prstGeom>
          <a:solidFill>
            <a:srgbClr val="FFFFFF">
              <a:shade val="85000"/>
            </a:srgbClr>
          </a:solidFill>
          <a:ln w="88900" cap="sq">
            <a:solidFill>
              <a:srgbClr val="FFFFFF"/>
            </a:solidFill>
            <a:miter lim="800000"/>
          </a:ln>
          <a:effectLst>
            <a:glow rad="1397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4800601" y="381001"/>
            <a:ext cx="2060179" cy="646331"/>
          </a:xfrm>
          <a:prstGeom prst="rect">
            <a:avLst/>
          </a:prstGeom>
          <a:noFill/>
        </p:spPr>
        <p:txBody>
          <a:bodyPr wrap="none" rtlCol="0">
            <a:spAutoFit/>
          </a:bodyPr>
          <a:lstStyle/>
          <a:p>
            <a:r>
              <a:rPr lang="en-US" sz="3600" dirty="0">
                <a:solidFill>
                  <a:srgbClr val="FAF8A6"/>
                </a:solidFill>
                <a:latin typeface="Century Gothic" panose="020B0502020202020204"/>
              </a:rPr>
              <a:t>125</a:t>
            </a:r>
            <a:r>
              <a:rPr lang="en-US" sz="2400" dirty="0">
                <a:solidFill>
                  <a:srgbClr val="FAF8A6"/>
                </a:solidFill>
                <a:latin typeface="Century Gothic" panose="020B0502020202020204"/>
              </a:rPr>
              <a:t>’ depth</a:t>
            </a:r>
          </a:p>
        </p:txBody>
      </p:sp>
      <p:cxnSp>
        <p:nvCxnSpPr>
          <p:cNvPr id="5" name="Straight Connector 4"/>
          <p:cNvCxnSpPr/>
          <p:nvPr/>
        </p:nvCxnSpPr>
        <p:spPr>
          <a:xfrm>
            <a:off x="5105400" y="3886200"/>
            <a:ext cx="2514600" cy="0"/>
          </a:xfrm>
          <a:prstGeom prst="line">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5928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4"/>
          <p:cNvSpPr/>
          <p:nvPr/>
        </p:nvSpPr>
        <p:spPr>
          <a:xfrm>
            <a:off x="2438400" y="838200"/>
            <a:ext cx="7315200" cy="12004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p>
            <a:pPr defTabSz="711200">
              <a:lnSpc>
                <a:spcPct val="90000"/>
              </a:lnSpc>
              <a:spcBef>
                <a:spcPct val="0"/>
              </a:spcBef>
              <a:spcAft>
                <a:spcPct val="35000"/>
              </a:spcAft>
            </a:pPr>
            <a:r>
              <a:rPr lang="en-US" sz="2400" b="1" dirty="0">
                <a:solidFill>
                  <a:prstClr val="white"/>
                </a:solidFill>
                <a:latin typeface="Century Gothic" panose="020B0502020202020204"/>
              </a:rPr>
              <a:t>None / Sparse</a:t>
            </a:r>
          </a:p>
          <a:p>
            <a:pPr marL="114300" lvl="1" indent="-114300" defTabSz="533400">
              <a:lnSpc>
                <a:spcPct val="90000"/>
              </a:lnSpc>
              <a:spcBef>
                <a:spcPct val="0"/>
              </a:spcBef>
              <a:spcAft>
                <a:spcPct val="15000"/>
              </a:spcAft>
            </a:pPr>
            <a:r>
              <a:rPr lang="en-US" b="1" dirty="0">
                <a:solidFill>
                  <a:prstClr val="white"/>
                </a:solidFill>
                <a:latin typeface="Century Gothic" panose="020B0502020202020204"/>
              </a:rPr>
              <a:t>  Thin concentration; may be a gathering in a small area of the overall frontage.  Does not impact lakeshore utility.</a:t>
            </a:r>
          </a:p>
        </p:txBody>
      </p:sp>
      <p:pic>
        <p:nvPicPr>
          <p:cNvPr id="13209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28800" y="1981200"/>
            <a:ext cx="3886200" cy="44302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p:cNvSpPr txBox="1"/>
          <p:nvPr/>
        </p:nvSpPr>
        <p:spPr>
          <a:xfrm>
            <a:off x="2438400" y="1"/>
            <a:ext cx="7315200" cy="646331"/>
          </a:xfrm>
          <a:prstGeom prst="rect">
            <a:avLst/>
          </a:prstGeom>
          <a:noFill/>
        </p:spPr>
        <p:txBody>
          <a:bodyPr wrap="square" rtlCol="0">
            <a:spAutoFit/>
          </a:bodyPr>
          <a:lstStyle/>
          <a:p>
            <a:pPr algn="ctr"/>
            <a:r>
              <a:rPr lang="en-US" sz="3600" b="1" dirty="0">
                <a:solidFill>
                  <a:prstClr val="white"/>
                </a:solidFill>
                <a:latin typeface="Century Gothic" panose="020B0502020202020204"/>
              </a:rPr>
              <a:t>Emergent Vegetation</a:t>
            </a:r>
          </a:p>
        </p:txBody>
      </p:sp>
      <p:pic>
        <p:nvPicPr>
          <p:cNvPr id="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72201" y="1981200"/>
            <a:ext cx="3942471" cy="4495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654936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1" y="-76200"/>
            <a:ext cx="6554867" cy="1524000"/>
          </a:xfrm>
        </p:spPr>
        <p:txBody>
          <a:bodyPr/>
          <a:lstStyle/>
          <a:p>
            <a:r>
              <a:rPr lang="en-US" dirty="0"/>
              <a:t>Depth &amp; Elevation</a:t>
            </a:r>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971800" y="2362201"/>
            <a:ext cx="6435844" cy="4201001"/>
          </a:xfrm>
        </p:spPr>
      </p:pic>
      <p:sp>
        <p:nvSpPr>
          <p:cNvPr id="5" name="TextBox 4"/>
          <p:cNvSpPr txBox="1"/>
          <p:nvPr/>
        </p:nvSpPr>
        <p:spPr>
          <a:xfrm>
            <a:off x="5791201" y="3965853"/>
            <a:ext cx="824265" cy="369332"/>
          </a:xfrm>
          <a:prstGeom prst="rect">
            <a:avLst/>
          </a:prstGeom>
          <a:noFill/>
        </p:spPr>
        <p:txBody>
          <a:bodyPr wrap="none" rtlCol="0">
            <a:spAutoFit/>
          </a:bodyPr>
          <a:lstStyle/>
          <a:p>
            <a:r>
              <a:rPr lang="en-US" b="1" dirty="0">
                <a:solidFill>
                  <a:srgbClr val="FF0000"/>
                </a:solidFill>
                <a:latin typeface="Century Gothic" panose="020B0502020202020204"/>
              </a:rPr>
              <a:t>125 Ft</a:t>
            </a:r>
          </a:p>
        </p:txBody>
      </p:sp>
      <p:sp>
        <p:nvSpPr>
          <p:cNvPr id="6" name="TextBox 5"/>
          <p:cNvSpPr txBox="1"/>
          <p:nvPr/>
        </p:nvSpPr>
        <p:spPr>
          <a:xfrm>
            <a:off x="1676401" y="1302116"/>
            <a:ext cx="8839200" cy="707886"/>
          </a:xfrm>
          <a:prstGeom prst="rect">
            <a:avLst/>
          </a:prstGeom>
          <a:noFill/>
        </p:spPr>
        <p:txBody>
          <a:bodyPr wrap="square" rtlCol="0">
            <a:spAutoFit/>
          </a:bodyPr>
          <a:lstStyle/>
          <a:p>
            <a:r>
              <a:rPr lang="en-US" sz="2000" dirty="0">
                <a:solidFill>
                  <a:prstClr val="white"/>
                </a:solidFill>
                <a:latin typeface="Century Gothic" panose="020B0502020202020204"/>
              </a:rPr>
              <a:t>When a lot is affected by a steep elevation, the depth would be calculated by going from the top of the ridge as shown below</a:t>
            </a:r>
            <a:r>
              <a:rPr lang="en-US" dirty="0">
                <a:solidFill>
                  <a:prstClr val="white"/>
                </a:solidFill>
                <a:latin typeface="Century Gothic" panose="020B0502020202020204"/>
              </a:rPr>
              <a:t>. </a:t>
            </a:r>
          </a:p>
        </p:txBody>
      </p:sp>
    </p:spTree>
    <p:extLst>
      <p:ext uri="{BB962C8B-B14F-4D97-AF65-F5344CB8AC3E}">
        <p14:creationId xmlns:p14="http://schemas.microsoft.com/office/powerpoint/2010/main" val="21705926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57200"/>
            <a:ext cx="8305800" cy="1143000"/>
          </a:xfrm>
        </p:spPr>
        <p:txBody>
          <a:bodyPr/>
          <a:lstStyle/>
          <a:p>
            <a:r>
              <a:rPr lang="en-US" dirty="0"/>
              <a:t>Utility</a:t>
            </a:r>
          </a:p>
        </p:txBody>
      </p:sp>
      <p:sp>
        <p:nvSpPr>
          <p:cNvPr id="3" name="TextBox 2"/>
          <p:cNvSpPr txBox="1"/>
          <p:nvPr/>
        </p:nvSpPr>
        <p:spPr>
          <a:xfrm>
            <a:off x="2286000" y="1752601"/>
            <a:ext cx="7467600" cy="5447645"/>
          </a:xfrm>
          <a:prstGeom prst="rect">
            <a:avLst/>
          </a:prstGeom>
          <a:noFill/>
        </p:spPr>
        <p:txBody>
          <a:bodyPr wrap="square" rtlCol="0">
            <a:spAutoFit/>
          </a:bodyPr>
          <a:lstStyle/>
          <a:p>
            <a:r>
              <a:rPr lang="en-US" sz="3600" dirty="0">
                <a:solidFill>
                  <a:prstClr val="white"/>
                </a:solidFill>
                <a:latin typeface="Century Gothic" panose="020B0502020202020204"/>
              </a:rPr>
              <a:t>At times, lots will have issues such as irregular shapes that may impact build ability, privacy, views, parking or other aspects that impact the use of the lot, making these lots less desirable than rectangular lots.</a:t>
            </a:r>
          </a:p>
          <a:p>
            <a:endParaRPr lang="en-US" sz="2400" dirty="0">
              <a:solidFill>
                <a:prstClr val="white"/>
              </a:solidFill>
              <a:latin typeface="Century Gothic" panose="020B0502020202020204"/>
            </a:endParaRPr>
          </a:p>
          <a:p>
            <a:endParaRPr lang="en-US" sz="2400" dirty="0">
              <a:solidFill>
                <a:prstClr val="white"/>
              </a:solidFill>
              <a:latin typeface="Century Gothic" panose="020B0502020202020204"/>
            </a:endParaRPr>
          </a:p>
          <a:p>
            <a:endParaRPr lang="en-US" sz="2400" dirty="0">
              <a:solidFill>
                <a:prstClr val="white"/>
              </a:solidFill>
              <a:latin typeface="Century Gothic" panose="020B0502020202020204"/>
            </a:endParaRPr>
          </a:p>
          <a:p>
            <a:endParaRPr lang="en-US" sz="2400" dirty="0">
              <a:solidFill>
                <a:prstClr val="white"/>
              </a:solidFill>
              <a:latin typeface="Century Gothic" panose="020B0502020202020204"/>
            </a:endParaRPr>
          </a:p>
        </p:txBody>
      </p:sp>
    </p:spTree>
    <p:extLst>
      <p:ext uri="{BB962C8B-B14F-4D97-AF65-F5344CB8AC3E}">
        <p14:creationId xmlns:p14="http://schemas.microsoft.com/office/powerpoint/2010/main" val="23341715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8800" y="228600"/>
            <a:ext cx="8382000" cy="5373266"/>
          </a:xfrm>
          <a:prstGeom prst="rect">
            <a:avLst/>
          </a:prstGeom>
        </p:spPr>
        <p:txBody>
          <a:bodyPr wrap="square">
            <a:spAutoFit/>
          </a:bodyPr>
          <a:lstStyle/>
          <a:p>
            <a:pPr>
              <a:lnSpc>
                <a:spcPct val="125000"/>
              </a:lnSpc>
              <a:spcAft>
                <a:spcPts val="1000"/>
              </a:spcAft>
            </a:pPr>
            <a:r>
              <a:rPr lang="en-US" sz="3200" b="1" kern="0" dirty="0">
                <a:solidFill>
                  <a:prstClr val="white"/>
                </a:solidFill>
                <a:latin typeface="Century Gothic" panose="020B0502020202020204" pitchFamily="34" charset="0"/>
                <a:ea typeface="Meiryo" panose="020B0604030504040204" pitchFamily="34" charset="-128"/>
                <a:cs typeface="Times New Roman" panose="02020603050405020304" pitchFamily="18" charset="0"/>
              </a:rPr>
              <a:t>Irregular Lakeshore Lots</a:t>
            </a:r>
          </a:p>
          <a:p>
            <a:pPr>
              <a:lnSpc>
                <a:spcPct val="125000"/>
              </a:lnSpc>
              <a:spcAft>
                <a:spcPts val="1600"/>
              </a:spcAft>
            </a:pPr>
            <a:r>
              <a:rPr lang="en-US" dirty="0">
                <a:solidFill>
                  <a:prstClr val="white"/>
                </a:solidFill>
                <a:latin typeface="Century Gothic" panose="020B0502020202020204" pitchFamily="34" charset="0"/>
                <a:ea typeface="Meiryo" panose="020B0604030504040204" pitchFamily="34" charset="-128"/>
                <a:cs typeface="Times New Roman" panose="02020603050405020304" pitchFamily="18" charset="0"/>
              </a:rPr>
              <a:t>Depending on the curvature and shape of the lake, irregular lots may be as common as rectangular lots.  The following methodologies address some of the more common types of irregular lots. </a:t>
            </a:r>
          </a:p>
          <a:p>
            <a:pPr>
              <a:spcBef>
                <a:spcPts val="600"/>
              </a:spcBef>
              <a:spcAft>
                <a:spcPts val="600"/>
              </a:spcAft>
            </a:pPr>
            <a:r>
              <a:rPr lang="en-US" sz="2400" b="1" dirty="0">
                <a:solidFill>
                  <a:prstClr val="white"/>
                </a:solidFill>
                <a:latin typeface="Century Gothic" panose="020B0502020202020204" pitchFamily="34" charset="0"/>
              </a:rPr>
              <a:t>Angled Lots</a:t>
            </a:r>
          </a:p>
          <a:p>
            <a:pPr>
              <a:lnSpc>
                <a:spcPct val="125000"/>
              </a:lnSpc>
              <a:spcAft>
                <a:spcPts val="1600"/>
              </a:spcAft>
            </a:pPr>
            <a:r>
              <a:rPr lang="en-US" dirty="0">
                <a:solidFill>
                  <a:prstClr val="white"/>
                </a:solidFill>
                <a:latin typeface="Century Gothic" panose="020B0502020202020204" pitchFamily="34" charset="0"/>
                <a:ea typeface="Meiryo" panose="020B0604030504040204" pitchFamily="34" charset="-128"/>
                <a:cs typeface="Times New Roman" panose="02020603050405020304" pitchFamily="18" charset="0"/>
              </a:rPr>
              <a:t>Angled lots are lots that are either wider on the front (lake-side) than on the back of the lot.  Due to the curvature of the lake, a lot may have 150’ of frontage on the lake, but 100’ of width by the road.  An angled lot with 150 feet of frontage does not have the same utility as a rectangular lot with 150 feet of frontage.  The method to value angled lots is a two-step process that first determines the most valuable frontage, and then uses depth measurements to adjust the lesser valuable frontage.  The process is described first, then it will be broken down step-by-step.</a:t>
            </a:r>
          </a:p>
        </p:txBody>
      </p:sp>
    </p:spTree>
    <p:extLst>
      <p:ext uri="{BB962C8B-B14F-4D97-AF65-F5344CB8AC3E}">
        <p14:creationId xmlns:p14="http://schemas.microsoft.com/office/powerpoint/2010/main" val="2640718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28801" y="609600"/>
            <a:ext cx="8568537" cy="5486400"/>
          </a:xfrm>
          <a:prstGeom prst="rect">
            <a:avLst/>
          </a:prstGeom>
        </p:spPr>
      </p:pic>
    </p:spTree>
    <p:extLst>
      <p:ext uri="{BB962C8B-B14F-4D97-AF65-F5344CB8AC3E}">
        <p14:creationId xmlns:p14="http://schemas.microsoft.com/office/powerpoint/2010/main" val="924354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38400" y="3657600"/>
            <a:ext cx="7409524" cy="2790476"/>
          </a:xfrm>
          <a:prstGeom prst="rect">
            <a:avLst/>
          </a:prstGeom>
        </p:spPr>
      </p:pic>
      <p:pic>
        <p:nvPicPr>
          <p:cNvPr id="4" name="Picture 3"/>
          <p:cNvPicPr>
            <a:picLocks noChangeAspect="1"/>
          </p:cNvPicPr>
          <p:nvPr/>
        </p:nvPicPr>
        <p:blipFill>
          <a:blip r:embed="rId3"/>
          <a:stretch>
            <a:fillRect/>
          </a:stretch>
        </p:blipFill>
        <p:spPr>
          <a:xfrm>
            <a:off x="2438401" y="304800"/>
            <a:ext cx="7371467" cy="3000000"/>
          </a:xfrm>
          <a:prstGeom prst="rect">
            <a:avLst/>
          </a:prstGeom>
        </p:spPr>
      </p:pic>
    </p:spTree>
    <p:extLst>
      <p:ext uri="{BB962C8B-B14F-4D97-AF65-F5344CB8AC3E}">
        <p14:creationId xmlns:p14="http://schemas.microsoft.com/office/powerpoint/2010/main" val="7642366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0" y="457200"/>
            <a:ext cx="7852550" cy="2819400"/>
          </a:xfrm>
          <a:prstGeom prst="rect">
            <a:avLst/>
          </a:prstGeom>
        </p:spPr>
      </p:pic>
      <p:pic>
        <p:nvPicPr>
          <p:cNvPr id="3" name="Picture 2"/>
          <p:cNvPicPr>
            <a:picLocks noChangeAspect="1"/>
          </p:cNvPicPr>
          <p:nvPr/>
        </p:nvPicPr>
        <p:blipFill>
          <a:blip r:embed="rId3"/>
          <a:stretch>
            <a:fillRect/>
          </a:stretch>
        </p:blipFill>
        <p:spPr>
          <a:xfrm>
            <a:off x="2286000" y="3733801"/>
            <a:ext cx="7852550" cy="2895601"/>
          </a:xfrm>
          <a:prstGeom prst="rect">
            <a:avLst/>
          </a:prstGeom>
        </p:spPr>
      </p:pic>
    </p:spTree>
    <p:extLst>
      <p:ext uri="{BB962C8B-B14F-4D97-AF65-F5344CB8AC3E}">
        <p14:creationId xmlns:p14="http://schemas.microsoft.com/office/powerpoint/2010/main" val="3683245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5000" y="381000"/>
            <a:ext cx="8320504" cy="6019800"/>
          </a:xfrm>
          <a:prstGeom prst="rect">
            <a:avLst/>
          </a:prstGeom>
        </p:spPr>
      </p:pic>
    </p:spTree>
    <p:extLst>
      <p:ext uri="{BB962C8B-B14F-4D97-AF65-F5344CB8AC3E}">
        <p14:creationId xmlns:p14="http://schemas.microsoft.com/office/powerpoint/2010/main" val="13754137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57400" y="342547"/>
            <a:ext cx="8077200" cy="6172906"/>
          </a:xfrm>
          <a:prstGeom prst="rect">
            <a:avLst/>
          </a:prstGeom>
        </p:spPr>
      </p:pic>
    </p:spTree>
    <p:extLst>
      <p:ext uri="{BB962C8B-B14F-4D97-AF65-F5344CB8AC3E}">
        <p14:creationId xmlns:p14="http://schemas.microsoft.com/office/powerpoint/2010/main" val="26007971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76400" y="1"/>
            <a:ext cx="8610600" cy="1731243"/>
          </a:xfrm>
          <a:prstGeom prst="rect">
            <a:avLst/>
          </a:prstGeom>
        </p:spPr>
        <p:txBody>
          <a:bodyPr wrap="square">
            <a:spAutoFit/>
          </a:bodyPr>
          <a:lstStyle/>
          <a:p>
            <a:pPr>
              <a:spcBef>
                <a:spcPts val="600"/>
              </a:spcBef>
              <a:spcAft>
                <a:spcPts val="600"/>
              </a:spcAft>
            </a:pPr>
            <a:r>
              <a:rPr lang="en-US" sz="1400" b="1" u="sng" dirty="0">
                <a:solidFill>
                  <a:prstClr val="white"/>
                </a:solidFill>
                <a:latin typeface="Century Gothic" panose="020B0502020202020204" pitchFamily="34" charset="0"/>
              </a:rPr>
              <a:t>Slanted Lots (LS)</a:t>
            </a:r>
          </a:p>
          <a:p>
            <a:pPr>
              <a:lnSpc>
                <a:spcPct val="125000"/>
              </a:lnSpc>
              <a:spcAft>
                <a:spcPts val="1600"/>
              </a:spcAft>
            </a:pPr>
            <a:r>
              <a:rPr lang="en-US" sz="1400" dirty="0">
                <a:solidFill>
                  <a:prstClr val="white"/>
                </a:solidFill>
                <a:latin typeface="Century Gothic" panose="020B0502020202020204" pitchFamily="34" charset="0"/>
                <a:ea typeface="Meiryo" panose="020B0604030504040204" pitchFamily="34" charset="-128"/>
                <a:cs typeface="Times New Roman" panose="02020603050405020304" pitchFamily="18" charset="0"/>
              </a:rPr>
              <a:t>Slanted lots are often found where the lakeshore starts to round with the arc of the lake.  The angle of the slant may vary the frontage from lot to lot, even when the lot widths are similar.  Consideration is given to the additional value that is attributable to the excess frontage – in other words, what is the excess frontage actually </a:t>
            </a:r>
            <a:r>
              <a:rPr lang="en-US" sz="1400" b="1" i="1" u="sng" dirty="0">
                <a:solidFill>
                  <a:prstClr val="white"/>
                </a:solidFill>
                <a:latin typeface="Century Gothic" panose="020B0502020202020204" pitchFamily="34" charset="0"/>
                <a:ea typeface="Meiryo" panose="020B0604030504040204" pitchFamily="34" charset="-128"/>
                <a:cs typeface="Times New Roman" panose="02020603050405020304" pitchFamily="18" charset="0"/>
              </a:rPr>
              <a:t>worth</a:t>
            </a:r>
            <a:r>
              <a:rPr lang="en-US" sz="1400" dirty="0">
                <a:solidFill>
                  <a:prstClr val="white"/>
                </a:solidFill>
                <a:latin typeface="Century Gothic" panose="020B0502020202020204" pitchFamily="34" charset="0"/>
                <a:ea typeface="Meiryo" panose="020B0604030504040204" pitchFamily="34" charset="-128"/>
                <a:cs typeface="Times New Roman" panose="02020603050405020304" pitchFamily="18" charset="0"/>
              </a:rPr>
              <a:t>?  This method differentiates the effective lakeshore from the actual lakeshore. </a:t>
            </a:r>
          </a:p>
        </p:txBody>
      </p:sp>
      <p:pic>
        <p:nvPicPr>
          <p:cNvPr id="4" name="Picture 3"/>
          <p:cNvPicPr>
            <a:picLocks noChangeAspect="1"/>
          </p:cNvPicPr>
          <p:nvPr/>
        </p:nvPicPr>
        <p:blipFill>
          <a:blip r:embed="rId2"/>
          <a:stretch>
            <a:fillRect/>
          </a:stretch>
        </p:blipFill>
        <p:spPr>
          <a:xfrm>
            <a:off x="2133601" y="1712702"/>
            <a:ext cx="7696199" cy="2922419"/>
          </a:xfrm>
          <a:prstGeom prst="rect">
            <a:avLst/>
          </a:prstGeom>
        </p:spPr>
      </p:pic>
      <p:sp>
        <p:nvSpPr>
          <p:cNvPr id="5" name="Rectangle 4"/>
          <p:cNvSpPr/>
          <p:nvPr/>
        </p:nvSpPr>
        <p:spPr>
          <a:xfrm>
            <a:off x="1676400" y="4635121"/>
            <a:ext cx="9144000" cy="2246769"/>
          </a:xfrm>
          <a:prstGeom prst="rect">
            <a:avLst/>
          </a:prstGeom>
        </p:spPr>
        <p:txBody>
          <a:bodyPr wrap="square">
            <a:spAutoFit/>
          </a:bodyPr>
          <a:lstStyle/>
          <a:p>
            <a:pPr>
              <a:lnSpc>
                <a:spcPct val="125000"/>
              </a:lnSpc>
              <a:spcAft>
                <a:spcPts val="1600"/>
              </a:spcAft>
            </a:pPr>
            <a:r>
              <a:rPr lang="en-US" sz="1400" dirty="0">
                <a:solidFill>
                  <a:prstClr val="white"/>
                </a:solidFill>
                <a:latin typeface="Century Gothic" panose="020B0502020202020204" pitchFamily="34" charset="0"/>
                <a:ea typeface="Meiryo" panose="020B0604030504040204" pitchFamily="34" charset="-128"/>
                <a:cs typeface="Times New Roman" panose="02020603050405020304" pitchFamily="18" charset="0"/>
              </a:rPr>
              <a:t>Another way of approaching this question is from a value per front foot basis:  </a:t>
            </a:r>
            <a:r>
              <a:rPr lang="en-US" sz="1400" i="1" dirty="0">
                <a:solidFill>
                  <a:prstClr val="white"/>
                </a:solidFill>
                <a:latin typeface="Century Gothic" panose="020B0502020202020204" pitchFamily="34" charset="0"/>
                <a:ea typeface="Meiryo" panose="020B0604030504040204" pitchFamily="34" charset="-128"/>
                <a:cs typeface="Times New Roman" panose="02020603050405020304" pitchFamily="18" charset="0"/>
              </a:rPr>
              <a:t>If the lake is valued at $1,000/front foot, would the market pay $9,000 (based on the Tier 2 value) more for Lot 1 than it would for Lot 2</a:t>
            </a:r>
            <a:r>
              <a:rPr lang="en-US" sz="1400" dirty="0">
                <a:solidFill>
                  <a:prstClr val="white"/>
                </a:solidFill>
                <a:latin typeface="Century Gothic" panose="020B0502020202020204" pitchFamily="34" charset="0"/>
                <a:ea typeface="Meiryo" panose="020B0604030504040204" pitchFamily="34" charset="-128"/>
                <a:cs typeface="Times New Roman" panose="02020603050405020304" pitchFamily="18" charset="0"/>
              </a:rPr>
              <a:t>?  The answer to all of these questions is </a:t>
            </a:r>
            <a:r>
              <a:rPr lang="en-US" sz="1400" b="1" u="sng" dirty="0">
                <a:solidFill>
                  <a:prstClr val="white"/>
                </a:solidFill>
                <a:latin typeface="Century Gothic" panose="020B0502020202020204" pitchFamily="34" charset="0"/>
                <a:ea typeface="Meiryo" panose="020B0604030504040204" pitchFamily="34" charset="-128"/>
                <a:cs typeface="Times New Roman" panose="02020603050405020304" pitchFamily="18" charset="0"/>
              </a:rPr>
              <a:t>NO</a:t>
            </a:r>
            <a:r>
              <a:rPr lang="en-US" sz="1400" dirty="0">
                <a:solidFill>
                  <a:prstClr val="white"/>
                </a:solidFill>
                <a:latin typeface="Century Gothic" panose="020B0502020202020204" pitchFamily="34" charset="0"/>
                <a:ea typeface="Meiryo" panose="020B0604030504040204" pitchFamily="34" charset="-128"/>
                <a:cs typeface="Times New Roman" panose="02020603050405020304" pitchFamily="18" charset="0"/>
              </a:rPr>
              <a:t>.  The excess frontage does not provide enough additional utility or benefit that would cause a typical buyer to pay more for lot 1 than lot 2.   Although all the lakeshore accounted, it is not valued the same.  The excess frontage must be determined and valued differently from the effective frontage.  The excess frontage is coded as LS in the property record so that when sales of these lots occur, they can be monitored and studied to determine the appropriate adjustments.</a:t>
            </a:r>
          </a:p>
        </p:txBody>
      </p:sp>
    </p:spTree>
    <p:extLst>
      <p:ext uri="{BB962C8B-B14F-4D97-AF65-F5344CB8AC3E}">
        <p14:creationId xmlns:p14="http://schemas.microsoft.com/office/powerpoint/2010/main" val="38633472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81200" y="71720"/>
            <a:ext cx="8382000" cy="6781799"/>
          </a:xfrm>
          <a:prstGeom prst="rect">
            <a:avLst/>
          </a:prstGeom>
        </p:spPr>
      </p:pic>
    </p:spTree>
    <p:extLst>
      <p:ext uri="{BB962C8B-B14F-4D97-AF65-F5344CB8AC3E}">
        <p14:creationId xmlns:p14="http://schemas.microsoft.com/office/powerpoint/2010/main" val="2509574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4"/>
          <p:cNvSpPr/>
          <p:nvPr/>
        </p:nvSpPr>
        <p:spPr>
          <a:xfrm>
            <a:off x="4724400" y="457200"/>
            <a:ext cx="5259678" cy="10480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p>
            <a:pPr defTabSz="711200">
              <a:lnSpc>
                <a:spcPct val="90000"/>
              </a:lnSpc>
              <a:spcBef>
                <a:spcPct val="0"/>
              </a:spcBef>
              <a:spcAft>
                <a:spcPct val="35000"/>
              </a:spcAft>
            </a:pPr>
            <a:endParaRPr lang="en-US" sz="1400" b="1" dirty="0">
              <a:solidFill>
                <a:prstClr val="white"/>
              </a:solidFill>
              <a:latin typeface="Century Gothic" panose="020B0502020202020204"/>
            </a:endParaRPr>
          </a:p>
        </p:txBody>
      </p:sp>
      <p:sp>
        <p:nvSpPr>
          <p:cNvPr id="7" name="TextBox 6"/>
          <p:cNvSpPr txBox="1"/>
          <p:nvPr/>
        </p:nvSpPr>
        <p:spPr>
          <a:xfrm>
            <a:off x="2438400" y="1"/>
            <a:ext cx="7391400" cy="646331"/>
          </a:xfrm>
          <a:prstGeom prst="rect">
            <a:avLst/>
          </a:prstGeom>
          <a:noFill/>
        </p:spPr>
        <p:txBody>
          <a:bodyPr wrap="square" rtlCol="0">
            <a:spAutoFit/>
          </a:bodyPr>
          <a:lstStyle/>
          <a:p>
            <a:pPr algn="ctr"/>
            <a:r>
              <a:rPr lang="en-US" sz="3600" b="1" dirty="0">
                <a:solidFill>
                  <a:prstClr val="white"/>
                </a:solidFill>
                <a:latin typeface="Century Gothic" panose="020B0502020202020204"/>
              </a:rPr>
              <a:t>Emergent Vegetation</a:t>
            </a:r>
          </a:p>
        </p:txBody>
      </p:sp>
      <p:sp>
        <p:nvSpPr>
          <p:cNvPr id="133124" name="AutoShape 4" descr="Picture 029.jp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white"/>
              </a:solidFill>
              <a:latin typeface="Century Gothic" panose="020B0502020202020204"/>
            </a:endParaRPr>
          </a:p>
        </p:txBody>
      </p:sp>
      <p:sp>
        <p:nvSpPr>
          <p:cNvPr id="133126" name="AutoShape 6" descr="Picture 029.jp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white"/>
              </a:solidFill>
              <a:latin typeface="Century Gothic" panose="020B0502020202020204"/>
            </a:endParaRPr>
          </a:p>
        </p:txBody>
      </p:sp>
      <p:sp>
        <p:nvSpPr>
          <p:cNvPr id="8" name="Rectangle 7"/>
          <p:cNvSpPr/>
          <p:nvPr/>
        </p:nvSpPr>
        <p:spPr>
          <a:xfrm>
            <a:off x="2286000" y="374771"/>
            <a:ext cx="7543800" cy="1292662"/>
          </a:xfrm>
          <a:prstGeom prst="rect">
            <a:avLst/>
          </a:prstGeom>
        </p:spPr>
        <p:txBody>
          <a:bodyPr wrap="square">
            <a:spAutoFit/>
          </a:bodyPr>
          <a:lstStyle/>
          <a:p>
            <a:r>
              <a:rPr lang="en-US" sz="2400" dirty="0">
                <a:solidFill>
                  <a:prstClr val="white"/>
                </a:solidFill>
                <a:latin typeface="Century Gothic" panose="020B0502020202020204"/>
              </a:rPr>
              <a:t>Moderate</a:t>
            </a:r>
          </a:p>
          <a:p>
            <a:pPr marL="115888" lvl="1" indent="-115888"/>
            <a:r>
              <a:rPr lang="en-US" dirty="0">
                <a:solidFill>
                  <a:prstClr val="white"/>
                </a:solidFill>
                <a:latin typeface="Century Gothic" panose="020B0502020202020204"/>
              </a:rPr>
              <a:t>  Thicker in density, or may consume more area of the shoreline and water area extending out.  May also have areas without weeds. </a:t>
            </a:r>
          </a:p>
        </p:txBody>
      </p:sp>
      <p:pic>
        <p:nvPicPr>
          <p:cNvPr id="10" name="Picture 9" descr="\\QS101AA9D\cama\72\721090010040009_02.jpg"/>
          <p:cNvPicPr/>
          <p:nvPr/>
        </p:nvPicPr>
        <p:blipFill>
          <a:blip r:embed="rId2" cstate="print"/>
          <a:srcRect/>
          <a:stretch>
            <a:fillRect/>
          </a:stretch>
        </p:blipFill>
        <p:spPr bwMode="auto">
          <a:xfrm>
            <a:off x="6400800" y="1676401"/>
            <a:ext cx="3886200" cy="4572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QS101AA9D\cama\88\881020000070009_04.JPG"/>
          <p:cNvPicPr/>
          <p:nvPr/>
        </p:nvPicPr>
        <p:blipFill>
          <a:blip r:embed="rId3" cstate="print"/>
          <a:srcRect/>
          <a:stretch>
            <a:fillRect/>
          </a:stretch>
        </p:blipFill>
        <p:spPr bwMode="auto">
          <a:xfrm>
            <a:off x="1981200" y="1676400"/>
            <a:ext cx="4191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427049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43201" y="228600"/>
            <a:ext cx="6647619" cy="6477000"/>
          </a:xfrm>
          <a:prstGeom prst="rect">
            <a:avLst/>
          </a:prstGeom>
        </p:spPr>
      </p:pic>
    </p:spTree>
    <p:extLst>
      <p:ext uri="{BB962C8B-B14F-4D97-AF65-F5344CB8AC3E}">
        <p14:creationId xmlns:p14="http://schemas.microsoft.com/office/powerpoint/2010/main" val="22907044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895600" y="0"/>
            <a:ext cx="6190476" cy="6705600"/>
          </a:xfrm>
          <a:prstGeom prst="rect">
            <a:avLst/>
          </a:prstGeom>
        </p:spPr>
      </p:pic>
    </p:spTree>
    <p:extLst>
      <p:ext uri="{BB962C8B-B14F-4D97-AF65-F5344CB8AC3E}">
        <p14:creationId xmlns:p14="http://schemas.microsoft.com/office/powerpoint/2010/main" val="19726708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38400" y="228600"/>
            <a:ext cx="7391400" cy="6372566"/>
          </a:xfrm>
          <a:prstGeom prst="rect">
            <a:avLst/>
          </a:prstGeom>
        </p:spPr>
      </p:pic>
    </p:spTree>
    <p:extLst>
      <p:ext uri="{BB962C8B-B14F-4D97-AF65-F5344CB8AC3E}">
        <p14:creationId xmlns:p14="http://schemas.microsoft.com/office/powerpoint/2010/main" val="20973036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38400" y="152400"/>
            <a:ext cx="7239000" cy="6553200"/>
          </a:xfrm>
          <a:prstGeom prst="rect">
            <a:avLst/>
          </a:prstGeom>
        </p:spPr>
      </p:pic>
    </p:spTree>
    <p:extLst>
      <p:ext uri="{BB962C8B-B14F-4D97-AF65-F5344CB8AC3E}">
        <p14:creationId xmlns:p14="http://schemas.microsoft.com/office/powerpoint/2010/main" val="2220789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09800" y="685800"/>
            <a:ext cx="7832010" cy="5228952"/>
          </a:xfrm>
          <a:prstGeom prst="rect">
            <a:avLst/>
          </a:prstGeom>
        </p:spPr>
      </p:pic>
    </p:spTree>
    <p:extLst>
      <p:ext uri="{BB962C8B-B14F-4D97-AF65-F5344CB8AC3E}">
        <p14:creationId xmlns:p14="http://schemas.microsoft.com/office/powerpoint/2010/main" val="31853654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86401" y="228600"/>
            <a:ext cx="5074781" cy="3810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76401" y="3276600"/>
            <a:ext cx="5581227" cy="344424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extBox 3"/>
          <p:cNvSpPr txBox="1"/>
          <p:nvPr/>
        </p:nvSpPr>
        <p:spPr>
          <a:xfrm>
            <a:off x="2256998" y="1198603"/>
            <a:ext cx="2462534" cy="646331"/>
          </a:xfrm>
          <a:prstGeom prst="rect">
            <a:avLst/>
          </a:prstGeom>
          <a:noFill/>
        </p:spPr>
        <p:txBody>
          <a:bodyPr wrap="none" rtlCol="0">
            <a:spAutoFit/>
          </a:bodyPr>
          <a:lstStyle/>
          <a:p>
            <a:r>
              <a:rPr lang="en-US" sz="3600" dirty="0">
                <a:solidFill>
                  <a:prstClr val="white"/>
                </a:solidFill>
                <a:latin typeface="Century Gothic" panose="020B0502020202020204"/>
              </a:rPr>
              <a:t>Peninsulas</a:t>
            </a:r>
          </a:p>
        </p:txBody>
      </p:sp>
    </p:spTree>
    <p:extLst>
      <p:ext uri="{BB962C8B-B14F-4D97-AF65-F5344CB8AC3E}">
        <p14:creationId xmlns:p14="http://schemas.microsoft.com/office/powerpoint/2010/main" val="23720091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l="33847" t="2" b="398"/>
          <a:stretch>
            <a:fillRect/>
          </a:stretch>
        </p:blipFill>
        <p:spPr bwMode="auto">
          <a:xfrm>
            <a:off x="3114308" y="2680912"/>
            <a:ext cx="3930650" cy="4146550"/>
          </a:xfrm>
          <a:prstGeom prst="rect">
            <a:avLst/>
          </a:prstGeom>
          <a:noFill/>
          <a:extLst>
            <a:ext uri="{909E8E84-426E-40DD-AFC4-6F175D3DCCD1}">
              <a14:hiddenFill xmlns:a14="http://schemas.microsoft.com/office/drawing/2010/main">
                <a:solidFill>
                  <a:srgbClr val="FFFFFF"/>
                </a:solidFill>
              </a14:hiddenFill>
            </a:ext>
          </a:extLst>
        </p:spPr>
      </p:pic>
      <p:pic>
        <p:nvPicPr>
          <p:cNvPr id="53256" name="Picture 440" descr="Free Compass Clip Art Pictures - Clipartix"/>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38737" y="5588000"/>
            <a:ext cx="484188" cy="47466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3"/>
          <p:cNvSpPr>
            <a:spLocks noChangeArrowheads="1"/>
          </p:cNvSpPr>
          <p:nvPr/>
        </p:nvSpPr>
        <p:spPr bwMode="auto">
          <a:xfrm>
            <a:off x="4483894" y="2680912"/>
            <a:ext cx="1309687" cy="285750"/>
          </a:xfrm>
          <a:prstGeom prst="rect">
            <a:avLst/>
          </a:prstGeom>
          <a:solidFill>
            <a:srgbClr val="FFFFFF"/>
          </a:solidFill>
          <a:ln w="25400">
            <a:solidFill>
              <a:srgbClr val="2C2C2C"/>
            </a:solid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en-US" altLang="ja-JP" sz="1100" dirty="0">
                <a:solidFill>
                  <a:srgbClr val="1E5155"/>
                </a:solidFill>
                <a:latin typeface="Century Gothic" panose="020B0502020202020204" pitchFamily="34" charset="0"/>
                <a:ea typeface="Meiryo" panose="020B0604030504040204" pitchFamily="34" charset="-128"/>
                <a:cs typeface="Times New Roman" panose="02020603050405020304" pitchFamily="18" charset="0"/>
              </a:rPr>
              <a:t>515’ Effective FF</a:t>
            </a:r>
            <a:endParaRPr lang="en-US" altLang="ja-JP" dirty="0">
              <a:solidFill>
                <a:prstClr val="white"/>
              </a:solidFill>
              <a:latin typeface="Arial" panose="020B0604020202020204" pitchFamily="34" charset="0"/>
              <a:ea typeface="メイリオ" panose="020B0604030504040204" pitchFamily="34" charset="-128"/>
            </a:endParaRPr>
          </a:p>
        </p:txBody>
      </p:sp>
      <p:sp>
        <p:nvSpPr>
          <p:cNvPr id="5" name="Left Brace 4"/>
          <p:cNvSpPr/>
          <p:nvPr/>
        </p:nvSpPr>
        <p:spPr>
          <a:xfrm rot="5194359">
            <a:off x="5041853" y="1786393"/>
            <a:ext cx="380365" cy="2826385"/>
          </a:xfrm>
          <a:prstGeom prst="leftBrace">
            <a:avLst>
              <a:gd name="adj1" fmla="val 31412"/>
              <a:gd name="adj2" fmla="val 50000"/>
            </a:avLst>
          </a:prstGeom>
          <a:ln w="349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latin typeface="Century Gothic" panose="020B0502020202020204"/>
            </a:endParaRPr>
          </a:p>
        </p:txBody>
      </p:sp>
      <p:sp>
        <p:nvSpPr>
          <p:cNvPr id="3" name="Text Box 2"/>
          <p:cNvSpPr txBox="1">
            <a:spLocks noChangeArrowheads="1"/>
          </p:cNvSpPr>
          <p:nvPr/>
        </p:nvSpPr>
        <p:spPr bwMode="auto">
          <a:xfrm>
            <a:off x="7512639" y="2516652"/>
            <a:ext cx="2617787" cy="416069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ja-JP" sz="1100" dirty="0">
                <a:solidFill>
                  <a:srgbClr val="1E5155"/>
                </a:solidFill>
                <a:latin typeface="Century Gothic" panose="020B0502020202020204" pitchFamily="34" charset="0"/>
                <a:ea typeface="Meiryo" panose="020B0604030504040204" pitchFamily="34" charset="-128"/>
                <a:cs typeface="Times New Roman" panose="02020603050405020304" pitchFamily="18" charset="0"/>
              </a:rPr>
              <a:t>In this example, the north side of the lot offers the best side to measure the lot width.  The north side measures 515’ from the west property line to the east side, where the property line curves to the south. This is the most valuable frontage.</a:t>
            </a:r>
            <a:endParaRPr lang="en-US" altLang="ja-JP" sz="900" dirty="0">
              <a:solidFill>
                <a:prstClr val="white"/>
              </a:solidFill>
              <a:ea typeface="メイリオ" panose="020B0604030504040204" pitchFamily="34" charset="-128"/>
            </a:endParaRPr>
          </a:p>
          <a:p>
            <a:r>
              <a:rPr lang="en-US" altLang="ja-JP" sz="1100" dirty="0">
                <a:solidFill>
                  <a:srgbClr val="1E5155"/>
                </a:solidFill>
                <a:latin typeface="Century Gothic" panose="020B0502020202020204" pitchFamily="34" charset="0"/>
                <a:ea typeface="Meiryo" panose="020B0604030504040204" pitchFamily="34" charset="-128"/>
                <a:cs typeface="Times New Roman" panose="02020603050405020304" pitchFamily="18" charset="0"/>
              </a:rPr>
              <a:t>There is total of 1,291 feet of lakeshore frontage for this parcel.  The excess frontage is calculated by subtracting the effective frontage from the total frontage.</a:t>
            </a:r>
            <a:endParaRPr lang="en-US" altLang="ja-JP" sz="900" dirty="0">
              <a:solidFill>
                <a:prstClr val="white"/>
              </a:solidFill>
              <a:ea typeface="メイリオ" panose="020B0604030504040204" pitchFamily="34" charset="-128"/>
            </a:endParaRPr>
          </a:p>
          <a:p>
            <a:r>
              <a:rPr lang="en-US" altLang="ja-JP" sz="1100" dirty="0">
                <a:solidFill>
                  <a:srgbClr val="1E5155"/>
                </a:solidFill>
                <a:latin typeface="Century Gothic" panose="020B0502020202020204" pitchFamily="34" charset="0"/>
                <a:ea typeface="Meiryo" panose="020B0604030504040204" pitchFamily="34" charset="-128"/>
                <a:cs typeface="Times New Roman" panose="02020603050405020304" pitchFamily="18" charset="0"/>
              </a:rPr>
              <a:t> 1291’ total </a:t>
            </a:r>
            <a:r>
              <a:rPr lang="en-US" altLang="ja-JP" sz="1100" dirty="0" err="1">
                <a:solidFill>
                  <a:srgbClr val="1E5155"/>
                </a:solidFill>
                <a:latin typeface="Century Gothic" panose="020B0502020202020204" pitchFamily="34" charset="0"/>
                <a:ea typeface="Meiryo" panose="020B0604030504040204" pitchFamily="34" charset="-128"/>
                <a:cs typeface="Times New Roman" panose="02020603050405020304" pitchFamily="18" charset="0"/>
              </a:rPr>
              <a:t>ff</a:t>
            </a:r>
            <a:endParaRPr lang="en-US" altLang="ja-JP" sz="900" dirty="0">
              <a:solidFill>
                <a:prstClr val="white"/>
              </a:solidFill>
              <a:ea typeface="メイリオ" panose="020B0604030504040204" pitchFamily="34" charset="-128"/>
            </a:endParaRPr>
          </a:p>
          <a:p>
            <a:r>
              <a:rPr lang="en-US" altLang="ja-JP" sz="1100" u="sng" dirty="0">
                <a:solidFill>
                  <a:srgbClr val="1E5155"/>
                </a:solidFill>
                <a:latin typeface="Century Gothic" panose="020B0502020202020204" pitchFamily="34" charset="0"/>
                <a:ea typeface="Meiryo" panose="020B0604030504040204" pitchFamily="34" charset="-128"/>
                <a:cs typeface="Times New Roman" panose="02020603050405020304" pitchFamily="18" charset="0"/>
              </a:rPr>
              <a:t>- 515’ effective </a:t>
            </a:r>
            <a:r>
              <a:rPr lang="en-US" altLang="ja-JP" sz="1100" u="sng" dirty="0" err="1">
                <a:solidFill>
                  <a:srgbClr val="1E5155"/>
                </a:solidFill>
                <a:latin typeface="Century Gothic" panose="020B0502020202020204" pitchFamily="34" charset="0"/>
                <a:ea typeface="Meiryo" panose="020B0604030504040204" pitchFamily="34" charset="-128"/>
                <a:cs typeface="Times New Roman" panose="02020603050405020304" pitchFamily="18" charset="0"/>
              </a:rPr>
              <a:t>ff</a:t>
            </a:r>
            <a:endParaRPr lang="en-US" altLang="ja-JP" sz="900" dirty="0">
              <a:solidFill>
                <a:prstClr val="white"/>
              </a:solidFill>
              <a:ea typeface="メイリオ" panose="020B0604030504040204" pitchFamily="34" charset="-128"/>
            </a:endParaRPr>
          </a:p>
          <a:p>
            <a:r>
              <a:rPr lang="en-US" altLang="ja-JP" sz="1100" dirty="0">
                <a:solidFill>
                  <a:srgbClr val="1E5155"/>
                </a:solidFill>
                <a:latin typeface="Century Gothic" panose="020B0502020202020204" pitchFamily="34" charset="0"/>
                <a:ea typeface="Meiryo" panose="020B0604030504040204" pitchFamily="34" charset="-128"/>
                <a:cs typeface="Times New Roman" panose="02020603050405020304" pitchFamily="18" charset="0"/>
              </a:rPr>
              <a:t>=776’ excess </a:t>
            </a:r>
            <a:r>
              <a:rPr lang="en-US" altLang="ja-JP" sz="1100" dirty="0" err="1">
                <a:solidFill>
                  <a:srgbClr val="1E5155"/>
                </a:solidFill>
                <a:latin typeface="Century Gothic" panose="020B0502020202020204" pitchFamily="34" charset="0"/>
                <a:ea typeface="Meiryo" panose="020B0604030504040204" pitchFamily="34" charset="-128"/>
                <a:cs typeface="Times New Roman" panose="02020603050405020304" pitchFamily="18" charset="0"/>
              </a:rPr>
              <a:t>ff</a:t>
            </a:r>
            <a:endParaRPr lang="en-US" altLang="ja-JP" sz="900" dirty="0">
              <a:solidFill>
                <a:prstClr val="white"/>
              </a:solidFill>
              <a:ea typeface="メイリオ" panose="020B0604030504040204" pitchFamily="34" charset="-128"/>
            </a:endParaRPr>
          </a:p>
          <a:p>
            <a:r>
              <a:rPr lang="en-US" altLang="ja-JP" sz="1100" dirty="0">
                <a:solidFill>
                  <a:srgbClr val="1E5155"/>
                </a:solidFill>
                <a:latin typeface="Century Gothic" panose="020B0502020202020204" pitchFamily="34" charset="0"/>
                <a:ea typeface="Meiryo" panose="020B0604030504040204" pitchFamily="34" charset="-128"/>
                <a:cs typeface="Times New Roman" panose="02020603050405020304" pitchFamily="18" charset="0"/>
              </a:rPr>
              <a:t>The CAMA entry is as follows:</a:t>
            </a:r>
            <a:endParaRPr lang="en-US" altLang="ja-JP" sz="900" dirty="0">
              <a:solidFill>
                <a:prstClr val="white"/>
              </a:solidFill>
              <a:ea typeface="メイリオ" panose="020B0604030504040204" pitchFamily="34" charset="-128"/>
            </a:endParaRPr>
          </a:p>
          <a:p>
            <a:r>
              <a:rPr lang="en-US" altLang="ja-JP" sz="1100" dirty="0">
                <a:solidFill>
                  <a:srgbClr val="1E5155"/>
                </a:solidFill>
                <a:latin typeface="Century Gothic" panose="020B0502020202020204" pitchFamily="34" charset="0"/>
                <a:ea typeface="Meiryo" panose="020B0604030504040204" pitchFamily="34" charset="-128"/>
                <a:cs typeface="Times New Roman" panose="02020603050405020304" pitchFamily="18" charset="0"/>
              </a:rPr>
              <a:t>T1	100’</a:t>
            </a:r>
            <a:endParaRPr lang="en-US" altLang="ja-JP" sz="900" dirty="0">
              <a:solidFill>
                <a:prstClr val="white"/>
              </a:solidFill>
              <a:ea typeface="メイリオ" panose="020B0604030504040204" pitchFamily="34" charset="-128"/>
            </a:endParaRPr>
          </a:p>
          <a:p>
            <a:r>
              <a:rPr lang="en-US" altLang="ja-JP" sz="1100" dirty="0">
                <a:solidFill>
                  <a:srgbClr val="1E5155"/>
                </a:solidFill>
                <a:latin typeface="Century Gothic" panose="020B0502020202020204" pitchFamily="34" charset="0"/>
                <a:ea typeface="Meiryo" panose="020B0604030504040204" pitchFamily="34" charset="-128"/>
                <a:cs typeface="Times New Roman" panose="02020603050405020304" pitchFamily="18" charset="0"/>
              </a:rPr>
              <a:t>T2	100’</a:t>
            </a:r>
            <a:endParaRPr lang="en-US" altLang="ja-JP" sz="900" dirty="0">
              <a:solidFill>
                <a:prstClr val="white"/>
              </a:solidFill>
              <a:ea typeface="メイリオ" panose="020B0604030504040204" pitchFamily="34" charset="-128"/>
            </a:endParaRPr>
          </a:p>
          <a:p>
            <a:r>
              <a:rPr lang="en-US" altLang="ja-JP" sz="1100" dirty="0">
                <a:solidFill>
                  <a:srgbClr val="1E5155"/>
                </a:solidFill>
                <a:latin typeface="Century Gothic" panose="020B0502020202020204" pitchFamily="34" charset="0"/>
                <a:ea typeface="Meiryo" panose="020B0604030504040204" pitchFamily="34" charset="-128"/>
                <a:cs typeface="Times New Roman" panose="02020603050405020304" pitchFamily="18" charset="0"/>
              </a:rPr>
              <a:t>T3	100’</a:t>
            </a:r>
            <a:endParaRPr lang="en-US" altLang="ja-JP" sz="900" dirty="0">
              <a:solidFill>
                <a:prstClr val="white"/>
              </a:solidFill>
              <a:ea typeface="メイリオ" panose="020B0604030504040204" pitchFamily="34" charset="-128"/>
            </a:endParaRPr>
          </a:p>
          <a:p>
            <a:r>
              <a:rPr lang="en-US" altLang="ja-JP" sz="1100" dirty="0">
                <a:solidFill>
                  <a:srgbClr val="1E5155"/>
                </a:solidFill>
                <a:latin typeface="Century Gothic" panose="020B0502020202020204" pitchFamily="34" charset="0"/>
                <a:ea typeface="Meiryo" panose="020B0604030504040204" pitchFamily="34" charset="-128"/>
                <a:cs typeface="Times New Roman" panose="02020603050405020304" pitchFamily="18" charset="0"/>
              </a:rPr>
              <a:t>T4	215’</a:t>
            </a:r>
            <a:endParaRPr lang="en-US" altLang="ja-JP" sz="900" dirty="0">
              <a:solidFill>
                <a:prstClr val="white"/>
              </a:solidFill>
              <a:ea typeface="メイリオ" panose="020B0604030504040204" pitchFamily="34" charset="-128"/>
            </a:endParaRPr>
          </a:p>
          <a:p>
            <a:r>
              <a:rPr lang="en-US" altLang="ja-JP" sz="1100" dirty="0">
                <a:solidFill>
                  <a:srgbClr val="1E5155"/>
                </a:solidFill>
                <a:latin typeface="Century Gothic" panose="020B0502020202020204" pitchFamily="34" charset="0"/>
                <a:ea typeface="Meiryo" panose="020B0604030504040204" pitchFamily="34" charset="-128"/>
                <a:cs typeface="Times New Roman" panose="02020603050405020304" pitchFamily="18" charset="0"/>
              </a:rPr>
              <a:t>T4	776’ 	LP</a:t>
            </a:r>
            <a:endParaRPr lang="en-US" altLang="ja-JP" sz="900" dirty="0">
              <a:solidFill>
                <a:prstClr val="white"/>
              </a:solidFill>
              <a:ea typeface="メイリオ" panose="020B0604030504040204" pitchFamily="34" charset="-128"/>
            </a:endParaRPr>
          </a:p>
          <a:p>
            <a:r>
              <a:rPr lang="en-US" altLang="ja-JP" sz="1000" dirty="0">
                <a:solidFill>
                  <a:srgbClr val="1E5155"/>
                </a:solidFill>
                <a:latin typeface="Century Gothic" panose="020B0502020202020204" pitchFamily="34" charset="0"/>
                <a:ea typeface="Meiryo" panose="020B0604030504040204" pitchFamily="34" charset="-128"/>
                <a:cs typeface="Times New Roman" panose="02020603050405020304" pitchFamily="18" charset="0"/>
              </a:rPr>
              <a:t> </a:t>
            </a:r>
            <a:endParaRPr lang="en-US" altLang="ja-JP" sz="900" dirty="0">
              <a:solidFill>
                <a:prstClr val="white"/>
              </a:solidFill>
              <a:ea typeface="メイリオ" panose="020B0604030504040204" pitchFamily="34" charset="-128"/>
            </a:endParaRPr>
          </a:p>
          <a:p>
            <a:endParaRPr lang="en-US" altLang="ja-JP" dirty="0">
              <a:solidFill>
                <a:prstClr val="white"/>
              </a:solidFill>
              <a:ea typeface="メイリオ" panose="020B0604030504040204" pitchFamily="34" charset="-128"/>
            </a:endParaRPr>
          </a:p>
        </p:txBody>
      </p:sp>
      <p:sp>
        <p:nvSpPr>
          <p:cNvPr id="7" name="Freeform 6"/>
          <p:cNvSpPr/>
          <p:nvPr/>
        </p:nvSpPr>
        <p:spPr>
          <a:xfrm>
            <a:off x="4381183" y="3496688"/>
            <a:ext cx="2483485" cy="1207770"/>
          </a:xfrm>
          <a:custGeom>
            <a:avLst/>
            <a:gdLst>
              <a:gd name="connsiteX0" fmla="*/ 2388358 w 2483968"/>
              <a:gd name="connsiteY0" fmla="*/ 0 h 1208041"/>
              <a:gd name="connsiteX1" fmla="*/ 2483892 w 2483968"/>
              <a:gd name="connsiteY1" fmla="*/ 429905 h 1208041"/>
              <a:gd name="connsiteX2" fmla="*/ 2374710 w 2483968"/>
              <a:gd name="connsiteY2" fmla="*/ 948519 h 1208041"/>
              <a:gd name="connsiteX3" fmla="*/ 2265528 w 2483968"/>
              <a:gd name="connsiteY3" fmla="*/ 1201003 h 1208041"/>
              <a:gd name="connsiteX4" fmla="*/ 2088107 w 2483968"/>
              <a:gd name="connsiteY4" fmla="*/ 1112293 h 1208041"/>
              <a:gd name="connsiteX5" fmla="*/ 2108579 w 2483968"/>
              <a:gd name="connsiteY5" fmla="*/ 846161 h 1208041"/>
              <a:gd name="connsiteX6" fmla="*/ 1978925 w 2483968"/>
              <a:gd name="connsiteY6" fmla="*/ 648269 h 1208041"/>
              <a:gd name="connsiteX7" fmla="*/ 1651379 w 2483968"/>
              <a:gd name="connsiteY7" fmla="*/ 532263 h 1208041"/>
              <a:gd name="connsiteX8" fmla="*/ 1201003 w 2483968"/>
              <a:gd name="connsiteY8" fmla="*/ 532263 h 1208041"/>
              <a:gd name="connsiteX9" fmla="*/ 818865 w 2483968"/>
              <a:gd name="connsiteY9" fmla="*/ 661916 h 1208041"/>
              <a:gd name="connsiteX10" fmla="*/ 0 w 2483968"/>
              <a:gd name="connsiteY10" fmla="*/ 1173708 h 1208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83968" h="1208041">
                <a:moveTo>
                  <a:pt x="2388358" y="0"/>
                </a:moveTo>
                <a:cubicBezTo>
                  <a:pt x="2437262" y="135909"/>
                  <a:pt x="2486167" y="271819"/>
                  <a:pt x="2483892" y="429905"/>
                </a:cubicBezTo>
                <a:cubicBezTo>
                  <a:pt x="2481617" y="587991"/>
                  <a:pt x="2411104" y="820003"/>
                  <a:pt x="2374710" y="948519"/>
                </a:cubicBezTo>
                <a:cubicBezTo>
                  <a:pt x="2338316" y="1077035"/>
                  <a:pt x="2313295" y="1173707"/>
                  <a:pt x="2265528" y="1201003"/>
                </a:cubicBezTo>
                <a:cubicBezTo>
                  <a:pt x="2217761" y="1228299"/>
                  <a:pt x="2114265" y="1171433"/>
                  <a:pt x="2088107" y="1112293"/>
                </a:cubicBezTo>
                <a:cubicBezTo>
                  <a:pt x="2061949" y="1053153"/>
                  <a:pt x="2126776" y="923498"/>
                  <a:pt x="2108579" y="846161"/>
                </a:cubicBezTo>
                <a:cubicBezTo>
                  <a:pt x="2090382" y="768824"/>
                  <a:pt x="2055125" y="700585"/>
                  <a:pt x="1978925" y="648269"/>
                </a:cubicBezTo>
                <a:cubicBezTo>
                  <a:pt x="1902725" y="595953"/>
                  <a:pt x="1781033" y="551597"/>
                  <a:pt x="1651379" y="532263"/>
                </a:cubicBezTo>
                <a:cubicBezTo>
                  <a:pt x="1521725" y="512929"/>
                  <a:pt x="1339755" y="510654"/>
                  <a:pt x="1201003" y="532263"/>
                </a:cubicBezTo>
                <a:cubicBezTo>
                  <a:pt x="1062251" y="553872"/>
                  <a:pt x="1019032" y="555009"/>
                  <a:pt x="818865" y="661916"/>
                </a:cubicBezTo>
                <a:cubicBezTo>
                  <a:pt x="618698" y="768823"/>
                  <a:pt x="309349" y="971265"/>
                  <a:pt x="0" y="1173708"/>
                </a:cubicBezTo>
              </a:path>
            </a:pathLst>
          </a:cu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latin typeface="Century Gothic" panose="020B0502020202020204"/>
            </a:endParaRPr>
          </a:p>
        </p:txBody>
      </p:sp>
      <p:sp>
        <p:nvSpPr>
          <p:cNvPr id="4" name="Rectangle 442"/>
          <p:cNvSpPr>
            <a:spLocks noChangeArrowheads="1"/>
          </p:cNvSpPr>
          <p:nvPr/>
        </p:nvSpPr>
        <p:spPr bwMode="auto">
          <a:xfrm>
            <a:off x="4794250" y="4705970"/>
            <a:ext cx="1173163" cy="333375"/>
          </a:xfrm>
          <a:prstGeom prst="rect">
            <a:avLst/>
          </a:prstGeom>
          <a:solidFill>
            <a:srgbClr val="FFFFFF"/>
          </a:solidFill>
          <a:ln w="28575">
            <a:solidFill>
              <a:srgbClr val="FF0000"/>
            </a:solid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en-US" altLang="ja-JP" sz="1100" dirty="0">
                <a:solidFill>
                  <a:srgbClr val="1E5155"/>
                </a:solidFill>
                <a:latin typeface="Century Gothic" panose="020B0502020202020204" pitchFamily="34" charset="0"/>
                <a:ea typeface="Meiryo" panose="020B0604030504040204" pitchFamily="34" charset="-128"/>
                <a:cs typeface="Times New Roman" panose="02020603050405020304" pitchFamily="18" charset="0"/>
              </a:rPr>
              <a:t>776’ Excess FF</a:t>
            </a:r>
            <a:endParaRPr lang="en-US" altLang="ja-JP" dirty="0">
              <a:solidFill>
                <a:prstClr val="white"/>
              </a:solidFill>
              <a:latin typeface="Arial" panose="020B0604020202020204" pitchFamily="34" charset="0"/>
              <a:ea typeface="メイリオ" panose="020B0604030504040204" pitchFamily="34" charset="-128"/>
            </a:endParaRPr>
          </a:p>
        </p:txBody>
      </p:sp>
      <p:cxnSp>
        <p:nvCxnSpPr>
          <p:cNvPr id="9" name="Straight Connector 8"/>
          <p:cNvCxnSpPr/>
          <p:nvPr/>
        </p:nvCxnSpPr>
        <p:spPr>
          <a:xfrm>
            <a:off x="5380830" y="4160984"/>
            <a:ext cx="6350" cy="470535"/>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9"/>
          <p:cNvSpPr>
            <a:spLocks noChangeArrowheads="1"/>
          </p:cNvSpPr>
          <p:nvPr/>
        </p:nvSpPr>
        <p:spPr bwMode="auto">
          <a:xfrm>
            <a:off x="1740400" y="7655"/>
            <a:ext cx="8454025" cy="2980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5392" rIns="0" bIns="0" numCol="1" anchor="ctr" anchorCtr="0" compatLnSpc="1">
            <a:prstTxWarp prst="textNoShape">
              <a:avLst/>
            </a:prstTxWarp>
            <a:spAutoFit/>
          </a:bodyPr>
          <a:lstStyle/>
          <a:p>
            <a:pPr eaLnBrk="0" fontAlgn="base" hangingPunct="0">
              <a:spcBef>
                <a:spcPct val="0"/>
              </a:spcBef>
              <a:spcAft>
                <a:spcPct val="0"/>
              </a:spcAft>
            </a:pPr>
            <a:r>
              <a:rPr lang="en-US" altLang="ja-JP" sz="1300" b="1" dirty="0">
                <a:solidFill>
                  <a:srgbClr val="1E5155"/>
                </a:solidFill>
                <a:latin typeface="Century Gothic" panose="020B0502020202020204" pitchFamily="34" charset="0"/>
                <a:ea typeface="メイリオ" panose="020B0604030504040204" pitchFamily="34" charset="-128"/>
              </a:rPr>
              <a:t>P</a:t>
            </a:r>
            <a:r>
              <a:rPr lang="en-US" altLang="ja-JP" sz="1300" b="1" dirty="0" bmk="">
                <a:solidFill>
                  <a:srgbClr val="1E5155"/>
                </a:solidFill>
                <a:latin typeface="Century Gothic" panose="020B0502020202020204" pitchFamily="34" charset="0"/>
                <a:ea typeface="メイリオ" panose="020B0604030504040204" pitchFamily="34" charset="-128"/>
              </a:rPr>
              <a:t>eninsula Lots and Protruding Lots (LP)</a:t>
            </a:r>
          </a:p>
          <a:p>
            <a:pPr eaLnBrk="0" fontAlgn="base" hangingPunct="0">
              <a:spcBef>
                <a:spcPct val="0"/>
              </a:spcBef>
              <a:spcAft>
                <a:spcPct val="0"/>
              </a:spcAft>
            </a:pPr>
            <a:r>
              <a:rPr lang="en-US" altLang="ja-JP" sz="1400" dirty="0" bmk="">
                <a:solidFill>
                  <a:prstClr val="white"/>
                </a:solidFill>
                <a:latin typeface="Century Gothic" panose="020B0502020202020204" pitchFamily="34" charset="0"/>
                <a:ea typeface="Meiryo" panose="020B0604030504040204" pitchFamily="34" charset="-128"/>
                <a:cs typeface="Times New Roman" panose="02020603050405020304" pitchFamily="18" charset="0"/>
              </a:rPr>
              <a:t>Peninsula lots are lots that are at the point of a peninsula while protruding lots have a segment of land that juts out into the water.  The excess frontage for both types of lots coded as “LP” in CAMA in order to capture the sales in the market for on-going study to determine the worth of the excess frontage. </a:t>
            </a:r>
            <a:endParaRPr lang="en-US" altLang="ja-JP" sz="1400" b="1" i="1" dirty="0" bmk="">
              <a:solidFill>
                <a:prstClr val="white"/>
              </a:solidFill>
              <a:latin typeface="Century Gothic" panose="020B0502020202020204" pitchFamily="34" charset="0"/>
              <a:ea typeface="メイリオ" panose="020B0604030504040204" pitchFamily="34" charset="-128"/>
            </a:endParaRPr>
          </a:p>
          <a:p>
            <a:pPr eaLnBrk="0" fontAlgn="base" hangingPunct="0">
              <a:spcBef>
                <a:spcPct val="0"/>
              </a:spcBef>
              <a:spcAft>
                <a:spcPct val="0"/>
              </a:spcAft>
            </a:pPr>
            <a:r>
              <a:rPr lang="en-US" altLang="ja-JP" sz="1200" b="1" i="1" dirty="0" bmk="">
                <a:solidFill>
                  <a:srgbClr val="1E5155"/>
                </a:solidFill>
                <a:latin typeface="Century Gothic" panose="020B0502020202020204" pitchFamily="34" charset="0"/>
                <a:ea typeface="メイリオ" panose="020B0604030504040204" pitchFamily="34" charset="-128"/>
              </a:rPr>
              <a:t>Peninsula Lots</a:t>
            </a:r>
            <a:endParaRPr lang="en-US" altLang="ja-JP" sz="1200" b="1" i="1" dirty="0">
              <a:solidFill>
                <a:srgbClr val="1E5155"/>
              </a:solidFill>
              <a:latin typeface="Century Gothic" panose="020B0502020202020204" pitchFamily="34" charset="0"/>
              <a:ea typeface="メイリオ" panose="020B0604030504040204" pitchFamily="34" charset="-128"/>
            </a:endParaRPr>
          </a:p>
          <a:p>
            <a:pPr eaLnBrk="0" fontAlgn="base" hangingPunct="0">
              <a:spcBef>
                <a:spcPct val="0"/>
              </a:spcBef>
              <a:spcAft>
                <a:spcPct val="0"/>
              </a:spcAft>
            </a:pPr>
            <a:r>
              <a:rPr lang="en-US" altLang="ja-JP" sz="1400" dirty="0">
                <a:solidFill>
                  <a:prstClr val="white"/>
                </a:solidFill>
                <a:latin typeface="Century Gothic" panose="020B0502020202020204"/>
                <a:ea typeface="Meiryo" panose="020B0604030504040204" pitchFamily="34" charset="-128"/>
                <a:cs typeface="Times New Roman" panose="02020603050405020304" pitchFamily="18" charset="0"/>
              </a:rPr>
              <a:t>Typically, peninsula lots have a significant amount of lakeshore frontage because they have water on three sides, attributing to the view, privacy, and the uniqueness of the lot.  The assessor must discern which side of the lake to use as the highest value frontage – or the effective frontage, and how much frontage is excess. Al</a:t>
            </a:r>
            <a:r>
              <a:rPr lang="en-US" sz="1400" dirty="0">
                <a:solidFill>
                  <a:prstClr val="white"/>
                </a:solidFill>
                <a:latin typeface="Century Gothic" panose="020B0502020202020204"/>
              </a:rPr>
              <a:t>l of the lakeshore around the peninsula is measured to obtain the total front feet of the lakeshore.  The effective front feet is subtracted from the total to determine the excess frontage.</a:t>
            </a:r>
          </a:p>
          <a:p>
            <a:pPr eaLnBrk="0" fontAlgn="base" hangingPunct="0">
              <a:spcBef>
                <a:spcPct val="0"/>
              </a:spcBef>
              <a:spcAft>
                <a:spcPct val="0"/>
              </a:spcAft>
            </a:pPr>
            <a:endParaRPr lang="en-US" altLang="ja-JP" sz="900" dirty="0">
              <a:solidFill>
                <a:prstClr val="white"/>
              </a:solidFill>
              <a:latin typeface="Century Gothic" panose="020B0502020202020204"/>
              <a:ea typeface="メイリオ" panose="020B0604030504040204" pitchFamily="34" charset="-128"/>
            </a:endParaRPr>
          </a:p>
          <a:p>
            <a:pPr eaLnBrk="0" fontAlgn="base" hangingPunct="0">
              <a:spcBef>
                <a:spcPct val="0"/>
              </a:spcBef>
              <a:spcAft>
                <a:spcPct val="0"/>
              </a:spcAft>
            </a:pPr>
            <a:endParaRPr lang="en-US" altLang="ja-JP" dirty="0">
              <a:solidFill>
                <a:prstClr val="white"/>
              </a:solidFill>
              <a:latin typeface="Arial" panose="020B0604020202020204" pitchFamily="34" charset="0"/>
              <a:ea typeface="メイリオ" panose="020B0604030504040204" pitchFamily="34" charset="-128"/>
            </a:endParaRPr>
          </a:p>
        </p:txBody>
      </p:sp>
    </p:spTree>
    <p:extLst>
      <p:ext uri="{BB962C8B-B14F-4D97-AF65-F5344CB8AC3E}">
        <p14:creationId xmlns:p14="http://schemas.microsoft.com/office/powerpoint/2010/main" val="40531820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6400" y="30839"/>
            <a:ext cx="8382000" cy="2631490"/>
          </a:xfrm>
          <a:prstGeom prst="rect">
            <a:avLst/>
          </a:prstGeom>
        </p:spPr>
        <p:txBody>
          <a:bodyPr wrap="square">
            <a:spAutoFit/>
          </a:bodyPr>
          <a:lstStyle/>
          <a:p>
            <a:pPr>
              <a:lnSpc>
                <a:spcPct val="125000"/>
              </a:lnSpc>
              <a:spcBef>
                <a:spcPts val="200"/>
              </a:spcBef>
            </a:pPr>
            <a:r>
              <a:rPr lang="en-US" sz="2000" b="1" i="1" dirty="0">
                <a:solidFill>
                  <a:srgbClr val="1E5155"/>
                </a:solidFill>
                <a:latin typeface="Century Gothic" panose="020B0502020202020204" pitchFamily="34" charset="0"/>
              </a:rPr>
              <a:t>Protruding Lots </a:t>
            </a:r>
          </a:p>
          <a:p>
            <a:pPr>
              <a:lnSpc>
                <a:spcPct val="125000"/>
              </a:lnSpc>
              <a:spcAft>
                <a:spcPts val="1600"/>
              </a:spcAft>
            </a:pPr>
            <a:r>
              <a:rPr lang="en-US" sz="1600" dirty="0">
                <a:solidFill>
                  <a:prstClr val="white"/>
                </a:solidFill>
                <a:latin typeface="Century Gothic" panose="020B0502020202020204" pitchFamily="34" charset="0"/>
                <a:ea typeface="Meiryo" panose="020B0604030504040204" pitchFamily="34" charset="-128"/>
                <a:cs typeface="Times New Roman" panose="02020603050405020304" pitchFamily="18" charset="0"/>
              </a:rPr>
              <a:t>A protruding lot has a land formation that juts out into the water, but is otherwise relatively similar to the surrounding properties.  The lots below are examples of protruding lots.  The first step in valuing protruding lots is to determine the amount of frontage </a:t>
            </a:r>
            <a:r>
              <a:rPr lang="en-US" sz="1600" i="1" dirty="0">
                <a:solidFill>
                  <a:prstClr val="white"/>
                </a:solidFill>
                <a:latin typeface="Century Gothic" panose="020B0502020202020204" pitchFamily="34" charset="0"/>
                <a:ea typeface="Meiryo" panose="020B0604030504040204" pitchFamily="34" charset="-128"/>
                <a:cs typeface="Times New Roman" panose="02020603050405020304" pitchFamily="18" charset="0"/>
              </a:rPr>
              <a:t>as if the protrusion did not exist – </a:t>
            </a:r>
            <a:r>
              <a:rPr lang="en-US" sz="1600" dirty="0">
                <a:solidFill>
                  <a:prstClr val="white"/>
                </a:solidFill>
                <a:latin typeface="Century Gothic" panose="020B0502020202020204" pitchFamily="34" charset="0"/>
                <a:ea typeface="Meiryo" panose="020B0604030504040204" pitchFamily="34" charset="-128"/>
                <a:cs typeface="Times New Roman" panose="02020603050405020304" pitchFamily="18" charset="0"/>
              </a:rPr>
              <a:t>or the lot width closest to the base of the protrusion.  Next, the frontage around the protrusion is measured.  Lastly, the lot width is subtracted from the total frontage to determine the excess frontage.  Examples:</a:t>
            </a:r>
          </a:p>
        </p:txBody>
      </p:sp>
      <p:sp>
        <p:nvSpPr>
          <p:cNvPr id="10" name="Rectangle 11"/>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white"/>
              </a:solidFill>
              <a:latin typeface="Century Gothic" panose="020B0502020202020204"/>
            </a:endParaRPr>
          </a:p>
        </p:txBody>
      </p:sp>
      <p:sp>
        <p:nvSpPr>
          <p:cNvPr id="11" name="Rectangle 14"/>
          <p:cNvSpPr>
            <a:spLocks noChangeArrowheads="1"/>
          </p:cNvSpPr>
          <p:nvPr/>
        </p:nvSpPr>
        <p:spPr bwMode="auto">
          <a:xfrm>
            <a:off x="1524001" y="2725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white"/>
              </a:solidFill>
              <a:latin typeface="Century Gothic" panose="020B0502020202020204"/>
            </a:endParaRPr>
          </a:p>
        </p:txBody>
      </p:sp>
      <p:sp>
        <p:nvSpPr>
          <p:cNvPr id="13" name="Rectangle 15"/>
          <p:cNvSpPr>
            <a:spLocks noChangeArrowheads="1"/>
          </p:cNvSpPr>
          <p:nvPr/>
        </p:nvSpPr>
        <p:spPr bwMode="auto">
          <a:xfrm>
            <a:off x="1524001" y="154887"/>
            <a:ext cx="184731"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altLang="en-US" sz="900">
              <a:solidFill>
                <a:prstClr val="white"/>
              </a:solidFill>
              <a:latin typeface="Century Gothic" panose="020B0502020202020204"/>
            </a:endParaRPr>
          </a:p>
          <a:p>
            <a:pPr eaLnBrk="0" fontAlgn="base" hangingPunct="0">
              <a:spcBef>
                <a:spcPct val="0"/>
              </a:spcBef>
              <a:spcAft>
                <a:spcPct val="0"/>
              </a:spcAft>
            </a:pPr>
            <a:br>
              <a:rPr lang="en-US" altLang="en-US">
                <a:solidFill>
                  <a:prstClr val="white"/>
                </a:solidFill>
                <a:latin typeface="Arial" panose="020B0604020202020204" pitchFamily="34" charset="0"/>
              </a:rPr>
            </a:br>
            <a:endParaRPr lang="en-US" altLang="en-US">
              <a:solidFill>
                <a:prstClr val="white"/>
              </a:solidFill>
              <a:latin typeface="Arial" panose="020B0604020202020204" pitchFamily="34" charset="0"/>
            </a:endParaRPr>
          </a:p>
          <a:p>
            <a:pPr eaLnBrk="0" fontAlgn="base" hangingPunct="0">
              <a:spcBef>
                <a:spcPct val="0"/>
              </a:spcBef>
              <a:spcAft>
                <a:spcPct val="0"/>
              </a:spcAft>
            </a:pPr>
            <a:endParaRPr lang="en-US" altLang="en-US">
              <a:solidFill>
                <a:prstClr val="white"/>
              </a:solidFill>
              <a:latin typeface="Arial" panose="020B0604020202020204" pitchFamily="34" charset="0"/>
            </a:endParaRPr>
          </a:p>
        </p:txBody>
      </p:sp>
      <p:sp>
        <p:nvSpPr>
          <p:cNvPr id="14" name="Rectangle 17"/>
          <p:cNvSpPr>
            <a:spLocks noChangeArrowheads="1"/>
          </p:cNvSpPr>
          <p:nvPr/>
        </p:nvSpPr>
        <p:spPr bwMode="auto">
          <a:xfrm>
            <a:off x="1524000" y="560457"/>
            <a:ext cx="110799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altLang="ja-JP" sz="1100" dirty="0">
              <a:solidFill>
                <a:srgbClr val="1E5155"/>
              </a:solidFill>
              <a:latin typeface="Century Gothic" panose="020B0502020202020204" pitchFamily="34" charset="0"/>
              <a:ea typeface="Meiryo" panose="020B0604030504040204" pitchFamily="34" charset="-128"/>
              <a:cs typeface="Times New Roman" panose="02020603050405020304" pitchFamily="18" charset="0"/>
            </a:endParaRPr>
          </a:p>
          <a:p>
            <a:pPr eaLnBrk="0" fontAlgn="base" hangingPunct="0">
              <a:spcBef>
                <a:spcPct val="0"/>
              </a:spcBef>
              <a:spcAft>
                <a:spcPct val="0"/>
              </a:spcAft>
            </a:pPr>
            <a:r>
              <a:rPr lang="en-US" altLang="ja-JP" sz="1100" dirty="0">
                <a:solidFill>
                  <a:srgbClr val="1E5155"/>
                </a:solidFill>
                <a:latin typeface="Century Gothic" panose="020B0502020202020204" pitchFamily="34" charset="0"/>
                <a:ea typeface="Meiryo" panose="020B0604030504040204" pitchFamily="34" charset="-128"/>
                <a:cs typeface="Times New Roman" panose="02020603050405020304" pitchFamily="18" charset="0"/>
              </a:rPr>
              <a:t>	</a:t>
            </a:r>
            <a:endParaRPr lang="en-US" altLang="ja-JP" sz="900" dirty="0">
              <a:solidFill>
                <a:prstClr val="white"/>
              </a:solidFill>
              <a:latin typeface="Century Gothic" panose="020B0502020202020204"/>
              <a:ea typeface="メイリオ" panose="020B0604030504040204" pitchFamily="34" charset="-128"/>
            </a:endParaRPr>
          </a:p>
          <a:p>
            <a:pPr eaLnBrk="0" fontAlgn="base" hangingPunct="0">
              <a:spcBef>
                <a:spcPct val="0"/>
              </a:spcBef>
              <a:spcAft>
                <a:spcPct val="0"/>
              </a:spcAft>
            </a:pPr>
            <a:endParaRPr lang="en-US" altLang="ja-JP" dirty="0">
              <a:solidFill>
                <a:prstClr val="white"/>
              </a:solidFill>
              <a:latin typeface="Arial" panose="020B0604020202020204" pitchFamily="34" charset="0"/>
              <a:ea typeface="メイリオ" panose="020B0604030504040204" pitchFamily="34" charset="-128"/>
            </a:endParaRPr>
          </a:p>
        </p:txBody>
      </p:sp>
      <p:pic>
        <p:nvPicPr>
          <p:cNvPr id="15" name="Picture 14"/>
          <p:cNvPicPr>
            <a:picLocks noChangeAspect="1"/>
          </p:cNvPicPr>
          <p:nvPr/>
        </p:nvPicPr>
        <p:blipFill>
          <a:blip r:embed="rId2"/>
          <a:stretch>
            <a:fillRect/>
          </a:stretch>
        </p:blipFill>
        <p:spPr>
          <a:xfrm>
            <a:off x="1981200" y="2971800"/>
            <a:ext cx="8001000" cy="3657600"/>
          </a:xfrm>
          <a:prstGeom prst="rect">
            <a:avLst/>
          </a:prstGeom>
        </p:spPr>
      </p:pic>
    </p:spTree>
    <p:extLst>
      <p:ext uri="{BB962C8B-B14F-4D97-AF65-F5344CB8AC3E}">
        <p14:creationId xmlns:p14="http://schemas.microsoft.com/office/powerpoint/2010/main" val="34721477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1" y="0"/>
            <a:ext cx="7104790" cy="3258054"/>
          </a:xfrm>
          <a:prstGeom prst="rect">
            <a:avLst/>
          </a:prstGeom>
        </p:spPr>
      </p:pic>
      <p:pic>
        <p:nvPicPr>
          <p:cNvPr id="3" name="Picture 2"/>
          <p:cNvPicPr>
            <a:picLocks noChangeAspect="1"/>
          </p:cNvPicPr>
          <p:nvPr/>
        </p:nvPicPr>
        <p:blipFill>
          <a:blip r:embed="rId3"/>
          <a:stretch>
            <a:fillRect/>
          </a:stretch>
        </p:blipFill>
        <p:spPr>
          <a:xfrm>
            <a:off x="2286002" y="3378867"/>
            <a:ext cx="7104789" cy="3392905"/>
          </a:xfrm>
          <a:prstGeom prst="rect">
            <a:avLst/>
          </a:prstGeom>
        </p:spPr>
      </p:pic>
    </p:spTree>
    <p:extLst>
      <p:ext uri="{BB962C8B-B14F-4D97-AF65-F5344CB8AC3E}">
        <p14:creationId xmlns:p14="http://schemas.microsoft.com/office/powerpoint/2010/main" val="31009337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10200" y="304800"/>
            <a:ext cx="5080000" cy="367284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8666" y="3553719"/>
            <a:ext cx="4186335" cy="329184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extBox 3"/>
          <p:cNvSpPr txBox="1"/>
          <p:nvPr/>
        </p:nvSpPr>
        <p:spPr>
          <a:xfrm>
            <a:off x="1496009" y="1066801"/>
            <a:ext cx="3801041" cy="646331"/>
          </a:xfrm>
          <a:prstGeom prst="rect">
            <a:avLst/>
          </a:prstGeom>
          <a:noFill/>
        </p:spPr>
        <p:txBody>
          <a:bodyPr wrap="none" rtlCol="0">
            <a:spAutoFit/>
          </a:bodyPr>
          <a:lstStyle/>
          <a:p>
            <a:r>
              <a:rPr lang="en-US" sz="3600" dirty="0">
                <a:solidFill>
                  <a:prstClr val="white"/>
                </a:solidFill>
                <a:latin typeface="Century Gothic" panose="020B0502020202020204"/>
              </a:rPr>
              <a:t>Island Properties</a:t>
            </a:r>
          </a:p>
        </p:txBody>
      </p:sp>
    </p:spTree>
    <p:extLst>
      <p:ext uri="{BB962C8B-B14F-4D97-AF65-F5344CB8AC3E}">
        <p14:creationId xmlns:p14="http://schemas.microsoft.com/office/powerpoint/2010/main" val="688284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4"/>
          <p:cNvSpPr/>
          <p:nvPr/>
        </p:nvSpPr>
        <p:spPr>
          <a:xfrm>
            <a:off x="4724400" y="457200"/>
            <a:ext cx="5259678" cy="10480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p>
            <a:pPr defTabSz="711200">
              <a:lnSpc>
                <a:spcPct val="90000"/>
              </a:lnSpc>
              <a:spcBef>
                <a:spcPct val="0"/>
              </a:spcBef>
              <a:spcAft>
                <a:spcPct val="35000"/>
              </a:spcAft>
            </a:pPr>
            <a:endParaRPr lang="en-US" sz="1400" b="1" dirty="0">
              <a:solidFill>
                <a:prstClr val="white"/>
              </a:solidFill>
              <a:latin typeface="Century Gothic" panose="020B0502020202020204"/>
            </a:endParaRPr>
          </a:p>
        </p:txBody>
      </p:sp>
      <p:sp>
        <p:nvSpPr>
          <p:cNvPr id="7" name="TextBox 6"/>
          <p:cNvSpPr txBox="1"/>
          <p:nvPr/>
        </p:nvSpPr>
        <p:spPr>
          <a:xfrm>
            <a:off x="2438400" y="1"/>
            <a:ext cx="7315200" cy="646331"/>
          </a:xfrm>
          <a:prstGeom prst="rect">
            <a:avLst/>
          </a:prstGeom>
          <a:noFill/>
        </p:spPr>
        <p:txBody>
          <a:bodyPr wrap="square" rtlCol="0">
            <a:spAutoFit/>
          </a:bodyPr>
          <a:lstStyle/>
          <a:p>
            <a:pPr algn="ctr"/>
            <a:r>
              <a:rPr lang="en-US" sz="3600" b="1" dirty="0">
                <a:solidFill>
                  <a:prstClr val="white"/>
                </a:solidFill>
                <a:latin typeface="Century Gothic" panose="020B0502020202020204"/>
              </a:rPr>
              <a:t>Emergent Vegetation</a:t>
            </a:r>
          </a:p>
        </p:txBody>
      </p:sp>
      <p:sp>
        <p:nvSpPr>
          <p:cNvPr id="133124" name="AutoShape 4" descr="Picture 029.jp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white"/>
              </a:solidFill>
              <a:latin typeface="Century Gothic" panose="020B0502020202020204"/>
            </a:endParaRPr>
          </a:p>
        </p:txBody>
      </p:sp>
      <p:sp>
        <p:nvSpPr>
          <p:cNvPr id="133126" name="AutoShape 6" descr="Picture 029.jp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white"/>
              </a:solidFill>
              <a:latin typeface="Century Gothic" panose="020B0502020202020204"/>
            </a:endParaRPr>
          </a:p>
        </p:txBody>
      </p:sp>
      <p:sp>
        <p:nvSpPr>
          <p:cNvPr id="11" name="Rectangle 10"/>
          <p:cNvSpPr/>
          <p:nvPr/>
        </p:nvSpPr>
        <p:spPr>
          <a:xfrm>
            <a:off x="2438400" y="533401"/>
            <a:ext cx="7315200" cy="1384995"/>
          </a:xfrm>
          <a:prstGeom prst="rect">
            <a:avLst/>
          </a:prstGeom>
        </p:spPr>
        <p:txBody>
          <a:bodyPr wrap="square">
            <a:spAutoFit/>
          </a:bodyPr>
          <a:lstStyle/>
          <a:p>
            <a:r>
              <a:rPr lang="en-US" sz="2400" dirty="0">
                <a:solidFill>
                  <a:prstClr val="white"/>
                </a:solidFill>
                <a:latin typeface="Century Gothic" panose="020B0502020202020204"/>
              </a:rPr>
              <a:t>Dense</a:t>
            </a:r>
          </a:p>
          <a:p>
            <a:pPr marL="115888" indent="-115888"/>
            <a:r>
              <a:rPr lang="en-US" sz="2400" dirty="0">
                <a:solidFill>
                  <a:prstClr val="white"/>
                </a:solidFill>
                <a:latin typeface="Century Gothic" panose="020B0502020202020204"/>
              </a:rPr>
              <a:t>  </a:t>
            </a:r>
            <a:r>
              <a:rPr lang="en-US" dirty="0">
                <a:solidFill>
                  <a:prstClr val="white"/>
                </a:solidFill>
                <a:latin typeface="Century Gothic" panose="020B0502020202020204"/>
              </a:rPr>
              <a:t>Heavy concentration.  High ratio of emergent vegetation to open water.  Vegetation may go out a distance from shore. May still be able to navigate a watercraft through.</a:t>
            </a:r>
          </a:p>
        </p:txBody>
      </p:sp>
      <p:pic>
        <p:nvPicPr>
          <p:cNvPr id="12" name="Picture 11" descr="\\QS101AA9D\cama\52\520073404CB0009_04.jpg"/>
          <p:cNvPicPr/>
          <p:nvPr/>
        </p:nvPicPr>
        <p:blipFill>
          <a:blip r:embed="rId2" cstate="print"/>
          <a:srcRect/>
          <a:stretch>
            <a:fillRect/>
          </a:stretch>
        </p:blipFill>
        <p:spPr bwMode="auto">
          <a:xfrm>
            <a:off x="1828800" y="2057400"/>
            <a:ext cx="4267200" cy="4191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descr="\\QS101AA9D\cama\73\730143302K00009_04.jpg"/>
          <p:cNvPicPr/>
          <p:nvPr/>
        </p:nvPicPr>
        <p:blipFill>
          <a:blip r:embed="rId3" cstate="print"/>
          <a:srcRect/>
          <a:stretch>
            <a:fillRect/>
          </a:stretch>
        </p:blipFill>
        <p:spPr bwMode="auto">
          <a:xfrm>
            <a:off x="6324600" y="2057400"/>
            <a:ext cx="4038600" cy="4191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086403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52600" y="685800"/>
            <a:ext cx="8763000" cy="5801588"/>
          </a:xfrm>
          <a:prstGeom prst="rect">
            <a:avLst/>
          </a:prstGeom>
        </p:spPr>
        <p:txBody>
          <a:bodyPr wrap="square">
            <a:spAutoFit/>
          </a:bodyPr>
          <a:lstStyle/>
          <a:p>
            <a:pPr>
              <a:spcBef>
                <a:spcPts val="600"/>
              </a:spcBef>
              <a:spcAft>
                <a:spcPts val="600"/>
              </a:spcAft>
            </a:pPr>
            <a:r>
              <a:rPr lang="en-US" sz="1600" b="1" u="sng" dirty="0">
                <a:solidFill>
                  <a:prstClr val="white"/>
                </a:solidFill>
                <a:latin typeface="Century Gothic" panose="020B0502020202020204" pitchFamily="34" charset="0"/>
              </a:rPr>
              <a:t>Islands</a:t>
            </a:r>
          </a:p>
          <a:p>
            <a:pPr>
              <a:lnSpc>
                <a:spcPct val="125000"/>
              </a:lnSpc>
              <a:spcAft>
                <a:spcPts val="1600"/>
              </a:spcAft>
            </a:pPr>
            <a:r>
              <a:rPr lang="en-US" sz="1600" dirty="0">
                <a:solidFill>
                  <a:prstClr val="white"/>
                </a:solidFill>
                <a:latin typeface="Century Gothic" panose="020B0502020202020204" pitchFamily="34" charset="0"/>
                <a:ea typeface="Meiryo" panose="020B0604030504040204" pitchFamily="34" charset="-128"/>
                <a:cs typeface="Times New Roman" panose="02020603050405020304" pitchFamily="18" charset="0"/>
              </a:rPr>
              <a:t>An island is a piece of land surrounded by water.  When valuing island lots two main factors must be considered; buildability and accessibility.</a:t>
            </a:r>
          </a:p>
          <a:p>
            <a:pPr>
              <a:lnSpc>
                <a:spcPct val="125000"/>
              </a:lnSpc>
              <a:spcBef>
                <a:spcPts val="200"/>
              </a:spcBef>
            </a:pPr>
            <a:r>
              <a:rPr lang="en-US" sz="1600" b="1" i="1" u="sng" dirty="0">
                <a:solidFill>
                  <a:prstClr val="white"/>
                </a:solidFill>
                <a:latin typeface="Century Gothic" panose="020B0502020202020204" pitchFamily="34" charset="0"/>
              </a:rPr>
              <a:t>Buildability</a:t>
            </a:r>
          </a:p>
          <a:p>
            <a:pPr>
              <a:lnSpc>
                <a:spcPct val="125000"/>
              </a:lnSpc>
              <a:spcAft>
                <a:spcPts val="1600"/>
              </a:spcAft>
            </a:pPr>
            <a:r>
              <a:rPr lang="en-US" sz="1600" dirty="0">
                <a:solidFill>
                  <a:prstClr val="white"/>
                </a:solidFill>
                <a:latin typeface="Century Gothic" panose="020B0502020202020204" pitchFamily="34" charset="0"/>
                <a:ea typeface="Meiryo" panose="020B0604030504040204" pitchFamily="34" charset="-128"/>
                <a:cs typeface="Times New Roman" panose="02020603050405020304" pitchFamily="18" charset="0"/>
              </a:rPr>
              <a:t>Buildability simply refers to the potentiality of a home being built on the island.  If a home already exists, then it is buildable.  If no home exists, but the island is large enough to meet all the current zoning setbacks and requirements, it’s considered buildable.  If there is no building on the island and current zoning minimum standards would not allow enough for a modest building site, the island is considered unbuildable.</a:t>
            </a:r>
          </a:p>
          <a:p>
            <a:pPr>
              <a:lnSpc>
                <a:spcPct val="125000"/>
              </a:lnSpc>
              <a:spcBef>
                <a:spcPts val="200"/>
              </a:spcBef>
            </a:pPr>
            <a:r>
              <a:rPr lang="en-US" sz="1600" b="1" i="1" u="sng" dirty="0">
                <a:solidFill>
                  <a:prstClr val="white"/>
                </a:solidFill>
                <a:latin typeface="Century Gothic" panose="020B0502020202020204" pitchFamily="34" charset="0"/>
              </a:rPr>
              <a:t>Accessibility</a:t>
            </a:r>
          </a:p>
          <a:p>
            <a:pPr>
              <a:lnSpc>
                <a:spcPct val="125000"/>
              </a:lnSpc>
              <a:spcAft>
                <a:spcPts val="1600"/>
              </a:spcAft>
            </a:pPr>
            <a:r>
              <a:rPr lang="en-US" sz="1600" dirty="0">
                <a:solidFill>
                  <a:prstClr val="white"/>
                </a:solidFill>
                <a:latin typeface="Century Gothic" panose="020B0502020202020204" pitchFamily="34" charset="0"/>
                <a:ea typeface="Meiryo" panose="020B0604030504040204" pitchFamily="34" charset="-128"/>
                <a:cs typeface="Times New Roman" panose="02020603050405020304" pitchFamily="18" charset="0"/>
              </a:rPr>
              <a:t>Accessibility refers to whether or not the property owner of the island owns another lot on the mainland where he/she could potentially park a car, or have a dock for boat travel to-and-from the island (an access lot), or some type of ownership situation that would be the equivalent of an access lot.  An island without an access lot is when the property owner does not have a means to park a car and travel by boat other than from a public launch.</a:t>
            </a:r>
          </a:p>
        </p:txBody>
      </p:sp>
    </p:spTree>
    <p:extLst>
      <p:ext uri="{BB962C8B-B14F-4D97-AF65-F5344CB8AC3E}">
        <p14:creationId xmlns:p14="http://schemas.microsoft.com/office/powerpoint/2010/main" val="40043555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52600" y="152401"/>
            <a:ext cx="8763000" cy="5824671"/>
          </a:xfrm>
          <a:prstGeom prst="rect">
            <a:avLst/>
          </a:prstGeom>
        </p:spPr>
        <p:txBody>
          <a:bodyPr wrap="square">
            <a:spAutoFit/>
          </a:bodyPr>
          <a:lstStyle/>
          <a:p>
            <a:pPr>
              <a:lnSpc>
                <a:spcPct val="125000"/>
              </a:lnSpc>
              <a:spcBef>
                <a:spcPts val="200"/>
              </a:spcBef>
            </a:pPr>
            <a:r>
              <a:rPr lang="en-US" b="1" i="1" dirty="0">
                <a:solidFill>
                  <a:prstClr val="white"/>
                </a:solidFill>
                <a:latin typeface="Century Gothic" panose="020B0502020202020204" pitchFamily="34" charset="0"/>
              </a:rPr>
              <a:t>Adjustment Codes for Islands</a:t>
            </a:r>
          </a:p>
          <a:p>
            <a:pPr>
              <a:lnSpc>
                <a:spcPct val="125000"/>
              </a:lnSpc>
              <a:spcAft>
                <a:spcPts val="1600"/>
              </a:spcAft>
            </a:pPr>
            <a:r>
              <a:rPr lang="en-US" dirty="0">
                <a:solidFill>
                  <a:prstClr val="white"/>
                </a:solidFill>
                <a:latin typeface="Century Gothic" panose="020B0502020202020204" pitchFamily="34" charset="0"/>
                <a:ea typeface="Meiryo" panose="020B0604030504040204" pitchFamily="34" charset="-128"/>
                <a:cs typeface="Times New Roman" panose="02020603050405020304" pitchFamily="18" charset="0"/>
              </a:rPr>
              <a:t>Below are the four options identifying island lots. </a:t>
            </a:r>
          </a:p>
          <a:p>
            <a:pPr indent="457200">
              <a:lnSpc>
                <a:spcPct val="125000"/>
              </a:lnSpc>
              <a:spcAft>
                <a:spcPts val="600"/>
              </a:spcAft>
            </a:pPr>
            <a:r>
              <a:rPr lang="en-US" dirty="0">
                <a:solidFill>
                  <a:prstClr val="white"/>
                </a:solidFill>
                <a:latin typeface="Century Gothic" panose="020B0502020202020204" pitchFamily="34" charset="0"/>
                <a:ea typeface="Meiryo" panose="020B0604030504040204" pitchFamily="34" charset="-128"/>
                <a:cs typeface="Times New Roman" panose="02020603050405020304" pitchFamily="18" charset="0"/>
              </a:rPr>
              <a:t>I-1 	Buildable with an access lot on the main land</a:t>
            </a:r>
          </a:p>
          <a:p>
            <a:pPr indent="457200">
              <a:lnSpc>
                <a:spcPct val="125000"/>
              </a:lnSpc>
              <a:spcAft>
                <a:spcPts val="600"/>
              </a:spcAft>
            </a:pPr>
            <a:r>
              <a:rPr lang="en-US" dirty="0">
                <a:solidFill>
                  <a:prstClr val="white"/>
                </a:solidFill>
                <a:latin typeface="Century Gothic" panose="020B0502020202020204" pitchFamily="34" charset="0"/>
                <a:ea typeface="Meiryo" panose="020B0604030504040204" pitchFamily="34" charset="-128"/>
                <a:cs typeface="Times New Roman" panose="02020603050405020304" pitchFamily="18" charset="0"/>
              </a:rPr>
              <a:t>I-2 	Buildable with </a:t>
            </a:r>
            <a:r>
              <a:rPr lang="en-US" u="sng" dirty="0">
                <a:solidFill>
                  <a:prstClr val="white"/>
                </a:solidFill>
                <a:latin typeface="Century Gothic" panose="020B0502020202020204" pitchFamily="34" charset="0"/>
                <a:ea typeface="Meiryo" panose="020B0604030504040204" pitchFamily="34" charset="-128"/>
                <a:cs typeface="Times New Roman" panose="02020603050405020304" pitchFamily="18" charset="0"/>
              </a:rPr>
              <a:t>no</a:t>
            </a:r>
            <a:r>
              <a:rPr lang="en-US" dirty="0">
                <a:solidFill>
                  <a:prstClr val="white"/>
                </a:solidFill>
                <a:latin typeface="Century Gothic" panose="020B0502020202020204" pitchFamily="34" charset="0"/>
                <a:ea typeface="Meiryo" panose="020B0604030504040204" pitchFamily="34" charset="-128"/>
                <a:cs typeface="Times New Roman" panose="02020603050405020304" pitchFamily="18" charset="0"/>
              </a:rPr>
              <a:t> access lot on the main land</a:t>
            </a:r>
          </a:p>
          <a:p>
            <a:pPr>
              <a:lnSpc>
                <a:spcPct val="125000"/>
              </a:lnSpc>
              <a:spcAft>
                <a:spcPts val="600"/>
              </a:spcAft>
            </a:pPr>
            <a:r>
              <a:rPr lang="en-US" dirty="0">
                <a:solidFill>
                  <a:prstClr val="white"/>
                </a:solidFill>
                <a:latin typeface="Century Gothic" panose="020B0502020202020204" pitchFamily="34" charset="0"/>
                <a:ea typeface="Meiryo" panose="020B0604030504040204" pitchFamily="34" charset="-128"/>
                <a:cs typeface="Times New Roman" panose="02020603050405020304" pitchFamily="18" charset="0"/>
              </a:rPr>
              <a:t>       I-3	Unbuildable with an access lot on the main land</a:t>
            </a:r>
          </a:p>
          <a:p>
            <a:pPr>
              <a:lnSpc>
                <a:spcPct val="125000"/>
              </a:lnSpc>
              <a:spcAft>
                <a:spcPts val="1600"/>
              </a:spcAft>
            </a:pPr>
            <a:r>
              <a:rPr lang="en-US" dirty="0">
                <a:solidFill>
                  <a:prstClr val="white"/>
                </a:solidFill>
                <a:latin typeface="Century Gothic" panose="020B0502020202020204" pitchFamily="34" charset="0"/>
                <a:ea typeface="Meiryo" panose="020B0604030504040204" pitchFamily="34" charset="-128"/>
                <a:cs typeface="Times New Roman" panose="02020603050405020304" pitchFamily="18" charset="0"/>
              </a:rPr>
              <a:t>       I-4	Unbuildable with </a:t>
            </a:r>
            <a:r>
              <a:rPr lang="en-US" u="sng" dirty="0">
                <a:solidFill>
                  <a:prstClr val="white"/>
                </a:solidFill>
                <a:latin typeface="Century Gothic" panose="020B0502020202020204" pitchFamily="34" charset="0"/>
                <a:ea typeface="Meiryo" panose="020B0604030504040204" pitchFamily="34" charset="-128"/>
                <a:cs typeface="Times New Roman" panose="02020603050405020304" pitchFamily="18" charset="0"/>
              </a:rPr>
              <a:t>no</a:t>
            </a:r>
            <a:r>
              <a:rPr lang="en-US" dirty="0">
                <a:solidFill>
                  <a:prstClr val="white"/>
                </a:solidFill>
                <a:latin typeface="Century Gothic" panose="020B0502020202020204" pitchFamily="34" charset="0"/>
                <a:ea typeface="Meiryo" panose="020B0604030504040204" pitchFamily="34" charset="-128"/>
                <a:cs typeface="Times New Roman" panose="02020603050405020304" pitchFamily="18" charset="0"/>
              </a:rPr>
              <a:t> access lot on the main land</a:t>
            </a:r>
          </a:p>
          <a:p>
            <a:pPr>
              <a:lnSpc>
                <a:spcPct val="125000"/>
              </a:lnSpc>
              <a:spcAft>
                <a:spcPts val="1600"/>
              </a:spcAft>
            </a:pPr>
            <a:r>
              <a:rPr lang="en-US" dirty="0">
                <a:solidFill>
                  <a:prstClr val="white"/>
                </a:solidFill>
                <a:latin typeface="Century Gothic" panose="020B0502020202020204" pitchFamily="34" charset="0"/>
                <a:ea typeface="Meiryo" panose="020B0604030504040204" pitchFamily="34" charset="-128"/>
                <a:cs typeface="Times New Roman" panose="02020603050405020304" pitchFamily="18" charset="0"/>
              </a:rPr>
              <a:t>Islands, either buildable or unbuildable, </a:t>
            </a:r>
            <a:r>
              <a:rPr lang="en-US" u="sng" dirty="0">
                <a:solidFill>
                  <a:prstClr val="white"/>
                </a:solidFill>
                <a:latin typeface="Century Gothic" panose="020B0502020202020204" pitchFamily="34" charset="0"/>
                <a:ea typeface="Meiryo" panose="020B0604030504040204" pitchFamily="34" charset="-128"/>
                <a:cs typeface="Times New Roman" panose="02020603050405020304" pitchFamily="18" charset="0"/>
              </a:rPr>
              <a:t>with</a:t>
            </a:r>
            <a:r>
              <a:rPr lang="en-US" dirty="0">
                <a:solidFill>
                  <a:prstClr val="white"/>
                </a:solidFill>
                <a:latin typeface="Century Gothic" panose="020B0502020202020204" pitchFamily="34" charset="0"/>
                <a:ea typeface="Meiryo" panose="020B0604030504040204" pitchFamily="34" charset="-128"/>
                <a:cs typeface="Times New Roman" panose="02020603050405020304" pitchFamily="18" charset="0"/>
              </a:rPr>
              <a:t> access lots are the most common.  Occasionally, the access lot is not always straightforward.  When the access lot has a different parcel ID number than the island lot, the assessor must create a note referencing the island lot on the mainland lot, and the mainland lot on the island lot.</a:t>
            </a:r>
          </a:p>
          <a:p>
            <a:pPr>
              <a:lnSpc>
                <a:spcPct val="125000"/>
              </a:lnSpc>
              <a:spcAft>
                <a:spcPts val="1600"/>
              </a:spcAft>
            </a:pPr>
            <a:r>
              <a:rPr lang="en-US" dirty="0">
                <a:solidFill>
                  <a:prstClr val="white"/>
                </a:solidFill>
                <a:latin typeface="Century Gothic" panose="020B0502020202020204" pitchFamily="34" charset="0"/>
                <a:ea typeface="Meiryo" panose="020B0604030504040204" pitchFamily="34" charset="-128"/>
                <a:cs typeface="Times New Roman" panose="02020603050405020304" pitchFamily="18" charset="0"/>
              </a:rPr>
              <a:t>The access lot can, but may not always be, directly off the island. The parcel identification numbers of the island and the access lot must be referenced each parcel record. </a:t>
            </a:r>
          </a:p>
        </p:txBody>
      </p:sp>
    </p:spTree>
    <p:extLst>
      <p:ext uri="{BB962C8B-B14F-4D97-AF65-F5344CB8AC3E}">
        <p14:creationId xmlns:p14="http://schemas.microsoft.com/office/powerpoint/2010/main" val="26282232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43200" y="76200"/>
            <a:ext cx="6934200" cy="6629400"/>
          </a:xfrm>
          <a:prstGeom prst="rect">
            <a:avLst/>
          </a:prstGeom>
        </p:spPr>
      </p:pic>
    </p:spTree>
    <p:extLst>
      <p:ext uri="{BB962C8B-B14F-4D97-AF65-F5344CB8AC3E}">
        <p14:creationId xmlns:p14="http://schemas.microsoft.com/office/powerpoint/2010/main" val="2694096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4"/>
          <p:cNvSpPr/>
          <p:nvPr/>
        </p:nvSpPr>
        <p:spPr>
          <a:xfrm>
            <a:off x="4724400" y="457200"/>
            <a:ext cx="5259678" cy="10480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p>
            <a:pPr defTabSz="711200">
              <a:lnSpc>
                <a:spcPct val="90000"/>
              </a:lnSpc>
              <a:spcBef>
                <a:spcPct val="0"/>
              </a:spcBef>
              <a:spcAft>
                <a:spcPct val="35000"/>
              </a:spcAft>
            </a:pPr>
            <a:endParaRPr lang="en-US" sz="1400" b="1" dirty="0">
              <a:solidFill>
                <a:prstClr val="white"/>
              </a:solidFill>
              <a:latin typeface="Century Gothic" panose="020B0502020202020204"/>
            </a:endParaRPr>
          </a:p>
        </p:txBody>
      </p:sp>
      <p:sp>
        <p:nvSpPr>
          <p:cNvPr id="7" name="TextBox 6"/>
          <p:cNvSpPr txBox="1"/>
          <p:nvPr/>
        </p:nvSpPr>
        <p:spPr>
          <a:xfrm>
            <a:off x="2362200" y="1"/>
            <a:ext cx="7391400" cy="646331"/>
          </a:xfrm>
          <a:prstGeom prst="rect">
            <a:avLst/>
          </a:prstGeom>
          <a:noFill/>
        </p:spPr>
        <p:txBody>
          <a:bodyPr wrap="square" rtlCol="0">
            <a:spAutoFit/>
          </a:bodyPr>
          <a:lstStyle/>
          <a:p>
            <a:pPr algn="ctr"/>
            <a:r>
              <a:rPr lang="en-US" sz="3600" b="1" dirty="0">
                <a:solidFill>
                  <a:prstClr val="white"/>
                </a:solidFill>
                <a:latin typeface="Century Gothic" panose="020B0502020202020204"/>
              </a:rPr>
              <a:t>Emergent</a:t>
            </a:r>
            <a:r>
              <a:rPr lang="en-US" sz="2000" b="1" dirty="0">
                <a:solidFill>
                  <a:prstClr val="white"/>
                </a:solidFill>
                <a:latin typeface="Century Gothic" panose="020B0502020202020204"/>
              </a:rPr>
              <a:t> </a:t>
            </a:r>
            <a:r>
              <a:rPr lang="en-US" sz="3600" b="1" dirty="0">
                <a:solidFill>
                  <a:prstClr val="white"/>
                </a:solidFill>
                <a:latin typeface="Century Gothic" panose="020B0502020202020204"/>
              </a:rPr>
              <a:t>Vegetation</a:t>
            </a:r>
          </a:p>
        </p:txBody>
      </p:sp>
      <p:sp>
        <p:nvSpPr>
          <p:cNvPr id="133124" name="AutoShape 4" descr="Picture 029.jp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white"/>
              </a:solidFill>
              <a:latin typeface="Century Gothic" panose="020B0502020202020204"/>
            </a:endParaRPr>
          </a:p>
        </p:txBody>
      </p:sp>
      <p:sp>
        <p:nvSpPr>
          <p:cNvPr id="133126" name="AutoShape 6" descr="Picture 029.jp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white"/>
              </a:solidFill>
              <a:latin typeface="Century Gothic" panose="020B0502020202020204"/>
            </a:endParaRPr>
          </a:p>
        </p:txBody>
      </p:sp>
      <p:sp>
        <p:nvSpPr>
          <p:cNvPr id="11" name="Rectangle 10"/>
          <p:cNvSpPr/>
          <p:nvPr/>
        </p:nvSpPr>
        <p:spPr>
          <a:xfrm>
            <a:off x="2438400" y="609601"/>
            <a:ext cx="7391400" cy="461665"/>
          </a:xfrm>
          <a:prstGeom prst="rect">
            <a:avLst/>
          </a:prstGeom>
        </p:spPr>
        <p:txBody>
          <a:bodyPr wrap="square">
            <a:spAutoFit/>
          </a:bodyPr>
          <a:lstStyle/>
          <a:p>
            <a:r>
              <a:rPr lang="en-US" sz="2400" dirty="0">
                <a:solidFill>
                  <a:prstClr val="white"/>
                </a:solidFill>
                <a:latin typeface="Century Gothic" panose="020B0502020202020204"/>
              </a:rPr>
              <a:t>Severe</a:t>
            </a:r>
          </a:p>
        </p:txBody>
      </p:sp>
      <p:pic>
        <p:nvPicPr>
          <p:cNvPr id="16" name="Picture 15" descr="\\QS101AA9D\cama\78\780142002H00009_03.jpg"/>
          <p:cNvPicPr/>
          <p:nvPr/>
        </p:nvPicPr>
        <p:blipFill>
          <a:blip r:embed="rId2" cstate="print"/>
          <a:srcRect/>
          <a:stretch>
            <a:fillRect/>
          </a:stretch>
        </p:blipFill>
        <p:spPr bwMode="auto">
          <a:xfrm>
            <a:off x="6400800" y="1524000"/>
            <a:ext cx="3776774" cy="4648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http://gis2.co.crow-wing.mn.us/camaimages/78/780142002H00009_05.jpg"/>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81200" y="1524000"/>
            <a:ext cx="40386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640675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nvPr>
        </p:nvGraphicFramePr>
        <p:xfrm>
          <a:off x="2743201" y="609600"/>
          <a:ext cx="6705599" cy="624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2438400" y="1"/>
            <a:ext cx="7239000" cy="646331"/>
          </a:xfrm>
          <a:prstGeom prst="rect">
            <a:avLst/>
          </a:prstGeom>
        </p:spPr>
        <p:txBody>
          <a:bodyPr wrap="square">
            <a:spAutoFit/>
          </a:bodyPr>
          <a:lstStyle/>
          <a:p>
            <a:pPr algn="ctr"/>
            <a:r>
              <a:rPr lang="en-US" sz="3600" b="1" dirty="0">
                <a:solidFill>
                  <a:prstClr val="white"/>
                </a:solidFill>
                <a:latin typeface="Century Gothic" panose="020B0502020202020204"/>
              </a:rPr>
              <a:t>Floating</a:t>
            </a:r>
            <a:r>
              <a:rPr lang="en-US" sz="2800" b="1" dirty="0">
                <a:solidFill>
                  <a:prstClr val="white"/>
                </a:solidFill>
                <a:latin typeface="Century Gothic" panose="020B0502020202020204"/>
              </a:rPr>
              <a:t> </a:t>
            </a:r>
            <a:r>
              <a:rPr lang="en-US" sz="3600" b="1" dirty="0">
                <a:solidFill>
                  <a:prstClr val="white"/>
                </a:solidFill>
                <a:latin typeface="Century Gothic" panose="020B0502020202020204"/>
              </a:rPr>
              <a:t>Vegetation</a:t>
            </a:r>
          </a:p>
        </p:txBody>
      </p:sp>
    </p:spTree>
    <p:extLst>
      <p:ext uri="{BB962C8B-B14F-4D97-AF65-F5344CB8AC3E}">
        <p14:creationId xmlns:p14="http://schemas.microsoft.com/office/powerpoint/2010/main" val="3067954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38400" y="1"/>
            <a:ext cx="7239000" cy="646331"/>
          </a:xfrm>
          <a:prstGeom prst="rect">
            <a:avLst/>
          </a:prstGeom>
          <a:noFill/>
        </p:spPr>
        <p:txBody>
          <a:bodyPr wrap="square" rtlCol="0">
            <a:spAutoFit/>
          </a:bodyPr>
          <a:lstStyle/>
          <a:p>
            <a:pPr algn="ctr"/>
            <a:r>
              <a:rPr lang="en-US" sz="3600" dirty="0">
                <a:solidFill>
                  <a:prstClr val="white"/>
                </a:solidFill>
                <a:latin typeface="Century Gothic" panose="020B0502020202020204"/>
              </a:rPr>
              <a:t>Floating Vegetation</a:t>
            </a:r>
          </a:p>
        </p:txBody>
      </p:sp>
      <p:sp>
        <p:nvSpPr>
          <p:cNvPr id="7" name="TextBox 6"/>
          <p:cNvSpPr txBox="1"/>
          <p:nvPr/>
        </p:nvSpPr>
        <p:spPr>
          <a:xfrm>
            <a:off x="2438400" y="609601"/>
            <a:ext cx="7315200" cy="1200329"/>
          </a:xfrm>
          <a:prstGeom prst="rect">
            <a:avLst/>
          </a:prstGeom>
          <a:noFill/>
        </p:spPr>
        <p:txBody>
          <a:bodyPr wrap="square" rtlCol="0">
            <a:spAutoFit/>
          </a:bodyPr>
          <a:lstStyle/>
          <a:p>
            <a:r>
              <a:rPr lang="en-US" sz="2400" dirty="0">
                <a:solidFill>
                  <a:prstClr val="white"/>
                </a:solidFill>
                <a:latin typeface="Century Gothic" panose="020B0502020202020204"/>
              </a:rPr>
              <a:t>None / Sparse</a:t>
            </a:r>
          </a:p>
          <a:p>
            <a:endParaRPr lang="en-US" sz="2400" dirty="0">
              <a:solidFill>
                <a:prstClr val="white"/>
              </a:solidFill>
              <a:latin typeface="Century Gothic" panose="020B0502020202020204"/>
            </a:endParaRPr>
          </a:p>
          <a:p>
            <a:endParaRPr lang="en-US" sz="2400" dirty="0">
              <a:solidFill>
                <a:prstClr val="white"/>
              </a:solidFill>
              <a:latin typeface="Century Gothic" panose="020B0502020202020204"/>
            </a:endParaRPr>
          </a:p>
        </p:txBody>
      </p:sp>
      <p:sp>
        <p:nvSpPr>
          <p:cNvPr id="6" name="Rectangle 5"/>
          <p:cNvSpPr/>
          <p:nvPr/>
        </p:nvSpPr>
        <p:spPr>
          <a:xfrm>
            <a:off x="2971800" y="990600"/>
            <a:ext cx="7696200" cy="923330"/>
          </a:xfrm>
          <a:prstGeom prst="rect">
            <a:avLst/>
          </a:prstGeom>
        </p:spPr>
        <p:txBody>
          <a:bodyPr wrap="square">
            <a:spAutoFit/>
          </a:bodyPr>
          <a:lstStyle/>
          <a:p>
            <a:r>
              <a:rPr lang="en-US" dirty="0">
                <a:solidFill>
                  <a:prstClr val="white"/>
                </a:solidFill>
                <a:latin typeface="Century Gothic" panose="020B0502020202020204"/>
              </a:rPr>
              <a:t>Mostly clean lake bottom.  Thinly concentrated or may have a patch of  floating vegetation in a small area of the lake shore. Low vegetation to  open water ratio.</a:t>
            </a:r>
          </a:p>
        </p:txBody>
      </p:sp>
      <p:pic>
        <p:nvPicPr>
          <p:cNvPr id="10" name="Picture 9" descr="\\QS101AA9D\cama\88\881290010020009_06.JPG"/>
          <p:cNvPicPr/>
          <p:nvPr/>
        </p:nvPicPr>
        <p:blipFill>
          <a:blip r:embed="rId2" cstate="print"/>
          <a:srcRect/>
          <a:stretch>
            <a:fillRect/>
          </a:stretch>
        </p:blipFill>
        <p:spPr bwMode="auto">
          <a:xfrm>
            <a:off x="1828800" y="2057400"/>
            <a:ext cx="3886200" cy="4038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57900" y="2057400"/>
            <a:ext cx="4331252" cy="4038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73854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QS101AA9D\cama\22\221120000030009_02.jpg"/>
          <p:cNvPicPr/>
          <p:nvPr/>
        </p:nvPicPr>
        <p:blipFill>
          <a:blip r:embed="rId2" cstate="print"/>
          <a:srcRect/>
          <a:stretch>
            <a:fillRect/>
          </a:stretch>
        </p:blipFill>
        <p:spPr bwMode="auto">
          <a:xfrm>
            <a:off x="6400800" y="1981200"/>
            <a:ext cx="4038600"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I:\28\280022102faa009_04.jpg"/>
          <p:cNvPicPr/>
          <p:nvPr/>
        </p:nvPicPr>
        <p:blipFill>
          <a:blip r:embed="rId3" cstate="print"/>
          <a:srcRect/>
          <a:stretch>
            <a:fillRect/>
          </a:stretch>
        </p:blipFill>
        <p:spPr bwMode="auto">
          <a:xfrm>
            <a:off x="1752600" y="1981200"/>
            <a:ext cx="4419600" cy="4076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2438400" y="1"/>
            <a:ext cx="7239000" cy="646331"/>
          </a:xfrm>
          <a:prstGeom prst="rect">
            <a:avLst/>
          </a:prstGeom>
          <a:noFill/>
        </p:spPr>
        <p:txBody>
          <a:bodyPr wrap="square" rtlCol="0">
            <a:spAutoFit/>
          </a:bodyPr>
          <a:lstStyle/>
          <a:p>
            <a:pPr algn="ctr"/>
            <a:r>
              <a:rPr lang="en-US" sz="3600" dirty="0">
                <a:solidFill>
                  <a:prstClr val="white"/>
                </a:solidFill>
                <a:latin typeface="Century Gothic" panose="020B0502020202020204"/>
              </a:rPr>
              <a:t>Floating Vegetation</a:t>
            </a:r>
          </a:p>
        </p:txBody>
      </p:sp>
      <p:sp>
        <p:nvSpPr>
          <p:cNvPr id="7" name="TextBox 6"/>
          <p:cNvSpPr txBox="1"/>
          <p:nvPr/>
        </p:nvSpPr>
        <p:spPr>
          <a:xfrm>
            <a:off x="2438400" y="652551"/>
            <a:ext cx="7315200" cy="1292662"/>
          </a:xfrm>
          <a:prstGeom prst="rect">
            <a:avLst/>
          </a:prstGeom>
          <a:noFill/>
        </p:spPr>
        <p:txBody>
          <a:bodyPr wrap="square" rtlCol="0">
            <a:spAutoFit/>
          </a:bodyPr>
          <a:lstStyle/>
          <a:p>
            <a:r>
              <a:rPr lang="en-US" sz="2400" dirty="0">
                <a:solidFill>
                  <a:prstClr val="white"/>
                </a:solidFill>
                <a:latin typeface="Century Gothic" panose="020B0502020202020204"/>
              </a:rPr>
              <a:t>Moderate</a:t>
            </a:r>
          </a:p>
          <a:p>
            <a:pPr lvl="1"/>
            <a:r>
              <a:rPr lang="en-US" dirty="0">
                <a:solidFill>
                  <a:prstClr val="white"/>
                </a:solidFill>
                <a:latin typeface="Century Gothic" panose="020B0502020202020204"/>
              </a:rPr>
              <a:t>Thicker in density, or may consume more area of the shoreline and water area extending out.  May also have wide, clear areas. </a:t>
            </a:r>
          </a:p>
        </p:txBody>
      </p:sp>
    </p:spTree>
    <p:extLst>
      <p:ext uri="{BB962C8B-B14F-4D97-AF65-F5344CB8AC3E}">
        <p14:creationId xmlns:p14="http://schemas.microsoft.com/office/powerpoint/2010/main" val="96250859"/>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1901</Words>
  <Application>Microsoft Macintosh PowerPoint</Application>
  <PresentationFormat>Widescreen</PresentationFormat>
  <Paragraphs>193</Paragraphs>
  <Slides>52</Slides>
  <Notes>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1" baseType="lpstr">
      <vt:lpstr>Meiryo</vt:lpstr>
      <vt:lpstr>Meiryo</vt:lpstr>
      <vt:lpstr>Arial</vt:lpstr>
      <vt:lpstr>Calibri</vt:lpstr>
      <vt:lpstr>Century Gothic</vt:lpstr>
      <vt:lpstr>Times New Roman</vt:lpstr>
      <vt:lpstr>Wingdings 3</vt:lpstr>
      <vt:lpstr>Slice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Calculator</vt:lpstr>
      <vt:lpstr>PowerPoint Presentation</vt:lpstr>
      <vt:lpstr>Utility</vt:lpstr>
      <vt:lpstr>Roads</vt:lpstr>
      <vt:lpstr>UR1: Leisure Lane (AADT Not Measured)</vt:lpstr>
      <vt:lpstr>UR2: County Road 10 (AADT = 720)</vt:lpstr>
      <vt:lpstr>UR3</vt:lpstr>
      <vt:lpstr>UR4 :Highway 371 (AADT=17,000</vt:lpstr>
      <vt:lpstr>Depth</vt:lpstr>
      <vt:lpstr>PowerPoint Presentation</vt:lpstr>
      <vt:lpstr>PowerPoint Presentation</vt:lpstr>
      <vt:lpstr>PowerPoint Presentation</vt:lpstr>
      <vt:lpstr>Depth &amp; Elevation</vt:lpstr>
      <vt:lpstr>Utility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Shea</dc:creator>
  <cp:lastModifiedBy>Jackie Coulter</cp:lastModifiedBy>
  <cp:revision>3</cp:revision>
  <dcterms:created xsi:type="dcterms:W3CDTF">2018-06-27T13:46:48Z</dcterms:created>
  <dcterms:modified xsi:type="dcterms:W3CDTF">2018-07-05T20:03:36Z</dcterms:modified>
</cp:coreProperties>
</file>